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1" r:id="rId3"/>
    <p:sldId id="258" r:id="rId4"/>
    <p:sldId id="257" r:id="rId5"/>
    <p:sldId id="262" r:id="rId6"/>
    <p:sldId id="259" r:id="rId7"/>
    <p:sldId id="263" r:id="rId8"/>
    <p:sldId id="269" r:id="rId9"/>
    <p:sldId id="264" r:id="rId10"/>
    <p:sldId id="266" r:id="rId11"/>
    <p:sldId id="265" r:id="rId12"/>
    <p:sldId id="271" r:id="rId13"/>
    <p:sldId id="267" r:id="rId14"/>
    <p:sldId id="268" r:id="rId15"/>
    <p:sldId id="272" r:id="rId16"/>
    <p:sldId id="270" r:id="rId17"/>
    <p:sldId id="274" r:id="rId18"/>
    <p:sldId id="260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92D050"/>
            </a:gs>
            <a:gs pos="15000">
              <a:srgbClr val="FFC000">
                <a:alpha val="55000"/>
              </a:srgbClr>
            </a:gs>
            <a:gs pos="100000">
              <a:srgbClr val="FFFF00">
                <a:alpha val="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F8066A-E9FA-4340-A0E2-7F9C35A2F78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B421A8-96A2-4369-B31B-1ADC071DF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kolari.olomouc.com/Loga/orel.jpg" TargetMode="External"/><Relationship Id="rId13" Type="http://schemas.openxmlformats.org/officeDocument/2006/relationships/hyperlink" Target="http://znaky.unas.cz/Ostrava.gif" TargetMode="External"/><Relationship Id="rId3" Type="http://schemas.openxmlformats.org/officeDocument/2006/relationships/hyperlink" Target="http://upload.wikimedia.org/wikipedia/commons/3/32/Brno_(znak).svg" TargetMode="External"/><Relationship Id="rId7" Type="http://schemas.openxmlformats.org/officeDocument/2006/relationships/hyperlink" Target="http://farm2.static.flickr.com/1186/603384780_19ddf5d176.jpg" TargetMode="External"/><Relationship Id="rId12" Type="http://schemas.openxmlformats.org/officeDocument/2006/relationships/hyperlink" Target="http://notes3.czso.cz/csu/2009edicniplan.nsf/t/8D002090D5/$File/130209m13.jpg" TargetMode="External"/><Relationship Id="rId17" Type="http://schemas.openxmlformats.org/officeDocument/2006/relationships/hyperlink" Target="http://www.ecpm.cz/files/obce_kraje/moravskoslezsky/moravskoslezsky.jpg" TargetMode="External"/><Relationship Id="rId2" Type="http://schemas.openxmlformats.org/officeDocument/2006/relationships/hyperlink" Target="http://www.benzinky.cz/cms/mapy/mapa_jihomoravsky_kraj_s_okresy.gif" TargetMode="External"/><Relationship Id="rId16" Type="http://schemas.openxmlformats.org/officeDocument/2006/relationships/hyperlink" Target="http://www.tlumacov.cz/Images_zpravy/zpr_353_3_140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aktualne.centrum.cz/338/23/3382324-univerzitni-kampus-v-brne-bohunicich.jpg" TargetMode="External"/><Relationship Id="rId11" Type="http://schemas.openxmlformats.org/officeDocument/2006/relationships/hyperlink" Target="http://upload.wikimedia.org/wikipedia/commons/b/b1/Olomouck%C3%A9_tvar%C5%AF%C5%BEky_(1).jpg" TargetMode="External"/><Relationship Id="rId5" Type="http://schemas.openxmlformats.org/officeDocument/2006/relationships/hyperlink" Target="http://www.czub.cz/upload/cz-big/BRNO_STOPPER.png" TargetMode="External"/><Relationship Id="rId15" Type="http://schemas.openxmlformats.org/officeDocument/2006/relationships/hyperlink" Target="http://nd04.jxs.cz/877/014/be9627ca1c_74142824_u.jpg" TargetMode="External"/><Relationship Id="rId10" Type="http://schemas.openxmlformats.org/officeDocument/2006/relationships/hyperlink" Target="http://img.aktualne.centrum.cz/41/25/412564-teba-ropy-na-jini-morave.jpg" TargetMode="External"/><Relationship Id="rId4" Type="http://schemas.openxmlformats.org/officeDocument/2006/relationships/hyperlink" Target="http://www.traktoryzetor.cz/wp-content/uploads/2009/04/zetor.jpg" TargetMode="External"/><Relationship Id="rId9" Type="http://schemas.openxmlformats.org/officeDocument/2006/relationships/hyperlink" Target="http://www.wellnessnoviny.cz/image/1073/moravsky-kras-a-speleo-wellness.jpg" TargetMode="External"/><Relationship Id="rId14" Type="http://schemas.openxmlformats.org/officeDocument/2006/relationships/hyperlink" Target="http://regiony.ic.cz/clanky/slezsko/pov_ostrava_v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i3.cn.cz/14/1290526635_201011230192_PRG_1.jpg" TargetMode="External"/><Relationship Id="rId3" Type="http://schemas.openxmlformats.org/officeDocument/2006/relationships/hyperlink" Target="http://www.kamsi.info/Zlin/logo.png" TargetMode="External"/><Relationship Id="rId7" Type="http://schemas.openxmlformats.org/officeDocument/2006/relationships/hyperlink" Target="http://www.skalla.cz/lazenske-pobyty/images/luhacovice07.jpg" TargetMode="External"/><Relationship Id="rId2" Type="http://schemas.openxmlformats.org/officeDocument/2006/relationships/hyperlink" Target="http://notes3.czso.cz/csu/2009edicniplan.nsf/t/8D00209128/$File/130209m1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firmy.cz/fy/025/25281_140x140.png" TargetMode="External"/><Relationship Id="rId5" Type="http://schemas.openxmlformats.org/officeDocument/2006/relationships/hyperlink" Target="http://www.portalymest.cz/obrazky/lazne-luhacovice-14.jpg" TargetMode="External"/><Relationship Id="rId4" Type="http://schemas.openxmlformats.org/officeDocument/2006/relationships/hyperlink" Target="http://inovacnipodnikani.cz/files/new648/673-Bata_2.jpg" TargetMode="External"/><Relationship Id="rId9" Type="http://schemas.openxmlformats.org/officeDocument/2006/relationships/hyperlink" Target="http://autorecenze.centrum.cz/aktualni-zpravy/zpravy-foto-big-japonsko-korea-automoto-firmy-hyundai-200910110248-auteee-1-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1357298"/>
          <a:ext cx="7951814" cy="383761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pomocí prezentace učí orientovat v ČR. Učí se poznávat,  posuzovat a chránit krajinu, ve které žijí. Seznamují se krásami naší vlasti a rozvíjejí  si především praktické zkušenosti. Prezentace dopomáhá k plánování výletů  a  pobytu v přírodě. Učí žáky pracovat s příruční a nástěnnou mapou.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říjen 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Místo, kde žijeme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Moravské kraje –Jihomoravský, Olomoucký, Moravskoslezský, Zlínský 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- 05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2214554"/>
            <a:ext cx="8501122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6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ČLENĚNÍ ÚZEMÍ ČESKÉ </a:t>
            </a:r>
            <a:r>
              <a:rPr lang="cs-CZ" sz="6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REPUBLIKY </a:t>
            </a:r>
            <a:r>
              <a:rPr lang="cs-CZ" sz="6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III.  </a:t>
            </a:r>
            <a:endParaRPr lang="cs-CZ" sz="6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571472" y="4429132"/>
            <a:ext cx="778668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DUM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– 05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1214422"/>
            <a:ext cx="807249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JIHOMORAVSKÝ KRAJ</a:t>
            </a:r>
            <a:b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OLOMOUCKÝ KRAJ</a:t>
            </a:r>
            <a:b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MORAVSKOSLEZSKÝ KRAJ</a:t>
            </a:r>
            <a:b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ZLÍNSKÝ KRAJ</a:t>
            </a:r>
            <a:b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6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736"/>
            <a:ext cx="8229600" cy="4572032"/>
          </a:xfrm>
        </p:spPr>
        <p:txBody>
          <a:bodyPr>
            <a:normAutofit/>
          </a:bodyPr>
          <a:lstStyle/>
          <a:p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" name="Obrázek 2" descr="Bez názvu.bmp"/>
          <p:cNvPicPr>
            <a:picLocks noChangeAspect="1"/>
          </p:cNvPicPr>
          <p:nvPr/>
        </p:nvPicPr>
        <p:blipFill>
          <a:blip r:embed="rId2"/>
          <a:srcRect l="6985" t="33333" r="9853" b="31250"/>
          <a:stretch>
            <a:fillRect/>
          </a:stretch>
        </p:blipFill>
        <p:spPr>
          <a:xfrm>
            <a:off x="105024" y="1000108"/>
            <a:ext cx="8896132" cy="52149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JIHOMORAVSKÝ KRAJ</a:t>
            </a:r>
            <a:endParaRPr lang="cs-CZ" dirty="0"/>
          </a:p>
        </p:txBody>
      </p:sp>
      <p:pic>
        <p:nvPicPr>
          <p:cNvPr id="1026" name="Picture 2" descr="http://www.benzinky.cz/cms/mapy/mapa_jihomoravsky_kraj_s_okresy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1389" y="1500173"/>
            <a:ext cx="6859635" cy="49787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JIHOMORAVSKÝ KRAJ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2910" y="1643050"/>
            <a:ext cx="8286808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Krajské město:  </a:t>
            </a:r>
            <a:r>
              <a:rPr lang="cs-CZ" sz="2800" dirty="0" smtClean="0"/>
              <a:t>BRNO </a:t>
            </a:r>
          </a:p>
          <a:p>
            <a:r>
              <a:rPr lang="cs-CZ" sz="2000" dirty="0" smtClean="0"/>
              <a:t>- (LEŽÍ NA SOUTOKU SVITAVY A SVRATKY)</a:t>
            </a:r>
          </a:p>
          <a:p>
            <a:endParaRPr lang="cs-CZ" sz="2800" dirty="0" smtClean="0"/>
          </a:p>
          <a:p>
            <a:r>
              <a:rPr lang="cs-CZ" sz="2800" b="1" dirty="0" smtClean="0"/>
              <a:t>Řeky</a:t>
            </a:r>
            <a:r>
              <a:rPr lang="cs-CZ" sz="2800" dirty="0" smtClean="0"/>
              <a:t>: SVITAVA, SVRATKA, DYJE, MORAVA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Průmysl: </a:t>
            </a:r>
            <a:r>
              <a:rPr lang="cs-CZ" sz="2800" dirty="0" smtClean="0"/>
              <a:t>- </a:t>
            </a:r>
            <a:r>
              <a:rPr lang="cs-CZ" dirty="0" smtClean="0"/>
              <a:t>PRŮMYSLOVÉ MĚSTO </a:t>
            </a:r>
            <a:endParaRPr lang="cs-CZ" sz="2800" dirty="0" smtClean="0"/>
          </a:p>
          <a:p>
            <a:r>
              <a:rPr lang="cs-CZ" sz="2800" dirty="0" smtClean="0"/>
              <a:t>mezi nejznámější firmy brněnské historie patří strojírny - Zetor (světoznámý výrobce traktorů) </a:t>
            </a:r>
          </a:p>
          <a:p>
            <a:r>
              <a:rPr lang="cs-CZ" sz="2800" dirty="0" smtClean="0"/>
              <a:t>- Zbrojovka Brno (výrobce pušek)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1357298"/>
            <a:ext cx="884238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www.traktoryzetor.cz/wp-content/uploads/2009/04/zet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4929198"/>
            <a:ext cx="3071802" cy="18430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 descr="http://www.czub.cz/upload/cz-big/BRNO_STOPPER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5356685"/>
            <a:ext cx="5286412" cy="1501315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JIHOMORAVSÝ KRAJ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6" y="1428736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MASARYKOVA UNIVERZITA</a:t>
            </a:r>
          </a:p>
          <a:p>
            <a:pPr algn="ctr"/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628" y="2357430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HRAD ŠPILBERK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143248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KATEDRÁLA SV. PETRA A PAVLA</a:t>
            </a:r>
            <a:endParaRPr lang="cs-CZ" b="1" dirty="0"/>
          </a:p>
        </p:txBody>
      </p:sp>
      <p:pic>
        <p:nvPicPr>
          <p:cNvPr id="20486" name="Picture 6" descr="http://www.katedrala-petrov.cz/images/kat_ex_02.jpg"/>
          <p:cNvPicPr>
            <a:picLocks noChangeAspect="1" noChangeArrowheads="1"/>
          </p:cNvPicPr>
          <p:nvPr/>
        </p:nvPicPr>
        <p:blipFill>
          <a:blip r:embed="rId2"/>
          <a:srcRect b="8749"/>
          <a:stretch>
            <a:fillRect/>
          </a:stretch>
        </p:blipFill>
        <p:spPr bwMode="auto">
          <a:xfrm rot="21294480">
            <a:off x="3133153" y="1528344"/>
            <a:ext cx="2382305" cy="3098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2" name="Picture 2" descr="http://img.aktualne.centrum.cz/338/23/3382324-univerzitni-kampus-v-brne-bohunicich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89925">
            <a:off x="5861929" y="1643881"/>
            <a:ext cx="3382011" cy="18890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4" name="Picture 4" descr="http://farm2.static.flickr.com/1186/603384780_19ddf5d17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708555">
            <a:off x="5559692" y="4277872"/>
            <a:ext cx="3389202" cy="22572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8" name="Picture 8" descr="http://www.profimedia.cz/fotografie/v-brne-12-8-2011-velka-cena-brna-motocyklove/profimedia-0100597254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71604" y="4714884"/>
            <a:ext cx="2775796" cy="19560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71438" y="414338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MOTOCYKLOVÉ  ZÁVODY</a:t>
            </a:r>
            <a:endParaRPr lang="cs-CZ" b="1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3.7037E-7 C -0.07083 0.05348 -0.14166 0.10718 -0.08576 0.22385 C -0.02985 0.34051 0.2441 0.65186 0.3356 0.7 C 0.42709 0.74815 0.40435 0.56274 0.46303 0.51274 C 0.52171 0.46274 0.68629 0.45672 0.68803 0.4 C 0.68976 0.34329 0.48647 0.24329 0.47379 0.17292 C 0.46112 0.10255 0.58855 0.01111 0.61181 -0.02222 " pathEditMode="relative" ptsTypes="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81481E-6 C 0.09289 -0.00116 0.18594 -0.00232 0.18212 0.07315 C 0.17813 0.14861 -0.04323 0.36666 -0.02257 0.45254 C -0.00191 0.53842 0.19723 0.62546 0.30591 0.58889 C 0.41459 0.55231 0.57605 0.29328 0.62969 0.23333 " pathEditMode="relative" ptsTypes="aaa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-3.7037E-6 C 0.10069 -0.14931 0.20138 -0.29838 0.32256 -0.2875 C 0.44357 -0.27662 0.69374 -0.06458 0.72743 0.06505 C 0.76111 0.19467 0.62864 0.43495 0.52482 0.49028 C 0.42135 0.5456 0.19184 0.46782 0.1059 0.39676 C 0.01996 0.32569 -0.01216 0.17477 0.00954 0.06342 C 0.03124 -0.04792 0.19774 -0.21713 0.23576 -0.27153 " pathEditMode="relative" ptsTypes="aaaaa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3.33333E-6 C 0.06354 -0.25046 0.12708 -0.50116 0.24756 -0.57754 C 0.36805 -0.65393 0.64045 -0.57129 0.72256 -0.45856 C 0.80468 -0.34606 0.85451 0.01343 0.74045 0.09838 C 0.62638 0.1838 0.15503 0.06042 0.03819 0.05255 " pathEditMode="relative" ptsTypes="aaa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OLOMOUCKÝ KRAJ</a:t>
            </a:r>
            <a:endParaRPr lang="cs-CZ" dirty="0"/>
          </a:p>
        </p:txBody>
      </p:sp>
      <p:pic>
        <p:nvPicPr>
          <p:cNvPr id="5" name="Obrázek 4" descr="Bez názvu.bmp"/>
          <p:cNvPicPr>
            <a:picLocks noChangeAspect="1"/>
          </p:cNvPicPr>
          <p:nvPr/>
        </p:nvPicPr>
        <p:blipFill>
          <a:blip r:embed="rId2" cstate="print"/>
          <a:srcRect l="12500" t="2527" r="38281" b="2527"/>
          <a:stretch>
            <a:fillRect/>
          </a:stretch>
        </p:blipFill>
        <p:spPr>
          <a:xfrm>
            <a:off x="2678893" y="1500174"/>
            <a:ext cx="3786214" cy="5168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OLOMOUCKÝ KRAJ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1472" y="1714488"/>
            <a:ext cx="857252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Krajské město:  </a:t>
            </a:r>
            <a:r>
              <a:rPr lang="cs-CZ" sz="3200" dirty="0" smtClean="0"/>
              <a:t>OLOMOUC </a:t>
            </a:r>
          </a:p>
          <a:p>
            <a:endParaRPr lang="cs-CZ" sz="3200" dirty="0" smtClean="0"/>
          </a:p>
          <a:p>
            <a:r>
              <a:rPr lang="cs-CZ" sz="3200" b="1" dirty="0" smtClean="0"/>
              <a:t>Řeky</a:t>
            </a:r>
            <a:r>
              <a:rPr lang="cs-CZ" sz="3200" dirty="0" smtClean="0"/>
              <a:t>: </a:t>
            </a:r>
            <a:r>
              <a:rPr lang="cs-CZ" sz="3600" dirty="0" smtClean="0"/>
              <a:t>MORAVA</a:t>
            </a:r>
            <a:endParaRPr lang="cs-CZ" sz="3200" dirty="0" smtClean="0"/>
          </a:p>
          <a:p>
            <a:pPr algn="ctr"/>
            <a:endParaRPr lang="cs-CZ" sz="3200" b="1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1500174"/>
            <a:ext cx="1495425" cy="176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564357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pc="300" dirty="0" smtClean="0">
                <a:solidFill>
                  <a:schemeClr val="bg1"/>
                </a:solidFill>
              </a:rPr>
              <a:t>Olomouc leží v zemědělské krajině Hornomoravského</a:t>
            </a:r>
          </a:p>
          <a:p>
            <a:pPr algn="ctr"/>
            <a:r>
              <a:rPr lang="cs-CZ" sz="2400" b="1" spc="300" dirty="0" smtClean="0">
                <a:solidFill>
                  <a:schemeClr val="bg1"/>
                </a:solidFill>
              </a:rPr>
              <a:t> úvalu na řece Moravě.</a:t>
            </a:r>
            <a:endParaRPr lang="cs-CZ" sz="2400" b="1" spc="3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4143380"/>
            <a:ext cx="41999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Průmysl</a:t>
            </a:r>
            <a:r>
              <a:rPr lang="cs-CZ" sz="2800" dirty="0" smtClean="0"/>
              <a:t>:</a:t>
            </a:r>
            <a:r>
              <a:rPr lang="cs-CZ" sz="2400" dirty="0" smtClean="0"/>
              <a:t>       </a:t>
            </a:r>
            <a:r>
              <a:rPr lang="cs-CZ" sz="2800" dirty="0" smtClean="0"/>
              <a:t>strojírenský</a:t>
            </a:r>
            <a:endParaRPr lang="cs-CZ" sz="2400" dirty="0" smtClean="0"/>
          </a:p>
          <a:p>
            <a:r>
              <a:rPr lang="cs-CZ" sz="2800" dirty="0" smtClean="0"/>
              <a:t>                        potravinářský</a:t>
            </a:r>
            <a:endParaRPr lang="cs-CZ" sz="28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7158" y="1635989"/>
            <a:ext cx="4929222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Olomoucké tvarůžky</a:t>
            </a:r>
          </a:p>
          <a:p>
            <a:pPr algn="just"/>
            <a:r>
              <a:rPr lang="cs-CZ" sz="2000" dirty="0" smtClean="0"/>
              <a:t> dříve nazývané </a:t>
            </a:r>
            <a:r>
              <a:rPr lang="cs-CZ" sz="2000" b="1" dirty="0" smtClean="0"/>
              <a:t>olomoucké syrečky</a:t>
            </a:r>
            <a:r>
              <a:rPr lang="cs-CZ" sz="2000" dirty="0" smtClean="0"/>
              <a:t>, jsou druh měkkého zrajícího sýra. Vyrábějí se v </a:t>
            </a:r>
            <a:r>
              <a:rPr lang="cs-CZ" sz="2000" dirty="0" err="1" smtClean="0"/>
              <a:t>Lošticích</a:t>
            </a:r>
            <a:r>
              <a:rPr lang="cs-CZ" sz="2000" dirty="0" smtClean="0"/>
              <a:t> v Olomouckém kraji a vyznačují se silnou vůní až zápachem a žlutou barvou.   </a:t>
            </a:r>
            <a:r>
              <a:rPr lang="cs-CZ" sz="2000" b="1" dirty="0" smtClean="0"/>
              <a:t>Tvarůžky jsou jediným českým sýrem </a:t>
            </a:r>
            <a:r>
              <a:rPr lang="cs-CZ" sz="2000" dirty="0" smtClean="0"/>
              <a:t>s výraznou, pronikavou chutí, která je závislá na stupni </a:t>
            </a:r>
            <a:r>
              <a:rPr lang="cs-CZ" sz="2000" dirty="0" err="1" smtClean="0"/>
              <a:t>prozrálosti</a:t>
            </a:r>
            <a:r>
              <a:rPr lang="cs-CZ" sz="2000" dirty="0" smtClean="0"/>
              <a:t> a může se pohybovat v rozmezí od jemné až po zřetelně výraznou, a tvoří neodmyslitelnou část české kuchyně.</a:t>
            </a:r>
            <a:endParaRPr lang="cs-CZ" sz="2000" dirty="0"/>
          </a:p>
        </p:txBody>
      </p:sp>
      <p:pic>
        <p:nvPicPr>
          <p:cNvPr id="23554" name="Picture 2" descr="http://upload.wikimedia.org/wikipedia/commons/b/b1/Olomouck%C3%A9_tvar%C5%AF%C5%BEky_%281%29.jpg"/>
          <p:cNvPicPr>
            <a:picLocks noChangeAspect="1" noChangeArrowheads="1"/>
          </p:cNvPicPr>
          <p:nvPr/>
        </p:nvPicPr>
        <p:blipFill>
          <a:blip r:embed="rId2" cstate="print"/>
          <a:srcRect t="8647" r="10644" b="13526"/>
          <a:stretch>
            <a:fillRect/>
          </a:stretch>
        </p:blipFill>
        <p:spPr bwMode="auto">
          <a:xfrm>
            <a:off x="5500694" y="1643050"/>
            <a:ext cx="2891255" cy="335758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OLOMOUCKÝ KRAJ - HÁDANKA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285720" y="142852"/>
            <a:ext cx="8572560" cy="6500858"/>
            <a:chOff x="285720" y="142852"/>
            <a:chExt cx="8572560" cy="6500858"/>
          </a:xfrm>
        </p:grpSpPr>
        <p:grpSp>
          <p:nvGrpSpPr>
            <p:cNvPr id="6" name="Skupina 5"/>
            <p:cNvGrpSpPr/>
            <p:nvPr/>
          </p:nvGrpSpPr>
          <p:grpSpPr>
            <a:xfrm>
              <a:off x="357158" y="142852"/>
              <a:ext cx="8429684" cy="6500858"/>
              <a:chOff x="357158" y="142852"/>
              <a:chExt cx="8429684" cy="6500858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357158" y="1285860"/>
                <a:ext cx="8429684" cy="5357850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endParaRPr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3143240" y="142852"/>
                <a:ext cx="3000396" cy="64479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13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  <a:latin typeface="Arial Rounded MT Bold" pitchFamily="34" charset="0"/>
                  </a:rPr>
                  <a:t>?</a:t>
                </a:r>
                <a:endParaRPr lang="cs-CZ" sz="41300" dirty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rial Rounded MT Bold" pitchFamily="34" charset="0"/>
                </a:endParaRPr>
              </a:p>
            </p:txBody>
          </p:sp>
        </p:grpSp>
        <p:sp>
          <p:nvSpPr>
            <p:cNvPr id="7" name="TextovéPole 6"/>
            <p:cNvSpPr txBox="1"/>
            <p:nvPr/>
          </p:nvSpPr>
          <p:spPr>
            <a:xfrm>
              <a:off x="285720" y="5715016"/>
              <a:ext cx="85725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Které  lahodné pochoutky znáš z české kuchyně, pojmenované po </a:t>
              </a:r>
            </a:p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olomouckém kraji ???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OLOMOUCKÝ KRAJ</a:t>
            </a:r>
            <a:endParaRPr lang="cs-CZ" dirty="0"/>
          </a:p>
        </p:txBody>
      </p:sp>
      <p:pic>
        <p:nvPicPr>
          <p:cNvPr id="21506" name="Picture 2" descr="http://www.wellnessnoviny.cz/image/1073/moravsky-kras-a-speleo-wellnes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13804">
            <a:off x="5478168" y="1462475"/>
            <a:ext cx="3509045" cy="23686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1785918" y="4845618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MORAVSKÝ KRAS</a:t>
            </a:r>
            <a:endParaRPr lang="cs-CZ" b="1" dirty="0"/>
          </a:p>
        </p:txBody>
      </p:sp>
      <p:pic>
        <p:nvPicPr>
          <p:cNvPr id="21508" name="Picture 4" descr="http://img.aktualne.centrum.cz/41/25/412564-teba-ropy-na-jini-morav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0826596">
            <a:off x="5214856" y="4313022"/>
            <a:ext cx="3675481" cy="26893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1142976" y="5417122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HODONÍN -  MENŠÍ TĚŽIŠTĚ ROPY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00166" y="5917188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PALACKÉHO UNIVERZITA</a:t>
            </a:r>
            <a:endParaRPr lang="cs-CZ" b="1" dirty="0"/>
          </a:p>
        </p:txBody>
      </p:sp>
      <p:pic>
        <p:nvPicPr>
          <p:cNvPr id="21510" name="Picture 6" descr="http://storage0.dms.mediafax.cz/media/1/1/1688/2915263/1/olomouc.jpg?width=300&amp;height=30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1402310">
            <a:off x="504712" y="1675449"/>
            <a:ext cx="3692546" cy="27548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7.40741E-7 C 0.06753 0.13403 0.13524 0.26806 0.22152 0.17778 C 0.30781 0.0875 0.41284 -0.22708 0.51787 -0.54143 " pathEditMode="relative" ptsTypes="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44444E-6 C -0.00087 -0.06481 -0.00156 -0.1294 0.06771 -0.15393 C 0.13698 -0.17847 0.27622 -0.16296 0.41545 -0.14745 " pathEditMode="relative" ptsTypes="a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4.07407E-6 C 0.01249 0.01204 0.02517 0.02407 -0.01806 0.00162 C -0.06094 -0.02083 -0.2106 -0.0419 -0.25851 -0.13495 C -0.30608 -0.22801 -0.2981 -0.47199 -0.30469 -0.55718 C -0.31129 -0.64236 -0.32362 -0.63032 -0.29758 -0.64607 L -0.14879 -0.65232 " pathEditMode="relative" ptsTypes="aaaa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MORAVSKOSLEZSKÝ KRAJ</a:t>
            </a:r>
            <a:endParaRPr lang="cs-CZ" dirty="0"/>
          </a:p>
        </p:txBody>
      </p:sp>
      <p:pic>
        <p:nvPicPr>
          <p:cNvPr id="27650" name="Picture 2" descr="http://www.ecpm.cz/files/obce_kraje/moravskoslezsky/moravskoslezsky.jpg"/>
          <p:cNvPicPr>
            <a:picLocks noChangeAspect="1" noChangeArrowheads="1"/>
          </p:cNvPicPr>
          <p:nvPr/>
        </p:nvPicPr>
        <p:blipFill>
          <a:blip r:embed="rId2"/>
          <a:srcRect l="7018" t="1937" r="7018" b="2482"/>
          <a:stretch>
            <a:fillRect/>
          </a:stretch>
        </p:blipFill>
        <p:spPr bwMode="auto">
          <a:xfrm>
            <a:off x="1285852" y="1214422"/>
            <a:ext cx="7000924" cy="55007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MORAVSKOSLEZSKÝ KRAJ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7158" y="1428736"/>
            <a:ext cx="742955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Krajské město:  </a:t>
            </a:r>
            <a:r>
              <a:rPr lang="cs-CZ" sz="3600" dirty="0" smtClean="0"/>
              <a:t>OSTRAVA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Řeky</a:t>
            </a:r>
            <a:r>
              <a:rPr lang="cs-CZ" sz="3600" dirty="0" smtClean="0"/>
              <a:t>:   </a:t>
            </a:r>
            <a:r>
              <a:rPr lang="cs-CZ" sz="2800" dirty="0" smtClean="0"/>
              <a:t>OPAVA, ODRA, OSTRAVICE</a:t>
            </a:r>
          </a:p>
          <a:p>
            <a:r>
              <a:rPr lang="cs-CZ" sz="2800" dirty="0" smtClean="0"/>
              <a:t>     </a:t>
            </a:r>
            <a:r>
              <a:rPr lang="cs-CZ" sz="2800" b="1" spc="300" dirty="0" smtClean="0">
                <a:solidFill>
                  <a:srgbClr val="00B050"/>
                </a:solidFill>
              </a:rPr>
              <a:t>TŘETÍ NEJVĚTŠÍ MĚSTO   Č</a:t>
            </a:r>
            <a:r>
              <a:rPr lang="cs-CZ" sz="2800" b="1" dirty="0" smtClean="0">
                <a:solidFill>
                  <a:srgbClr val="00B050"/>
                </a:solidFill>
              </a:rPr>
              <a:t>R</a:t>
            </a:r>
            <a:endParaRPr lang="cs-CZ" sz="3600" b="1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  </a:t>
            </a:r>
          </a:p>
          <a:p>
            <a:r>
              <a:rPr lang="cs-CZ" sz="3600" b="1" dirty="0" smtClean="0"/>
              <a:t>PRŮMYSL:	</a:t>
            </a:r>
            <a:r>
              <a:rPr lang="cs-CZ" sz="3600" dirty="0" smtClean="0"/>
              <a:t>- těžební </a:t>
            </a:r>
            <a:r>
              <a:rPr lang="cs-CZ" sz="2400" dirty="0" smtClean="0"/>
              <a:t>(černé uhlí)</a:t>
            </a:r>
            <a:endParaRPr lang="cs-CZ" sz="3600" dirty="0" smtClean="0"/>
          </a:p>
          <a:p>
            <a:r>
              <a:rPr lang="cs-CZ" sz="3600" dirty="0" smtClean="0"/>
              <a:t>                   	- železárny</a:t>
            </a:r>
          </a:p>
          <a:p>
            <a:r>
              <a:rPr lang="cs-CZ" sz="3600" dirty="0" smtClean="0"/>
              <a:t>            	         - hutní </a:t>
            </a:r>
            <a:r>
              <a:rPr lang="cs-CZ" sz="3600" b="1" dirty="0" smtClean="0"/>
              <a:t>                  </a:t>
            </a:r>
            <a:endParaRPr lang="cs-CZ" sz="3600" dirty="0" smtClean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39836" y="1285860"/>
            <a:ext cx="1918378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3573463"/>
            <a:ext cx="2504839" cy="32845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26" name="Picture 2" descr="http://www.pressweb.cz/files/pw122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572660" y="1285836"/>
            <a:ext cx="7429550" cy="55721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 L -0.96094 -0.010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100" y="-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MORAVSKOSLEZSKÝ KRAJ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06" y="1357298"/>
            <a:ext cx="464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Automobilky </a:t>
            </a:r>
            <a:r>
              <a:rPr lang="cs-CZ" sz="2800" dirty="0" smtClean="0"/>
              <a:t>     - </a:t>
            </a:r>
            <a:endParaRPr lang="cs-CZ" sz="2800" dirty="0"/>
          </a:p>
        </p:txBody>
      </p:sp>
      <p:pic>
        <p:nvPicPr>
          <p:cNvPr id="25602" name="Picture 2" descr="http://nd04.jxs.cz/877/014/be9627ca1c_74142824_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4500570"/>
            <a:ext cx="2985948" cy="2214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604" name="Picture 4" descr="http://www.tlumacov.cz/Images_zpravy/zpr_353_3_1408.jpg"/>
          <p:cNvPicPr>
            <a:picLocks noChangeAspect="1" noChangeArrowheads="1"/>
          </p:cNvPicPr>
          <p:nvPr/>
        </p:nvPicPr>
        <p:blipFill>
          <a:blip r:embed="rId3"/>
          <a:srcRect l="5453" r="12755" b="7384"/>
          <a:stretch>
            <a:fillRect/>
          </a:stretch>
        </p:blipFill>
        <p:spPr bwMode="auto">
          <a:xfrm>
            <a:off x="6286512" y="2357430"/>
            <a:ext cx="2605386" cy="2214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3428992" y="1357298"/>
            <a:ext cx="2857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Hyundai</a:t>
            </a:r>
            <a:r>
              <a:rPr lang="cs-CZ" sz="2800" b="1" dirty="0" smtClean="0"/>
              <a:t> </a:t>
            </a:r>
            <a:r>
              <a:rPr lang="cs-CZ" sz="1600" b="1" dirty="0" smtClean="0"/>
              <a:t>(NOŠOVICE)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388" y="1357298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Tatra </a:t>
            </a:r>
            <a:r>
              <a:rPr lang="cs-CZ" sz="1600" b="1" dirty="0" smtClean="0"/>
              <a:t>(KOPŘIVNICE)</a:t>
            </a:r>
            <a:endParaRPr lang="cs-CZ" sz="1600" b="1" dirty="0"/>
          </a:p>
        </p:txBody>
      </p:sp>
      <p:pic>
        <p:nvPicPr>
          <p:cNvPr id="7170" name="Picture 2" descr="http://autorecenze.centrum.cz/aktualni-zpravy/zpravy-foto-big-japonsko-korea-automoto-firmy-hyundai-200910110248-auteee-1-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2000240"/>
            <a:ext cx="4000500" cy="24765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ZLÍNSKÝ KRAJ</a:t>
            </a:r>
            <a:endParaRPr lang="cs-CZ" dirty="0"/>
          </a:p>
        </p:txBody>
      </p:sp>
      <p:pic>
        <p:nvPicPr>
          <p:cNvPr id="4" name="Obrázek 3" descr="Bez názvu.bmp"/>
          <p:cNvPicPr>
            <a:picLocks noChangeAspect="1"/>
          </p:cNvPicPr>
          <p:nvPr/>
        </p:nvPicPr>
        <p:blipFill>
          <a:blip r:embed="rId2" cstate="print"/>
          <a:srcRect l="13281" t="5839" r="11718" b="5839"/>
          <a:stretch>
            <a:fillRect/>
          </a:stretch>
        </p:blipFill>
        <p:spPr>
          <a:xfrm>
            <a:off x="1643042" y="1285860"/>
            <a:ext cx="6429420" cy="53578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ZLÍNSKÝ KRAJ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1472" y="1571612"/>
            <a:ext cx="650085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Krajské město: </a:t>
            </a:r>
            <a:r>
              <a:rPr lang="cs-CZ" sz="4000" dirty="0" smtClean="0"/>
              <a:t>ZLÍN 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Řeky</a:t>
            </a:r>
            <a:r>
              <a:rPr lang="cs-CZ" sz="4000" dirty="0" smtClean="0"/>
              <a:t>: </a:t>
            </a:r>
            <a:r>
              <a:rPr lang="cs-CZ" sz="3200" dirty="0" smtClean="0"/>
              <a:t>MORAVA, DŘEVNICE</a:t>
            </a:r>
          </a:p>
          <a:p>
            <a:endParaRPr lang="cs-CZ" sz="4000" dirty="0" smtClean="0"/>
          </a:p>
          <a:p>
            <a:r>
              <a:rPr lang="cs-CZ" sz="4000" dirty="0" smtClean="0"/>
              <a:t>  </a:t>
            </a:r>
          </a:p>
          <a:p>
            <a:r>
              <a:rPr lang="cs-CZ" sz="4000" b="1" dirty="0" smtClean="0"/>
              <a:t>VÝROBA: </a:t>
            </a:r>
            <a:r>
              <a:rPr lang="cs-CZ" sz="3200" b="1" dirty="0" smtClean="0"/>
              <a:t>  </a:t>
            </a:r>
            <a:r>
              <a:rPr lang="cs-CZ" sz="3200" dirty="0" smtClean="0"/>
              <a:t>OBUVI</a:t>
            </a:r>
            <a:endParaRPr lang="cs-CZ" sz="40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1268413"/>
            <a:ext cx="122872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51500" y="2852738"/>
            <a:ext cx="2667000" cy="381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467850" y="1125538"/>
            <a:ext cx="7489825" cy="5495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0 L -0.97639 -0.012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800" y="-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www.portalymest.cz/obrazky/lazne-luhacovice-14.jpg"/>
          <p:cNvPicPr>
            <a:picLocks noChangeAspect="1" noChangeArrowheads="1"/>
          </p:cNvPicPr>
          <p:nvPr/>
        </p:nvPicPr>
        <p:blipFill>
          <a:blip r:embed="rId2"/>
          <a:srcRect b="4761"/>
          <a:stretch>
            <a:fillRect/>
          </a:stretch>
        </p:blipFill>
        <p:spPr bwMode="auto">
          <a:xfrm>
            <a:off x="142844" y="714356"/>
            <a:ext cx="3500422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ZLÍNSKÝ KRAJ</a:t>
            </a:r>
            <a:endParaRPr lang="cs-CZ" dirty="0"/>
          </a:p>
        </p:txBody>
      </p:sp>
      <p:pic>
        <p:nvPicPr>
          <p:cNvPr id="29700" name="Picture 4" descr="http://img.firmy.cz/fy/025/25281_140x140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500042"/>
            <a:ext cx="2000262" cy="20002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9702" name="Picture 6" descr="http://www.skalla.cz/lazenske-pobyty/images/luhacovice0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3465790"/>
            <a:ext cx="2119314" cy="3168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704" name="Picture 8" descr="http://i3.cn.cz/14/1290526635_201011230192_PRG_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102" y="4214818"/>
            <a:ext cx="3548417" cy="2357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3929058" y="2643182"/>
            <a:ext cx="278608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 Luhačovicích jsou čtvrté největší lázně v Česku a největší na Moravě. Léčí se zde především lidé s nemocemi dýchacího ústrojí, trávením a obezitou.</a:t>
            </a:r>
            <a:endParaRPr lang="cs-CZ" sz="24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71670" y="500042"/>
            <a:ext cx="535785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 </a:t>
            </a:r>
            <a:endParaRPr lang="cs-CZ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14414" y="1714488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MAPA ČR - </a:t>
            </a: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</a:rPr>
              <a:t>ŠTIKOVÁ, Mgr. Věra ; TABARKOVÁ, Mgr. Jana. </a:t>
            </a:r>
            <a:r>
              <a:rPr lang="cs-CZ" sz="1200" i="1" dirty="0" smtClean="0">
                <a:solidFill>
                  <a:schemeClr val="accent5">
                    <a:lumMod val="50000"/>
                  </a:schemeClr>
                </a:solidFill>
              </a:rPr>
              <a:t>Vlastivěda 4</a:t>
            </a: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</a:rPr>
              <a:t>. Brno : Nová škola, s.r.o., 2010. Členění území České               </a:t>
            </a:r>
          </a:p>
          <a:p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</a:rPr>
              <a:t>                     republiky, s. 7.</a:t>
            </a:r>
            <a:endParaRPr lang="cs-CZ" sz="1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2071678"/>
            <a:ext cx="8001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JIHOMORAVSKÝ KRAJ - </a:t>
            </a:r>
            <a:r>
              <a:rPr lang="cs-CZ" sz="1200" dirty="0" smtClean="0">
                <a:hlinkClick r:id="rId2"/>
              </a:rPr>
              <a:t>http://www.benzinky.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cms</a:t>
            </a:r>
            <a:r>
              <a:rPr lang="cs-CZ" sz="1200" dirty="0" smtClean="0">
                <a:hlinkClick r:id="rId2"/>
              </a:rPr>
              <a:t>/mapy/mapa_</a:t>
            </a:r>
            <a:r>
              <a:rPr lang="cs-CZ" sz="1200" dirty="0" err="1" smtClean="0">
                <a:hlinkClick r:id="rId2"/>
              </a:rPr>
              <a:t>jihomoravsky</a:t>
            </a:r>
            <a:r>
              <a:rPr lang="cs-CZ" sz="1200" dirty="0" smtClean="0">
                <a:hlinkClick r:id="rId2"/>
              </a:rPr>
              <a:t>_kraj_s_okresy.</a:t>
            </a:r>
            <a:r>
              <a:rPr lang="cs-CZ" sz="1200" dirty="0" err="1" smtClean="0">
                <a:hlinkClick r:id="rId2"/>
              </a:rPr>
              <a:t>gif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2357430"/>
            <a:ext cx="62865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BRNO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3"/>
              </a:rPr>
              <a:t>http://upload.wikimedia.org/wikipedia/commons/3/32/Brno_(znak).svg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2643182"/>
            <a:ext cx="6000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ZETOR -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traktoryzetor.cz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wp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content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uploads</a:t>
            </a:r>
            <a:r>
              <a:rPr lang="cs-CZ" sz="1200" dirty="0" smtClean="0">
                <a:hlinkClick r:id="rId4"/>
              </a:rPr>
              <a:t>/2009/04/zetor.</a:t>
            </a:r>
            <a:r>
              <a:rPr lang="cs-CZ" sz="1200" dirty="0" err="1" smtClean="0">
                <a:hlinkClick r:id="rId4"/>
              </a:rPr>
              <a:t>jpg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66044" y="2928934"/>
            <a:ext cx="42060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PUŠKA -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czub.cz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upload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big</a:t>
            </a:r>
            <a:r>
              <a:rPr lang="cs-CZ" sz="1200" dirty="0" smtClean="0">
                <a:hlinkClick r:id="rId5"/>
              </a:rPr>
              <a:t>/BRNO_</a:t>
            </a:r>
            <a:r>
              <a:rPr lang="cs-CZ" sz="1200" dirty="0" err="1" smtClean="0">
                <a:hlinkClick r:id="rId5"/>
              </a:rPr>
              <a:t>STOPPER.png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06" y="3143248"/>
            <a:ext cx="8001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MASARYKOVA UNIVERZITA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6"/>
              </a:rPr>
              <a:t>http://img.aktualne.centrum.cz/338/23/3382324-univerzitni-kampus-v-brne-bohunicich.jpg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3395963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HRAD ŠPILBERK - </a:t>
            </a:r>
            <a:r>
              <a:rPr lang="cs-CZ" sz="1200" dirty="0" smtClean="0">
                <a:hlinkClick r:id="rId7"/>
              </a:rPr>
              <a:t>http://farm2.static.flickr.com/1186/603384780_19ddf5d176.jpg</a:t>
            </a:r>
            <a:endParaRPr lang="cs-CZ" sz="1200" dirty="0" smtClean="0"/>
          </a:p>
          <a:p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4348" y="3643314"/>
            <a:ext cx="48577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OLOMOUC ZNAK - </a:t>
            </a:r>
            <a:r>
              <a:rPr lang="cs-CZ" sz="1200" dirty="0" smtClean="0">
                <a:hlinkClick r:id="rId8"/>
              </a:rPr>
              <a:t>http://kolari.olomouc.com/Loga/orel.jpg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3929066"/>
            <a:ext cx="70723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MORAVSKÝ KRAS - </a:t>
            </a:r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wellnessnoviny.cz</a:t>
            </a:r>
            <a:r>
              <a:rPr lang="cs-CZ" sz="1200" dirty="0" smtClean="0">
                <a:hlinkClick r:id="rId9"/>
              </a:rPr>
              <a:t>/image/1073/moravsky-kras-a-</a:t>
            </a:r>
            <a:r>
              <a:rPr lang="cs-CZ" sz="1200" dirty="0" err="1" smtClean="0">
                <a:hlinkClick r:id="rId9"/>
              </a:rPr>
              <a:t>speleo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wellness.jpg</a:t>
            </a:r>
            <a:r>
              <a:rPr lang="cs-CZ" sz="1200" b="1" dirty="0" smtClean="0"/>
              <a:t>  </a:t>
            </a:r>
            <a:endParaRPr lang="cs-CZ" sz="1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00100" y="4500570"/>
            <a:ext cx="6929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ROPNÁ VĚŽ - </a:t>
            </a:r>
            <a:r>
              <a:rPr lang="cs-CZ" sz="1200" dirty="0" smtClean="0">
                <a:hlinkClick r:id="rId10"/>
              </a:rPr>
              <a:t>http://img.aktualne.centrum.cz/41/25/412564-teba-ropy-na-jini-morave.jpg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282" y="4786322"/>
            <a:ext cx="96441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OLOMOUCKÉ TVARŮŽKY - </a:t>
            </a:r>
            <a:r>
              <a:rPr lang="cs-CZ" sz="1200" dirty="0" smtClean="0">
                <a:hlinkClick r:id="rId11"/>
              </a:rPr>
              <a:t>http://upload.wikimedia.org/wikipedia/commons/b/b1/Olomouck%C3%A9_tvar%C5%AF%C5%BEky_%281%29.jpg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034" y="4214818"/>
            <a:ext cx="6858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OLOMOUCKÝ KRAJ - </a:t>
            </a:r>
            <a:r>
              <a:rPr lang="cs-CZ" sz="1200" dirty="0" smtClean="0">
                <a:hlinkClick r:id="rId12"/>
              </a:rPr>
              <a:t>http://notes3.czso.cz/</a:t>
            </a:r>
            <a:r>
              <a:rPr lang="cs-CZ" sz="1200" dirty="0" err="1" smtClean="0">
                <a:hlinkClick r:id="rId12"/>
              </a:rPr>
              <a:t>csu</a:t>
            </a:r>
            <a:r>
              <a:rPr lang="cs-CZ" sz="1200" dirty="0" smtClean="0">
                <a:hlinkClick r:id="rId12"/>
              </a:rPr>
              <a:t>/2009edicniplan.nsf/t/8D002090D5/$</a:t>
            </a:r>
            <a:r>
              <a:rPr lang="cs-CZ" sz="1200" dirty="0" err="1" smtClean="0">
                <a:hlinkClick r:id="rId12"/>
              </a:rPr>
              <a:t>File</a:t>
            </a:r>
            <a:r>
              <a:rPr lang="cs-CZ" sz="1200" dirty="0" smtClean="0">
                <a:hlinkClick r:id="rId12"/>
              </a:rPr>
              <a:t>/130209m13.jpg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5786" y="5366579"/>
            <a:ext cx="67151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OSTRAVA ZNAK - </a:t>
            </a:r>
            <a:r>
              <a:rPr lang="cs-CZ" sz="1200" dirty="0" smtClean="0">
                <a:hlinkClick r:id="rId13"/>
              </a:rPr>
              <a:t>http://znaky.</a:t>
            </a:r>
            <a:r>
              <a:rPr lang="cs-CZ" sz="1200" dirty="0" err="1" smtClean="0">
                <a:hlinkClick r:id="rId13"/>
              </a:rPr>
              <a:t>unas.cz</a:t>
            </a:r>
            <a:r>
              <a:rPr lang="cs-CZ" sz="1200" dirty="0" smtClean="0">
                <a:hlinkClick r:id="rId13"/>
              </a:rPr>
              <a:t>/Ostrava.</a:t>
            </a:r>
            <a:r>
              <a:rPr lang="cs-CZ" sz="1200" dirty="0" err="1" smtClean="0">
                <a:hlinkClick r:id="rId13"/>
              </a:rPr>
              <a:t>gif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28662" y="5652331"/>
            <a:ext cx="7215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TĚŽEBNÍ VĚŽ - </a:t>
            </a:r>
            <a:r>
              <a:rPr lang="cs-CZ" sz="1200" dirty="0" smtClean="0">
                <a:hlinkClick r:id="rId14"/>
              </a:rPr>
              <a:t>http://regiony.</a:t>
            </a:r>
            <a:r>
              <a:rPr lang="cs-CZ" sz="1200" dirty="0" err="1" smtClean="0">
                <a:hlinkClick r:id="rId14"/>
              </a:rPr>
              <a:t>ic.cz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clanky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slezsko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pov</a:t>
            </a:r>
            <a:r>
              <a:rPr lang="cs-CZ" sz="1200" dirty="0" smtClean="0">
                <a:hlinkClick r:id="rId14"/>
              </a:rPr>
              <a:t>_</a:t>
            </a:r>
            <a:r>
              <a:rPr lang="cs-CZ" sz="1200" dirty="0" err="1" smtClean="0">
                <a:hlinkClick r:id="rId14"/>
              </a:rPr>
              <a:t>ostrava</a:t>
            </a:r>
            <a:r>
              <a:rPr lang="cs-CZ" sz="1200" dirty="0" smtClean="0">
                <a:hlinkClick r:id="rId14"/>
              </a:rPr>
              <a:t>_v.</a:t>
            </a:r>
            <a:r>
              <a:rPr lang="cs-CZ" sz="1200" dirty="0" err="1" smtClean="0">
                <a:hlinkClick r:id="rId14"/>
              </a:rPr>
              <a:t>jpg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42976" y="5938083"/>
            <a:ext cx="7500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HYUNDAI - </a:t>
            </a:r>
            <a:r>
              <a:rPr lang="cs-CZ" sz="1200" dirty="0" smtClean="0">
                <a:hlinkClick r:id="rId15"/>
              </a:rPr>
              <a:t>http://nd04.jxs.cz/877/014/be9627ca1c_74142824_u.</a:t>
            </a:r>
            <a:r>
              <a:rPr lang="cs-CZ" sz="1200" dirty="0" err="1" smtClean="0">
                <a:hlinkClick r:id="rId15"/>
              </a:rPr>
              <a:t>jpg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57290" y="6223835"/>
            <a:ext cx="66437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TATRA - </a:t>
            </a:r>
            <a:r>
              <a:rPr lang="cs-CZ" sz="1200" dirty="0" smtClean="0">
                <a:hlinkClick r:id="rId16"/>
              </a:rPr>
              <a:t>http://www.</a:t>
            </a:r>
            <a:r>
              <a:rPr lang="cs-CZ" sz="1200" dirty="0" err="1" smtClean="0">
                <a:hlinkClick r:id="rId16"/>
              </a:rPr>
              <a:t>tlumacov.cz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Images</a:t>
            </a:r>
            <a:r>
              <a:rPr lang="cs-CZ" sz="1200" dirty="0" smtClean="0">
                <a:hlinkClick r:id="rId16"/>
              </a:rPr>
              <a:t>_</a:t>
            </a:r>
            <a:r>
              <a:rPr lang="cs-CZ" sz="1200" dirty="0" err="1" smtClean="0">
                <a:hlinkClick r:id="rId16"/>
              </a:rPr>
              <a:t>zpravy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zpr</a:t>
            </a:r>
            <a:r>
              <a:rPr lang="cs-CZ" sz="1200" dirty="0" smtClean="0">
                <a:hlinkClick r:id="rId16"/>
              </a:rPr>
              <a:t>_353_3_1408.jpg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2844" y="5072074"/>
            <a:ext cx="6858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MORAVSKOSLEZKÝ KRAJ - </a:t>
            </a:r>
            <a:r>
              <a:rPr lang="cs-CZ" sz="1200" dirty="0" smtClean="0">
                <a:hlinkClick r:id="rId17"/>
              </a:rPr>
              <a:t>http://www.</a:t>
            </a:r>
            <a:r>
              <a:rPr lang="cs-CZ" sz="1200" dirty="0" err="1" smtClean="0">
                <a:hlinkClick r:id="rId17"/>
              </a:rPr>
              <a:t>ecpm.cz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files</a:t>
            </a:r>
            <a:r>
              <a:rPr lang="cs-CZ" sz="1200" dirty="0" smtClean="0">
                <a:hlinkClick r:id="rId17"/>
              </a:rPr>
              <a:t>/obce_kraje/</a:t>
            </a:r>
            <a:r>
              <a:rPr lang="cs-CZ" sz="1200" dirty="0" err="1" smtClean="0">
                <a:hlinkClick r:id="rId17"/>
              </a:rPr>
              <a:t>moravskoslezsky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moravskoslezsky.jpg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57332" y="357166"/>
            <a:ext cx="6472254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2357430"/>
            <a:ext cx="86439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ZLÍNSKÝ KRAJ -  </a:t>
            </a:r>
            <a:r>
              <a:rPr lang="cs-CZ" sz="1200" dirty="0" smtClean="0">
                <a:hlinkClick r:id="rId2"/>
              </a:rPr>
              <a:t>http://notes3.czso.cz/</a:t>
            </a:r>
            <a:r>
              <a:rPr lang="cs-CZ" sz="1200" dirty="0" err="1" smtClean="0">
                <a:hlinkClick r:id="rId2"/>
              </a:rPr>
              <a:t>csu</a:t>
            </a:r>
            <a:r>
              <a:rPr lang="cs-CZ" sz="1200" dirty="0" smtClean="0">
                <a:hlinkClick r:id="rId2"/>
              </a:rPr>
              <a:t>/2009edicniplan.nsf/t/8D00209128/$</a:t>
            </a:r>
            <a:r>
              <a:rPr lang="cs-CZ" sz="1200" dirty="0" err="1" smtClean="0">
                <a:hlinkClick r:id="rId2"/>
              </a:rPr>
              <a:t>File</a:t>
            </a:r>
            <a:r>
              <a:rPr lang="cs-CZ" sz="1200" dirty="0" smtClean="0">
                <a:hlinkClick r:id="rId2"/>
              </a:rPr>
              <a:t>/130209m14.jpg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43042" y="2714620"/>
            <a:ext cx="8358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ZLÍN ZNAK - </a:t>
            </a:r>
            <a:r>
              <a:rPr lang="cs-CZ" sz="1200" dirty="0" smtClean="0">
                <a:hlinkClick r:id="rId3"/>
              </a:rPr>
              <a:t>http://www.kamsi.</a:t>
            </a:r>
            <a:r>
              <a:rPr lang="cs-CZ" sz="1200" dirty="0" err="1" smtClean="0">
                <a:hlinkClick r:id="rId3"/>
              </a:rPr>
              <a:t>info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Zlin</a:t>
            </a:r>
            <a:r>
              <a:rPr lang="cs-CZ" sz="1200" dirty="0" smtClean="0">
                <a:hlinkClick r:id="rId3"/>
              </a:rPr>
              <a:t>/logo.</a:t>
            </a:r>
            <a:r>
              <a:rPr lang="cs-CZ" sz="1200" dirty="0" err="1" smtClean="0">
                <a:hlinkClick r:id="rId3"/>
              </a:rPr>
              <a:t>png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00232" y="3009125"/>
            <a:ext cx="62151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BAŤA - </a:t>
            </a:r>
            <a:r>
              <a:rPr lang="cs-CZ" sz="1200" dirty="0" smtClean="0">
                <a:hlinkClick r:id="rId4"/>
              </a:rPr>
              <a:t>http://inovacnipodnikani.cz/files/new648/673-Bata_2.jpg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3286124"/>
            <a:ext cx="57864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ŠVEC - </a:t>
            </a:r>
            <a:r>
              <a:rPr lang="cs-CZ" sz="1200" dirty="0" smtClean="0">
                <a:solidFill>
                  <a:srgbClr val="0070C0"/>
                </a:solidFill>
              </a:rPr>
              <a:t>VLASTNÍ FOTO</a:t>
            </a:r>
            <a:endParaRPr lang="cs-CZ" sz="1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00232" y="3571876"/>
            <a:ext cx="58579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VANA -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portalymest.cz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obrazky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lazne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luhacovice</a:t>
            </a:r>
            <a:r>
              <a:rPr lang="cs-CZ" sz="1200" dirty="0" smtClean="0">
                <a:hlinkClick r:id="rId5"/>
              </a:rPr>
              <a:t>-14.jpg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57356" y="3929066"/>
            <a:ext cx="50720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LÁZNĚ 1 - </a:t>
            </a:r>
            <a:r>
              <a:rPr lang="cs-CZ" sz="1200" dirty="0" smtClean="0">
                <a:hlinkClick r:id="rId6"/>
              </a:rPr>
              <a:t>http://img.firmy.cz/fy/025/25281_140x140.png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57356" y="4214818"/>
            <a:ext cx="50720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LÁZNĚ 2 </a:t>
            </a:r>
            <a:r>
              <a:rPr lang="cs-CZ" sz="1200" dirty="0" smtClean="0"/>
              <a:t>- 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skalla.cz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lazenske</a:t>
            </a:r>
            <a:r>
              <a:rPr lang="cs-CZ" sz="1200" dirty="0" smtClean="0">
                <a:hlinkClick r:id="rId7"/>
              </a:rPr>
              <a:t>-pobyty/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/luhacovice07.jpg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57356" y="4509323"/>
            <a:ext cx="50720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LÁZNĚ 3 - </a:t>
            </a:r>
            <a:r>
              <a:rPr lang="cs-CZ" sz="1200" dirty="0" smtClean="0">
                <a:hlinkClick r:id="rId8"/>
              </a:rPr>
              <a:t>http://i3.cn.cz/14/1290526635_201011230192_PRG_1.jpg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14480" y="1866117"/>
            <a:ext cx="9010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HYUNDAY -</a:t>
            </a:r>
            <a:endParaRPr lang="cs-CZ" sz="1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28860" y="1857364"/>
            <a:ext cx="6572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9"/>
              </a:rPr>
              <a:t>http://autorecenze.centrum.cz/aktualni-zpravy/zpravy-foto-big-japonsko-korea-automoto-firmy-hyundai-200910110248-auteee-1-jpg</a:t>
            </a:r>
            <a:endParaRPr lang="cs-CZ" sz="12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1103</TotalTime>
  <Words>468</Words>
  <Application>Microsoft Office PowerPoint</Application>
  <PresentationFormat>Předvádění na obrazovce (4:3)</PresentationFormat>
  <Paragraphs>112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JIHOMORAVSKÝ KRAJ</vt:lpstr>
      <vt:lpstr>JIHOMORAVSKÝ KRAJ</vt:lpstr>
      <vt:lpstr>JIHOMORAVSÝ KRAJ</vt:lpstr>
      <vt:lpstr>OLOMOUCKÝ KRAJ</vt:lpstr>
      <vt:lpstr>OLOMOUCKÝ KRAJ</vt:lpstr>
      <vt:lpstr>OLOMOUCKÝ KRAJ - HÁDANKA</vt:lpstr>
      <vt:lpstr>OLOMOUCKÝ KRAJ</vt:lpstr>
      <vt:lpstr>MORAVSKOSLEZSKÝ KRAJ</vt:lpstr>
      <vt:lpstr>MORAVSKOSLEZSKÝ KRAJ</vt:lpstr>
      <vt:lpstr>MORAVSKOSLEZSKÝ KRAJ</vt:lpstr>
      <vt:lpstr>ZLÍNSKÝ KRAJ</vt:lpstr>
      <vt:lpstr>ZLÍNSKÝ KRAJ</vt:lpstr>
      <vt:lpstr>ZLÍNSKÝ KRAJ</vt:lpstr>
      <vt:lpstr>CITACE OBRAZOVÉHO MATERIÁLU </vt:lpstr>
      <vt:lpstr>CITACE OBRAZOVÉHO MATERIÁLU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56</cp:revision>
  <dcterms:created xsi:type="dcterms:W3CDTF">2011-10-02T10:16:44Z</dcterms:created>
  <dcterms:modified xsi:type="dcterms:W3CDTF">2012-06-10T17:12:35Z</dcterms:modified>
</cp:coreProperties>
</file>