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9" r:id="rId2"/>
    <p:sldId id="256" r:id="rId3"/>
    <p:sldId id="258" r:id="rId4"/>
    <p:sldId id="265" r:id="rId5"/>
    <p:sldId id="260" r:id="rId6"/>
    <p:sldId id="262" r:id="rId7"/>
    <p:sldId id="261" r:id="rId8"/>
    <p:sldId id="266" r:id="rId9"/>
    <p:sldId id="268" r:id="rId10"/>
    <p:sldId id="269" r:id="rId11"/>
    <p:sldId id="270" r:id="rId12"/>
    <p:sldId id="257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126" autoAdjust="0"/>
    <p:restoredTop sz="94660"/>
  </p:normalViewPr>
  <p:slideViewPr>
    <p:cSldViewPr>
      <p:cViewPr varScale="1">
        <p:scale>
          <a:sx n="87" d="100"/>
          <a:sy n="87" d="100"/>
        </p:scale>
        <p:origin x="-172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14E61-46A4-4AFF-A8C1-A6F63500F70F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31FFF-5A65-4276-8721-594C7F9F9A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9162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931FFF-5A65-4276-8721-594C7F9F9AE7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1631-0735-45F5-B9FE-1D0E45B466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666B8-4A7A-4E79-AD2B-7123637CF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1631-0735-45F5-B9FE-1D0E45B466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666B8-4A7A-4E79-AD2B-7123637CF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1631-0735-45F5-B9FE-1D0E45B466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666B8-4A7A-4E79-AD2B-7123637CF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1631-0735-45F5-B9FE-1D0E45B466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666B8-4A7A-4E79-AD2B-7123637CF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1631-0735-45F5-B9FE-1D0E45B466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666B8-4A7A-4E79-AD2B-7123637CF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1631-0735-45F5-B9FE-1D0E45B466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666B8-4A7A-4E79-AD2B-7123637CF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1631-0735-45F5-B9FE-1D0E45B466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666B8-4A7A-4E79-AD2B-7123637CF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1631-0735-45F5-B9FE-1D0E45B466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666B8-4A7A-4E79-AD2B-7123637CF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1631-0735-45F5-B9FE-1D0E45B466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666B8-4A7A-4E79-AD2B-7123637CF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1631-0735-45F5-B9FE-1D0E45B466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666B8-4A7A-4E79-AD2B-7123637CF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61631-0735-45F5-B9FE-1D0E45B466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7666B8-4A7A-4E79-AD2B-7123637CF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1000">
              <a:schemeClr val="bg1">
                <a:alpha val="75000"/>
              </a:schemeClr>
            </a:gs>
            <a:gs pos="100000">
              <a:srgbClr val="00B0F0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A61631-0735-45F5-B9FE-1D0E45B466EE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7666B8-4A7A-4E79-AD2B-7123637CF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ceskatelevize.cz/porady/10177109865-dejiny-udatneho-ceskeho-naroda/208552116230010-velka-morava/video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s-obroda.cz/grafika/clanky/cyrill-method.jpg" TargetMode="External"/><Relationship Id="rId13" Type="http://schemas.openxmlformats.org/officeDocument/2006/relationships/hyperlink" Target="http://uhm-prednasky.fpf.slu.cz/uploads/images/umeni_velke_moravy/web_lunicove_nausnice.jpg" TargetMode="External"/><Relationship Id="rId18" Type="http://schemas.openxmlformats.org/officeDocument/2006/relationships/hyperlink" Target="http://static.sashe.sk/photos/b/1/9/6/1/b-196196_f1cc29405b.jpg" TargetMode="External"/><Relationship Id="rId3" Type="http://schemas.openxmlformats.org/officeDocument/2006/relationships/hyperlink" Target="http://www.zapnout-seo.cz/" TargetMode="External"/><Relationship Id="rId7" Type="http://schemas.openxmlformats.org/officeDocument/2006/relationships/hyperlink" Target="http://old.kniznica-rv.sk/publikacie/images/rastislav.gif" TargetMode="External"/><Relationship Id="rId12" Type="http://schemas.openxmlformats.org/officeDocument/2006/relationships/hyperlink" Target="http://www.farnostdobratice.wz.cz/obrazky/bible.gif" TargetMode="External"/><Relationship Id="rId17" Type="http://schemas.openxmlformats.org/officeDocument/2006/relationships/hyperlink" Target="http://uhm-prednasky.fpf.slu.cz/uploads/images/umeni_velke_moravy/web_gombiky.jpg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www.arub.cz/sites/default/files/nakonci_oran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mazinghope.net/templates/zd/images/photos/stredni/68_desatero_bozich_prikazani.jpg" TargetMode="External"/><Relationship Id="rId11" Type="http://schemas.openxmlformats.org/officeDocument/2006/relationships/hyperlink" Target="http://nd05.jxs.cz/857/326/f2e7850755_77545111_o2.jpg" TargetMode="External"/><Relationship Id="rId5" Type="http://schemas.openxmlformats.org/officeDocument/2006/relationships/hyperlink" Target="http://www.gamepark.cz/velkomoravska_rise_408241.htm" TargetMode="External"/><Relationship Id="rId15" Type="http://schemas.openxmlformats.org/officeDocument/2006/relationships/hyperlink" Target="http://slovanstvo.wz.cz/velka_morava/obr-velka_morava/staremesto.jpg" TargetMode="External"/><Relationship Id="rId10" Type="http://schemas.openxmlformats.org/officeDocument/2006/relationships/hyperlink" Target="http://old.kniznica-rv.sk/publikacie/images/mojmir.gif" TargetMode="External"/><Relationship Id="rId4" Type="http://schemas.openxmlformats.org/officeDocument/2006/relationships/hyperlink" Target="http://vlastenci.cz/obr/uzemi/vyvoj/01_Velka_Morava_uzemi.jpg" TargetMode="External"/><Relationship Id="rId9" Type="http://schemas.openxmlformats.org/officeDocument/2006/relationships/hyperlink" Target="http://www.2zskolin.cz/panovnici/01/Image47.gif" TargetMode="External"/><Relationship Id="rId14" Type="http://schemas.openxmlformats.org/officeDocument/2006/relationships/hyperlink" Target="http://www.slovane.cz/pic/keramika/vm-keramika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4348" y="1397000"/>
          <a:ext cx="7951814" cy="3197537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během prezentace seznamují s prvním státním útvarem – Velkomoravská říše, seznamují se s novými pojmy dynastie,  křesťanství,  věrozvěst.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listopad  2011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IV.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Velkomoravská říše, působení Konstantina a Metoděje    DUM - 07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57224" y="2714620"/>
            <a:ext cx="7772400" cy="1470025"/>
          </a:xfrm>
        </p:spPr>
        <p:txBody>
          <a:bodyPr>
            <a:normAutofit/>
          </a:bodyPr>
          <a:lstStyle/>
          <a:p>
            <a:r>
              <a:rPr lang="cs-CZ" sz="8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VELKÁ MORAVA </a:t>
            </a:r>
            <a:endParaRPr lang="cs-CZ" sz="8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8184" y="649188"/>
            <a:ext cx="1915716" cy="191571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3918280" y="4143380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DUM - 07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vlastenci.cz/obr/uzemi/vyvoj/01_Velka_Morava_uzemi.jpg"/>
          <p:cNvPicPr>
            <a:picLocks noChangeAspect="1" noChangeArrowheads="1"/>
          </p:cNvPicPr>
          <p:nvPr/>
        </p:nvPicPr>
        <p:blipFill>
          <a:blip r:embed="rId2"/>
          <a:srcRect t="7211" b="7640"/>
          <a:stretch>
            <a:fillRect/>
          </a:stretch>
        </p:blipFill>
        <p:spPr bwMode="auto">
          <a:xfrm>
            <a:off x="1000100" y="1214422"/>
            <a:ext cx="7000892" cy="50006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/>
          <a:srcRect l="65626" t="76562" r="9765" b="11718"/>
          <a:stretch>
            <a:fillRect/>
          </a:stretch>
        </p:blipFill>
        <p:spPr bwMode="auto">
          <a:xfrm>
            <a:off x="5357818" y="5500702"/>
            <a:ext cx="3000396" cy="11430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2000232" y="550070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500166" y="285728"/>
            <a:ext cx="607223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Velká Morava -</a:t>
            </a:r>
          </a:p>
          <a:p>
            <a:pPr algn="ctr"/>
            <a:r>
              <a:rPr lang="cs-CZ" sz="2800" dirty="0" smtClean="0"/>
              <a:t> první skutečný stát na našem území.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42976" y="6215082"/>
            <a:ext cx="4000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Počátek 9 století.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28728" y="1357298"/>
            <a:ext cx="70523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Pokus se doplnit území, na kterém se  Velká Morava rozprostírala: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8662" y="3005736"/>
            <a:ext cx="79713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M_ _ _  _ A,  Č_ _  _ Y,  S_ _ _ _ _ O,  </a:t>
            </a:r>
          </a:p>
          <a:p>
            <a:endParaRPr lang="cs-CZ" sz="2000" dirty="0" smtClean="0"/>
          </a:p>
          <a:p>
            <a:r>
              <a:rPr lang="cs-CZ" sz="2000" dirty="0" smtClean="0"/>
              <a:t>ČÁST  SL_ _ _ _ _ _ A, M_ _ _ _ _ _ A, R_ _ _ _ _ _ A, N_ _ _ _ _ A, P_ _ _ _ A</a:t>
            </a:r>
            <a:endParaRPr lang="cs-CZ" sz="2000" dirty="0"/>
          </a:p>
        </p:txBody>
      </p:sp>
      <p:sp>
        <p:nvSpPr>
          <p:cNvPr id="7" name="Šipka dolů 6"/>
          <p:cNvSpPr/>
          <p:nvPr/>
        </p:nvSpPr>
        <p:spPr>
          <a:xfrm>
            <a:off x="4714876" y="1785926"/>
            <a:ext cx="484632" cy="978408"/>
          </a:xfrm>
          <a:prstGeom prst="downArrow">
            <a:avLst>
              <a:gd name="adj1" fmla="val 24354"/>
              <a:gd name="adj2" fmla="val 536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857224" y="1285860"/>
            <a:ext cx="357190" cy="357190"/>
          </a:xfrm>
          <a:prstGeom prst="star5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Pěticípá hvězda 12"/>
          <p:cNvSpPr/>
          <p:nvPr/>
        </p:nvSpPr>
        <p:spPr>
          <a:xfrm>
            <a:off x="857224" y="5429264"/>
            <a:ext cx="357190" cy="357190"/>
          </a:xfrm>
          <a:prstGeom prst="star5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71604" y="5429264"/>
            <a:ext cx="23962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Ukaž území na mapě.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gamepark.cz/pictures/00/14/76/147686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00042"/>
            <a:ext cx="3228997" cy="35719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2786050" y="428604"/>
            <a:ext cx="614366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- </a:t>
            </a:r>
            <a:r>
              <a:rPr lang="cs-CZ" sz="2800" dirty="0" smtClean="0"/>
              <a:t>Kníže </a:t>
            </a:r>
            <a:r>
              <a:rPr lang="cs-CZ" sz="2800" b="1" dirty="0" smtClean="0"/>
              <a:t>Mojmír I.</a:t>
            </a:r>
            <a:r>
              <a:rPr lang="cs-CZ" sz="2800" dirty="0" smtClean="0"/>
              <a:t> byl prvním historicky  známým  vládcem VM a zakladatelem rodu </a:t>
            </a:r>
            <a:r>
              <a:rPr lang="cs-CZ" sz="2800" dirty="0" err="1" smtClean="0"/>
              <a:t>Mojmírovců</a:t>
            </a:r>
            <a:r>
              <a:rPr lang="cs-CZ" sz="2800" dirty="0" smtClean="0"/>
              <a:t>. </a:t>
            </a:r>
          </a:p>
          <a:p>
            <a:pPr algn="just"/>
            <a:endParaRPr lang="cs-CZ" sz="2800" dirty="0" smtClean="0"/>
          </a:p>
          <a:p>
            <a:pPr algn="just">
              <a:buFontTx/>
              <a:buChar char="-"/>
            </a:pPr>
            <a:r>
              <a:rPr lang="cs-CZ" sz="2800" dirty="0" smtClean="0"/>
              <a:t> V boji porazil nitranského knížete  </a:t>
            </a:r>
          </a:p>
          <a:p>
            <a:pPr algn="just"/>
            <a:r>
              <a:rPr lang="cs-CZ" sz="2800" dirty="0" smtClean="0"/>
              <a:t>  </a:t>
            </a:r>
            <a:r>
              <a:rPr lang="cs-CZ" sz="2800" dirty="0" err="1" smtClean="0"/>
              <a:t>Pribinu</a:t>
            </a:r>
            <a:r>
              <a:rPr lang="cs-CZ" sz="2800" dirty="0" smtClean="0"/>
              <a:t>.</a:t>
            </a:r>
          </a:p>
          <a:p>
            <a:pPr algn="just"/>
            <a:endParaRPr lang="cs-CZ" sz="2800" dirty="0" smtClean="0"/>
          </a:p>
          <a:p>
            <a:pPr algn="just">
              <a:buFontTx/>
              <a:buChar char="-"/>
            </a:pPr>
            <a:r>
              <a:rPr lang="cs-CZ" sz="2800" dirty="0" smtClean="0"/>
              <a:t>Mezi bohatými lidmi se šířilo křesťanské náboženství, které pronikalo ze západu a jako církevní jazyk používalo  latinu.</a:t>
            </a:r>
          </a:p>
          <a:p>
            <a:pPr algn="just"/>
            <a:endParaRPr lang="cs-CZ" sz="2800" dirty="0" smtClean="0"/>
          </a:p>
          <a:p>
            <a:pPr algn="just">
              <a:buFontTx/>
              <a:buChar char="-"/>
            </a:pPr>
            <a:r>
              <a:rPr lang="cs-CZ" sz="2800" dirty="0" smtClean="0"/>
              <a:t> Prostí lidé však zůstávali  věrni pověrám a božstvu = </a:t>
            </a:r>
            <a:r>
              <a:rPr lang="cs-CZ" sz="2800" b="1" dirty="0" smtClean="0"/>
              <a:t>pohanskému náboženství.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71604" y="6215082"/>
            <a:ext cx="6532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Slyšeli jste někdy o někom „ kleje jako pohan“ ?   Co to znamená? </a:t>
            </a:r>
            <a:endParaRPr lang="cs-CZ" dirty="0"/>
          </a:p>
        </p:txBody>
      </p:sp>
      <p:sp>
        <p:nvSpPr>
          <p:cNvPr id="8" name="Pěticípá hvězda 7"/>
          <p:cNvSpPr/>
          <p:nvPr/>
        </p:nvSpPr>
        <p:spPr>
          <a:xfrm>
            <a:off x="1142976" y="6215082"/>
            <a:ext cx="357190" cy="357190"/>
          </a:xfrm>
          <a:prstGeom prst="star5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42910" y="2836034"/>
            <a:ext cx="850109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1. Nebudeš mít jiné bohy mimo mne. (Neuctívej jiné bohy) </a:t>
            </a:r>
            <a:br>
              <a:rPr lang="cs-CZ" sz="2000" dirty="0" smtClean="0"/>
            </a:br>
            <a:r>
              <a:rPr lang="cs-CZ" sz="2000" dirty="0" smtClean="0"/>
              <a:t>2. Nevezmeš jména Božího nadarmo. (Nezneužívej Boží jméno). </a:t>
            </a:r>
            <a:br>
              <a:rPr lang="cs-CZ" sz="2000" dirty="0" smtClean="0"/>
            </a:br>
            <a:r>
              <a:rPr lang="cs-CZ" sz="2000" dirty="0" smtClean="0"/>
              <a:t>3. Pomni, abys den sváteční světil. (Zasvěť jeden den v týdnu Bohu) </a:t>
            </a:r>
            <a:br>
              <a:rPr lang="cs-CZ" sz="2000" dirty="0" smtClean="0"/>
            </a:br>
            <a:r>
              <a:rPr lang="cs-CZ" sz="2000" dirty="0" smtClean="0"/>
              <a:t>4. Cti otce svého i matku svou, abys dlouho živ byl a dobře se ti vedlo na zemi.</a:t>
            </a:r>
            <a:br>
              <a:rPr lang="cs-CZ" sz="2000" dirty="0" smtClean="0"/>
            </a:br>
            <a:r>
              <a:rPr lang="cs-CZ" sz="2000" dirty="0" smtClean="0"/>
              <a:t>5. Nezabiješ. (Nebudeš vraždit). </a:t>
            </a:r>
            <a:br>
              <a:rPr lang="cs-CZ" sz="2000" dirty="0" smtClean="0"/>
            </a:br>
            <a:r>
              <a:rPr lang="cs-CZ" sz="2000" dirty="0" smtClean="0"/>
              <a:t>6. Nesesmilníš. (Měj v úctě lásku mezi mužem a ženou). </a:t>
            </a:r>
            <a:br>
              <a:rPr lang="cs-CZ" sz="2000" dirty="0" smtClean="0"/>
            </a:br>
            <a:r>
              <a:rPr lang="cs-CZ" sz="2000" dirty="0" smtClean="0"/>
              <a:t>7. Nepokradeš. (Nezcizuj majetek druhých lidí). </a:t>
            </a:r>
            <a:br>
              <a:rPr lang="cs-CZ" sz="2000" dirty="0" smtClean="0"/>
            </a:br>
            <a:r>
              <a:rPr lang="cs-CZ" sz="2000" dirty="0" smtClean="0"/>
              <a:t>8. Nepromluvíš křivého svědectví. (Nemluv o jiných lidech nepravdivě). </a:t>
            </a:r>
            <a:br>
              <a:rPr lang="cs-CZ" sz="2000" dirty="0" smtClean="0"/>
            </a:br>
            <a:r>
              <a:rPr lang="cs-CZ" sz="2000" dirty="0" smtClean="0"/>
              <a:t>9. Nepožádáš manželky bližního svého. (Měj v úctě lásku mezi mužem a ženou).</a:t>
            </a:r>
            <a:br>
              <a:rPr lang="cs-CZ" sz="2000" dirty="0" smtClean="0"/>
            </a:br>
            <a:r>
              <a:rPr lang="cs-CZ" sz="2000" dirty="0" smtClean="0"/>
              <a:t>10. Nepožádáš statku bližního svého. (Nezcizuj majetek druhých lidí). </a:t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3074" name="Picture 2" descr="http://www.amazinghope.net/templates/zd/images/photos/stredni/68_desatero_bozich_prikazan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380989"/>
            <a:ext cx="2190750" cy="161925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87791" y="2285992"/>
            <a:ext cx="46413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DESATERO BOŽÍCH PŘIKÁZÁNÍ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14612" y="357166"/>
            <a:ext cx="59860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KŘESŤANSTVÍ</a:t>
            </a:r>
            <a:r>
              <a:rPr lang="cs-CZ" sz="3200" dirty="0" smtClean="0"/>
              <a:t>- víra v jednoho boha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00298" y="1071546"/>
            <a:ext cx="630448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Svátost křtu byl církevní obřad, při kterém byl člověk omyt vodou,</a:t>
            </a:r>
          </a:p>
          <a:p>
            <a:r>
              <a:rPr lang="cs-CZ" dirty="0" smtClean="0"/>
              <a:t> čímž si očistil  duši od prohřešků z minulého náboženství </a:t>
            </a:r>
          </a:p>
          <a:p>
            <a:r>
              <a:rPr lang="cs-CZ" dirty="0" smtClean="0"/>
              <a:t>a zavázal se k dodržování desatera Božího přikázání.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old.kniznica-rv.sk/publikacie/images/rastislav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500042"/>
            <a:ext cx="3819076" cy="39290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4000496" y="1643050"/>
            <a:ext cx="57150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S nástupem Rastislava se stala      </a:t>
            </a:r>
          </a:p>
          <a:p>
            <a:r>
              <a:rPr lang="cs-CZ" sz="2800" dirty="0" smtClean="0"/>
              <a:t>   VM  nejbohatší a nejmocnější </a:t>
            </a:r>
          </a:p>
          <a:p>
            <a:r>
              <a:rPr lang="cs-CZ" sz="2800" dirty="0" smtClean="0"/>
              <a:t>   říší Evropy.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00496" y="500042"/>
            <a:ext cx="49292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V rozšiřování území  pokračoval  </a:t>
            </a:r>
          </a:p>
          <a:p>
            <a:r>
              <a:rPr lang="cs-CZ" sz="2800" dirty="0" smtClean="0"/>
              <a:t>  kníže </a:t>
            </a:r>
            <a:r>
              <a:rPr lang="cs-CZ" sz="2800" b="1" dirty="0" smtClean="0"/>
              <a:t>Rastislav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00496" y="3143248"/>
            <a:ext cx="471490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-Rastislav se snažil, aby křesťanskou víru přijal i prostý lid. Proto se obrátil  se žádostí na vládce země, kde se slovanská řeč používala. Tou zemí byla říše Byzantská.</a:t>
            </a:r>
          </a:p>
          <a:p>
            <a:pPr algn="just"/>
            <a:endParaRPr lang="cs-CZ" sz="2800" dirty="0" smtClean="0"/>
          </a:p>
          <a:p>
            <a:pPr algn="just"/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57158" y="4500570"/>
            <a:ext cx="364333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/>
              <a:t>Křesťanství </a:t>
            </a:r>
            <a:r>
              <a:rPr lang="cs-CZ" sz="2000" dirty="0" smtClean="0"/>
              <a:t>-vyzývalo k lásce </a:t>
            </a:r>
          </a:p>
          <a:p>
            <a:pPr algn="ctr"/>
            <a:r>
              <a:rPr lang="cs-CZ" sz="2000" dirty="0" smtClean="0"/>
              <a:t>a pomoci, odmítalo lež, </a:t>
            </a:r>
          </a:p>
          <a:p>
            <a:pPr algn="ctr"/>
            <a:r>
              <a:rPr lang="cs-CZ" sz="2000" dirty="0" smtClean="0"/>
              <a:t>násilí a nenávist.</a:t>
            </a:r>
            <a:endParaRPr lang="cs-CZ" sz="2000" dirty="0"/>
          </a:p>
        </p:txBody>
      </p:sp>
      <p:sp>
        <p:nvSpPr>
          <p:cNvPr id="9" name="Pěticípá hvězda 8"/>
          <p:cNvSpPr/>
          <p:nvPr/>
        </p:nvSpPr>
        <p:spPr>
          <a:xfrm>
            <a:off x="500034" y="6072206"/>
            <a:ext cx="357190" cy="357190"/>
          </a:xfrm>
          <a:prstGeom prst="star5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42976" y="6143644"/>
            <a:ext cx="6313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se lišilo nové náboženství od původního náboženství Slovanů?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1472" y="500042"/>
            <a:ext cx="847449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Byzantský císař žádosti vyhověl a vyslal na VM dva bratry,</a:t>
            </a:r>
          </a:p>
          <a:p>
            <a:r>
              <a:rPr lang="cs-CZ" sz="2800" dirty="0" smtClean="0"/>
              <a:t>                    </a:t>
            </a:r>
            <a:r>
              <a:rPr lang="cs-CZ" sz="2800" b="1" dirty="0" smtClean="0"/>
              <a:t>KONSTANTINA A METODĚJE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22530" name="Picture 2" descr="http://www.os-obroda.cz/grafika/clanky/cyrill-metho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143116"/>
            <a:ext cx="3143250" cy="421957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696698" y="2225283"/>
            <a:ext cx="4804392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Bratři pocházeli z řecké  Soluně.</a:t>
            </a:r>
          </a:p>
          <a:p>
            <a:pPr algn="ctr"/>
            <a:r>
              <a:rPr lang="cs-CZ" sz="2400" dirty="0" smtClean="0"/>
              <a:t> (území dnešního Řecka) Na Moravu </a:t>
            </a:r>
          </a:p>
          <a:p>
            <a:pPr algn="ctr"/>
            <a:r>
              <a:rPr lang="cs-CZ" sz="2400" dirty="0" smtClean="0"/>
              <a:t>přišli v roce 863 šířit křesťanství </a:t>
            </a:r>
          </a:p>
          <a:p>
            <a:pPr algn="ctr"/>
            <a:r>
              <a:rPr lang="cs-CZ" sz="2400" dirty="0" smtClean="0"/>
              <a:t>a vzdělanost  ve slovanské řeči.</a:t>
            </a:r>
          </a:p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09309" y="4643446"/>
            <a:ext cx="483465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Podle řeckého písma sestavil </a:t>
            </a:r>
          </a:p>
          <a:p>
            <a:r>
              <a:rPr lang="cs-CZ" sz="2800" dirty="0" smtClean="0"/>
              <a:t>Konstantin slovanskou abecedu </a:t>
            </a:r>
          </a:p>
          <a:p>
            <a:r>
              <a:rPr lang="cs-CZ" sz="2800" dirty="0" smtClean="0"/>
              <a:t>              - </a:t>
            </a:r>
            <a:r>
              <a:rPr lang="cs-CZ" sz="2800" b="1" dirty="0" smtClean="0"/>
              <a:t>HLAHOLICI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7158" y="857232"/>
            <a:ext cx="62587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Do slovanského jazyka přeložil hlavní část bible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1857364"/>
            <a:ext cx="57417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Konstantin odešel do kláštera v Itálii a přijal</a:t>
            </a:r>
          </a:p>
          <a:p>
            <a:r>
              <a:rPr lang="cs-CZ" sz="2400" dirty="0" smtClean="0"/>
              <a:t>  jméno CYRIL. Brzy potom zemřel.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2857496"/>
            <a:ext cx="78525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Metoděj na VM pokračoval  se svými učedníky ve svém díle.</a:t>
            </a:r>
            <a:endParaRPr lang="cs-CZ" sz="2400" dirty="0"/>
          </a:p>
        </p:txBody>
      </p:sp>
      <p:sp>
        <p:nvSpPr>
          <p:cNvPr id="8" name="Pěticípá hvězda 7"/>
          <p:cNvSpPr/>
          <p:nvPr/>
        </p:nvSpPr>
        <p:spPr>
          <a:xfrm>
            <a:off x="785786" y="5929330"/>
            <a:ext cx="357190" cy="357190"/>
          </a:xfrm>
          <a:prstGeom prst="star5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85852" y="6072206"/>
            <a:ext cx="6076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Víš, kdy se slaví svátek těchto věrozvěstů? Vyhledej v kalendáři.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3429000"/>
            <a:ext cx="86762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Avšak po Metodějově smrti  byli přívrženci slovanských bohoslužeb </a:t>
            </a:r>
          </a:p>
          <a:p>
            <a:r>
              <a:rPr lang="cs-CZ" sz="2400" dirty="0" smtClean="0"/>
              <a:t>  vyhnáni  a křesťanství se vrátilo k latině.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4500570"/>
            <a:ext cx="4636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Oba bratři byli prohlášeni za svaté.</a:t>
            </a:r>
            <a:endParaRPr lang="cs-CZ" sz="2400" dirty="0"/>
          </a:p>
        </p:txBody>
      </p:sp>
      <p:pic>
        <p:nvPicPr>
          <p:cNvPr id="5124" name="Picture 4" descr="http://nd05.jxs.cz/857/326/f2e7850755_77545111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67394" y="4000504"/>
            <a:ext cx="1619250" cy="1966911"/>
          </a:xfrm>
          <a:prstGeom prst="rect">
            <a:avLst/>
          </a:prstGeom>
          <a:noFill/>
        </p:spPr>
      </p:pic>
      <p:pic>
        <p:nvPicPr>
          <p:cNvPr id="5122" name="Picture 2" descr="http://www.farnostdobratice.wz.cz/obrazky/bible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48442" y="357166"/>
            <a:ext cx="2438400" cy="25527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43377" y="714356"/>
            <a:ext cx="50147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Po násilném sesazení Rastislava se stal </a:t>
            </a:r>
          </a:p>
          <a:p>
            <a:pPr algn="ctr"/>
            <a:r>
              <a:rPr lang="cs-CZ" sz="2400" dirty="0" smtClean="0"/>
              <a:t>panovníkem VM  </a:t>
            </a:r>
            <a:r>
              <a:rPr lang="cs-CZ" sz="2400" b="1" dirty="0" smtClean="0"/>
              <a:t>Svatopluk.</a:t>
            </a:r>
            <a:endParaRPr lang="cs-CZ" sz="2400" b="1" dirty="0"/>
          </a:p>
        </p:txBody>
      </p:sp>
      <p:pic>
        <p:nvPicPr>
          <p:cNvPr id="24578" name="Picture 2" descr="http://www.2zskolin.cz/panovnici/01/Image47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667690"/>
            <a:ext cx="2559037" cy="297562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928926" y="2300109"/>
            <a:ext cx="558511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Ten po Metodějově smrti nechal všechny</a:t>
            </a:r>
          </a:p>
          <a:p>
            <a:pPr algn="ctr"/>
            <a:r>
              <a:rPr lang="cs-CZ" sz="2400" dirty="0" smtClean="0"/>
              <a:t> přívržence vyhnat ze své říše a bohoslužby </a:t>
            </a:r>
          </a:p>
          <a:p>
            <a:pPr algn="ctr"/>
            <a:r>
              <a:rPr lang="cs-CZ" sz="2400" dirty="0" smtClean="0"/>
              <a:t>se začaly opět konat latinsky.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1083" y="4514687"/>
            <a:ext cx="33036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Proto se na našem území</a:t>
            </a:r>
          </a:p>
          <a:p>
            <a:pPr algn="ctr"/>
            <a:r>
              <a:rPr lang="cs-CZ" sz="2400" dirty="0" smtClean="0"/>
              <a:t> ustálilo latinské písmo</a:t>
            </a:r>
          </a:p>
          <a:p>
            <a:pPr algn="ctr"/>
            <a:r>
              <a:rPr lang="cs-CZ" sz="2400" dirty="0" smtClean="0"/>
              <a:t>zvané </a:t>
            </a:r>
            <a:r>
              <a:rPr lang="cs-CZ" sz="2400" b="1" dirty="0" smtClean="0"/>
              <a:t>latinka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 descr="http://slovanstvo.wz.cz/velka_morava/obr-velka_morava/staremesto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10094" y="3714752"/>
            <a:ext cx="3762368" cy="24605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14678" y="857232"/>
            <a:ext cx="45293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Po Svatoplukově smrti se vlády ujal</a:t>
            </a:r>
          </a:p>
          <a:p>
            <a:pPr algn="ctr"/>
            <a:r>
              <a:rPr lang="cs-CZ" sz="2400" dirty="0" smtClean="0"/>
              <a:t> jeho syn </a:t>
            </a:r>
            <a:r>
              <a:rPr lang="cs-CZ" sz="2400" b="1" dirty="0" smtClean="0"/>
              <a:t>MOJMÍR II.</a:t>
            </a:r>
            <a:endParaRPr lang="cs-CZ" sz="2400" b="1" dirty="0"/>
          </a:p>
        </p:txBody>
      </p:sp>
      <p:pic>
        <p:nvPicPr>
          <p:cNvPr id="27650" name="Picture 2" descr="http://old.kniznica-rv.sk/publikacie/images/mojmir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500042"/>
            <a:ext cx="2500330" cy="27658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3214678" y="2143116"/>
            <a:ext cx="516442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Poměry v zemi se podstatně pohoršily. </a:t>
            </a:r>
          </a:p>
          <a:p>
            <a:pPr algn="ctr"/>
            <a:r>
              <a:rPr lang="cs-CZ" sz="2400" dirty="0" smtClean="0"/>
              <a:t>Velkomoravská říše neodolala nájezdům</a:t>
            </a:r>
          </a:p>
          <a:p>
            <a:pPr algn="ctr"/>
            <a:r>
              <a:rPr lang="cs-CZ" sz="2400" dirty="0" smtClean="0"/>
              <a:t> </a:t>
            </a:r>
            <a:r>
              <a:rPr lang="cs-CZ" sz="2400" b="1" dirty="0" smtClean="0"/>
              <a:t>kočovných Maďarů </a:t>
            </a:r>
            <a:r>
              <a:rPr lang="cs-CZ" sz="2400" dirty="0" smtClean="0"/>
              <a:t>a počátkem 10.stol.</a:t>
            </a:r>
          </a:p>
          <a:p>
            <a:pPr algn="ctr"/>
            <a:r>
              <a:rPr lang="cs-CZ" sz="2400" dirty="0" smtClean="0"/>
              <a:t> </a:t>
            </a:r>
            <a:r>
              <a:rPr lang="cs-CZ" sz="2400" b="1" dirty="0" smtClean="0"/>
              <a:t>se rozpadla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Pěticípá hvězda 5"/>
          <p:cNvSpPr/>
          <p:nvPr/>
        </p:nvSpPr>
        <p:spPr>
          <a:xfrm>
            <a:off x="428596" y="4286256"/>
            <a:ext cx="357190" cy="357190"/>
          </a:xfrm>
          <a:prstGeom prst="star5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0100" y="4286256"/>
            <a:ext cx="51630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Poznáš, která řemesla se v období VM rozvíjela?</a:t>
            </a:r>
            <a:endParaRPr lang="cs-CZ" sz="2000" dirty="0"/>
          </a:p>
        </p:txBody>
      </p:sp>
      <p:pic>
        <p:nvPicPr>
          <p:cNvPr id="4098" name="Picture 2" descr="http://uhm-prednasky.fpf.slu.cz/uploads/images/umeni_velke_moravy/web_lunicove_nausni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 flipV="1">
            <a:off x="6157682" y="4613991"/>
            <a:ext cx="1843342" cy="2101156"/>
          </a:xfrm>
          <a:prstGeom prst="rect">
            <a:avLst/>
          </a:prstGeom>
          <a:noFill/>
        </p:spPr>
      </p:pic>
      <p:pic>
        <p:nvPicPr>
          <p:cNvPr id="4100" name="Picture 4" descr="http://www.slovane.cz/pic/keramika/vm-keramika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2436" y="4929198"/>
            <a:ext cx="2019300" cy="16954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www.zapnout-seo.cz/pics/gra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29544" y="5091144"/>
            <a:ext cx="699976" cy="69531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074" name="Picture 2" descr="http://www.arub.cz/sites/default/files/nakonci_o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7899" y="1357298"/>
            <a:ext cx="1586647" cy="24288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6" name="Picture 4" descr="http://uhm-prednasky.fpf.slu.cz/uploads/images/umeni_velke_moravy/web_gombiky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14612" y="1285860"/>
            <a:ext cx="2765341" cy="18573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8" name="Picture 6" descr="http://static.sashe.sk/photos/b/1/9/6/1/b-196196_f1cc29405b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156367" y="1129851"/>
            <a:ext cx="2201847" cy="28706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Pěticípá hvězda 6"/>
          <p:cNvSpPr/>
          <p:nvPr/>
        </p:nvSpPr>
        <p:spPr>
          <a:xfrm>
            <a:off x="857224" y="5072074"/>
            <a:ext cx="357190" cy="357190"/>
          </a:xfrm>
          <a:prstGeom prst="star5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28696" y="5143512"/>
            <a:ext cx="47851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Pracovali jste pilně?   Zde je odměna.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40062" y="3857628"/>
            <a:ext cx="11473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nákončí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1868" y="3143248"/>
            <a:ext cx="12453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gombíky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6438149"/>
            <a:ext cx="67151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Tlačítko - </a:t>
            </a:r>
            <a:r>
              <a:rPr lang="cs-CZ" sz="1200" dirty="0" smtClean="0">
                <a:hlinkClick r:id="rId3"/>
              </a:rPr>
              <a:t>http://www.zapnout-</a:t>
            </a:r>
            <a:r>
              <a:rPr lang="cs-CZ" sz="1200" dirty="0" err="1" smtClean="0">
                <a:hlinkClick r:id="rId3"/>
              </a:rPr>
              <a:t>seo.cz</a:t>
            </a:r>
            <a:r>
              <a:rPr lang="cs-CZ" sz="1200" dirty="0" smtClean="0">
                <a:hlinkClick r:id="rId3"/>
              </a:rPr>
              <a:t>/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928802"/>
            <a:ext cx="54432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VELKÁ MORAVA - </a:t>
            </a:r>
            <a:r>
              <a:rPr lang="cs-CZ" sz="1200" dirty="0" smtClean="0">
                <a:hlinkClick r:id="rId4"/>
              </a:rPr>
              <a:t>http://vlastenci.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/obr/</a:t>
            </a:r>
            <a:r>
              <a:rPr lang="cs-CZ" sz="1200" dirty="0" err="1" smtClean="0">
                <a:hlinkClick r:id="rId4"/>
              </a:rPr>
              <a:t>uzemi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vyvoj</a:t>
            </a:r>
            <a:r>
              <a:rPr lang="cs-CZ" sz="1200" dirty="0" smtClean="0">
                <a:hlinkClick r:id="rId4"/>
              </a:rPr>
              <a:t>/01_</a:t>
            </a:r>
            <a:r>
              <a:rPr lang="cs-CZ" sz="1200" dirty="0" err="1" smtClean="0">
                <a:hlinkClick r:id="rId4"/>
              </a:rPr>
              <a:t>Velka</a:t>
            </a:r>
            <a:r>
              <a:rPr lang="cs-CZ" sz="1200" dirty="0" smtClean="0">
                <a:hlinkClick r:id="rId4"/>
              </a:rPr>
              <a:t>_Morava_</a:t>
            </a:r>
            <a:r>
              <a:rPr lang="cs-CZ" sz="1200" dirty="0" err="1" smtClean="0">
                <a:hlinkClick r:id="rId4"/>
              </a:rPr>
              <a:t>uzemi.jpg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1604" y="2214554"/>
            <a:ext cx="77867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Mojmír -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gamepark.cz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velkomoravska</a:t>
            </a:r>
            <a:r>
              <a:rPr lang="cs-CZ" sz="1200" dirty="0" smtClean="0">
                <a:hlinkClick r:id="rId5"/>
              </a:rPr>
              <a:t>_</a:t>
            </a:r>
            <a:r>
              <a:rPr lang="cs-CZ" sz="1200" dirty="0" err="1" smtClean="0">
                <a:hlinkClick r:id="rId5"/>
              </a:rPr>
              <a:t>rise</a:t>
            </a:r>
            <a:r>
              <a:rPr lang="cs-CZ" sz="1200" dirty="0" smtClean="0">
                <a:hlinkClick r:id="rId5"/>
              </a:rPr>
              <a:t>_408241.htm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2786058"/>
            <a:ext cx="811247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DESATERO PŘIKÁZÁNÍ-  </a:t>
            </a:r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amazinghope.net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templates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zd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images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photos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stredni</a:t>
            </a:r>
            <a:r>
              <a:rPr lang="cs-CZ" sz="1200" dirty="0" smtClean="0">
                <a:hlinkClick r:id="rId6"/>
              </a:rPr>
              <a:t>/68_desatero_</a:t>
            </a:r>
            <a:r>
              <a:rPr lang="cs-CZ" sz="1200" dirty="0" err="1" smtClean="0">
                <a:hlinkClick r:id="rId6"/>
              </a:rPr>
              <a:t>bozich</a:t>
            </a:r>
            <a:r>
              <a:rPr lang="cs-CZ" sz="1200" dirty="0" smtClean="0">
                <a:hlinkClick r:id="rId6"/>
              </a:rPr>
              <a:t>_</a:t>
            </a:r>
            <a:r>
              <a:rPr lang="cs-CZ" sz="1200" dirty="0" err="1" smtClean="0">
                <a:hlinkClick r:id="rId6"/>
              </a:rPr>
              <a:t>prikazani.jpg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28728" y="2500306"/>
            <a:ext cx="43661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RASTISLAV-  </a:t>
            </a:r>
            <a:r>
              <a:rPr lang="cs-CZ" sz="1200" dirty="0" smtClean="0">
                <a:hlinkClick r:id="rId7"/>
              </a:rPr>
              <a:t>http://old.kniznica-rv.sk/publikacie/images/rastislav.gif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3143248"/>
            <a:ext cx="54979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KONSTANTIN A METODĚJ -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8"/>
              </a:rPr>
              <a:t>http://www.os-obroda.</a:t>
            </a:r>
            <a:r>
              <a:rPr lang="cs-CZ" sz="1200" dirty="0" err="1" smtClean="0">
                <a:hlinkClick r:id="rId8"/>
              </a:rPr>
              <a:t>cz</a:t>
            </a:r>
            <a:r>
              <a:rPr lang="cs-CZ" sz="1200" dirty="0" smtClean="0">
                <a:hlinkClick r:id="rId8"/>
              </a:rPr>
              <a:t>/grafika/</a:t>
            </a:r>
            <a:r>
              <a:rPr lang="cs-CZ" sz="1200" dirty="0" err="1" smtClean="0">
                <a:hlinkClick r:id="rId8"/>
              </a:rPr>
              <a:t>clanky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cyrill</a:t>
            </a:r>
            <a:r>
              <a:rPr lang="cs-CZ" sz="1200" dirty="0" smtClean="0">
                <a:hlinkClick r:id="rId8"/>
              </a:rPr>
              <a:t>-</a:t>
            </a:r>
            <a:r>
              <a:rPr lang="cs-CZ" sz="1200" dirty="0" err="1" smtClean="0">
                <a:hlinkClick r:id="rId8"/>
              </a:rPr>
              <a:t>method.jpg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85852" y="3437753"/>
            <a:ext cx="41350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SVATOPLUK -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9"/>
              </a:rPr>
              <a:t>http://www.2zskolin.cz/panovnici/01/Image47.gif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57290" y="3786190"/>
            <a:ext cx="43754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MOJMÍR II. -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10"/>
              </a:rPr>
              <a:t>http://old.kniznica-rv.sk/publikacie/images/mojmir.gif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4071942"/>
            <a:ext cx="82071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KONSTANTIN A METODĚJ - </a:t>
            </a:r>
            <a:r>
              <a:rPr lang="cs-CZ" sz="1200" dirty="0" smtClean="0">
                <a:hlinkClick r:id="rId11"/>
              </a:rPr>
              <a:t>http://nd05.jxs.cz/857/326/f2e7850755_77545111_o2.jpg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43042" y="4357694"/>
            <a:ext cx="65722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BIBLE - </a:t>
            </a:r>
            <a:r>
              <a:rPr lang="cs-CZ" sz="1200" dirty="0" smtClean="0">
                <a:hlinkClick r:id="rId12"/>
              </a:rPr>
              <a:t>http://www.</a:t>
            </a:r>
            <a:r>
              <a:rPr lang="cs-CZ" sz="1200" dirty="0" err="1" smtClean="0">
                <a:hlinkClick r:id="rId12"/>
              </a:rPr>
              <a:t>farnostdobratice.wz.cz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obrazky</a:t>
            </a:r>
            <a:r>
              <a:rPr lang="cs-CZ" sz="1200" dirty="0" smtClean="0">
                <a:hlinkClick r:id="rId12"/>
              </a:rPr>
              <a:t>/bible.</a:t>
            </a:r>
            <a:r>
              <a:rPr lang="cs-CZ" sz="1200" dirty="0" err="1" smtClean="0">
                <a:hlinkClick r:id="rId12"/>
              </a:rPr>
              <a:t>gif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85852" y="4572008"/>
            <a:ext cx="7200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NAUŠNICE</a:t>
            </a:r>
            <a:r>
              <a:rPr lang="cs-CZ" b="1" dirty="0" smtClean="0"/>
              <a:t> </a:t>
            </a:r>
            <a:r>
              <a:rPr lang="cs-CZ" dirty="0" smtClean="0"/>
              <a:t>- </a:t>
            </a:r>
            <a:r>
              <a:rPr lang="cs-CZ" sz="1200" dirty="0" smtClean="0">
                <a:hlinkClick r:id="rId13"/>
              </a:rPr>
              <a:t>http://uhm-prednasky.fpf.slu.cz/uploads/images/umeni_velke_moravy/web_lunicove_nausnice.jpg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2910" y="5000636"/>
            <a:ext cx="51104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KERAMICKÉ NÁDOBY - </a:t>
            </a:r>
            <a:r>
              <a:rPr lang="cs-CZ" sz="1200" dirty="0" smtClean="0">
                <a:hlinkClick r:id="rId14"/>
              </a:rPr>
              <a:t>http://www.</a:t>
            </a:r>
            <a:r>
              <a:rPr lang="cs-CZ" sz="1200" dirty="0" err="1" smtClean="0">
                <a:hlinkClick r:id="rId14"/>
              </a:rPr>
              <a:t>slovane.cz</a:t>
            </a:r>
            <a:r>
              <a:rPr lang="cs-CZ" sz="1200" dirty="0" smtClean="0">
                <a:hlinkClick r:id="rId14"/>
              </a:rPr>
              <a:t>/pic/keramika/</a:t>
            </a:r>
            <a:r>
              <a:rPr lang="cs-CZ" sz="1200" dirty="0" err="1" smtClean="0">
                <a:hlinkClick r:id="rId14"/>
              </a:rPr>
              <a:t>vm</a:t>
            </a:r>
            <a:r>
              <a:rPr lang="cs-CZ" sz="1200" dirty="0" smtClean="0">
                <a:hlinkClick r:id="rId14"/>
              </a:rPr>
              <a:t>-keramika4.jpg</a:t>
            </a:r>
            <a:endParaRPr lang="cs-CZ" sz="1200" dirty="0"/>
          </a:p>
        </p:txBody>
      </p:sp>
      <p:sp>
        <p:nvSpPr>
          <p:cNvPr id="17" name="Obdélník 16"/>
          <p:cNvSpPr/>
          <p:nvPr/>
        </p:nvSpPr>
        <p:spPr>
          <a:xfrm>
            <a:off x="2071702" y="5357826"/>
            <a:ext cx="800102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hlinkClick r:id="rId15"/>
              </a:rPr>
              <a:t>http://slovanstvo.</a:t>
            </a:r>
            <a:r>
              <a:rPr lang="cs-CZ" sz="1200" dirty="0" err="1" smtClean="0">
                <a:hlinkClick r:id="rId15"/>
              </a:rPr>
              <a:t>wz.cz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velka</a:t>
            </a:r>
            <a:r>
              <a:rPr lang="cs-CZ" sz="1200" dirty="0" smtClean="0">
                <a:hlinkClick r:id="rId15"/>
              </a:rPr>
              <a:t>_</a:t>
            </a:r>
            <a:r>
              <a:rPr lang="cs-CZ" sz="1200" dirty="0" err="1" smtClean="0">
                <a:hlinkClick r:id="rId15"/>
              </a:rPr>
              <a:t>morava</a:t>
            </a:r>
            <a:r>
              <a:rPr lang="cs-CZ" sz="1200" dirty="0" smtClean="0">
                <a:hlinkClick r:id="rId15"/>
              </a:rPr>
              <a:t>/obr-</a:t>
            </a:r>
            <a:r>
              <a:rPr lang="cs-CZ" sz="1200" dirty="0" err="1" smtClean="0">
                <a:hlinkClick r:id="rId15"/>
              </a:rPr>
              <a:t>velka</a:t>
            </a:r>
            <a:r>
              <a:rPr lang="cs-CZ" sz="1200" dirty="0" smtClean="0">
                <a:hlinkClick r:id="rId15"/>
              </a:rPr>
              <a:t>_</a:t>
            </a:r>
            <a:r>
              <a:rPr lang="cs-CZ" sz="1200" dirty="0" err="1" smtClean="0">
                <a:hlinkClick r:id="rId15"/>
              </a:rPr>
              <a:t>morava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staremesto.jpg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332855" y="5643578"/>
            <a:ext cx="44535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NÁKONČÍ -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16"/>
              </a:rPr>
              <a:t>http://www.</a:t>
            </a:r>
            <a:r>
              <a:rPr lang="cs-CZ" sz="1200" dirty="0" err="1" smtClean="0">
                <a:hlinkClick r:id="rId16"/>
              </a:rPr>
              <a:t>arub.cz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sites</a:t>
            </a:r>
            <a:r>
              <a:rPr lang="cs-CZ" sz="1200" dirty="0" smtClean="0">
                <a:hlinkClick r:id="rId16"/>
              </a:rPr>
              <a:t>/default/</a:t>
            </a:r>
            <a:r>
              <a:rPr lang="cs-CZ" sz="1200" dirty="0" err="1" smtClean="0">
                <a:hlinkClick r:id="rId16"/>
              </a:rPr>
              <a:t>files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nakonci</a:t>
            </a:r>
            <a:r>
              <a:rPr lang="cs-CZ" sz="1200" dirty="0" smtClean="0">
                <a:hlinkClick r:id="rId16"/>
              </a:rPr>
              <a:t>_orant.</a:t>
            </a:r>
            <a:r>
              <a:rPr lang="cs-CZ" sz="1200" dirty="0" err="1" smtClean="0">
                <a:hlinkClick r:id="rId16"/>
              </a:rPr>
              <a:t>jpg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85852" y="5929330"/>
            <a:ext cx="6477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KNOFLÍKY</a:t>
            </a:r>
            <a:r>
              <a:rPr lang="cs-CZ" b="1" dirty="0" smtClean="0"/>
              <a:t>-</a:t>
            </a:r>
            <a:r>
              <a:rPr lang="cs-CZ" dirty="0" smtClean="0"/>
              <a:t> </a:t>
            </a:r>
            <a:r>
              <a:rPr lang="cs-CZ" sz="1200" dirty="0" smtClean="0">
                <a:hlinkClick r:id="rId17"/>
              </a:rPr>
              <a:t>http://uhm-prednasky.fpf.slu.cz/uploads/images/umeni_velke_moravy/web_gombiky.jpg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857620" y="6429396"/>
            <a:ext cx="475104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ŠATY-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18"/>
              </a:rPr>
              <a:t>http://static.</a:t>
            </a:r>
            <a:r>
              <a:rPr lang="cs-CZ" sz="1200" dirty="0" err="1" smtClean="0">
                <a:hlinkClick r:id="rId18"/>
              </a:rPr>
              <a:t>sashe.sk</a:t>
            </a:r>
            <a:r>
              <a:rPr lang="cs-CZ" sz="1200" dirty="0" smtClean="0">
                <a:hlinkClick r:id="rId18"/>
              </a:rPr>
              <a:t>/</a:t>
            </a:r>
            <a:r>
              <a:rPr lang="cs-CZ" sz="1200" dirty="0" err="1" smtClean="0">
                <a:hlinkClick r:id="rId18"/>
              </a:rPr>
              <a:t>photos</a:t>
            </a:r>
            <a:r>
              <a:rPr lang="cs-CZ" sz="1200" dirty="0" smtClean="0">
                <a:hlinkClick r:id="rId18"/>
              </a:rPr>
              <a:t>/b/1/9/6/1/b-196196_f1cc29405b.jpg</a:t>
            </a:r>
            <a:endParaRPr lang="cs-CZ" sz="1200" dirty="0"/>
          </a:p>
        </p:txBody>
      </p:sp>
      <p:sp>
        <p:nvSpPr>
          <p:cNvPr id="21" name="Obdélník 20"/>
          <p:cNvSpPr/>
          <p:nvPr/>
        </p:nvSpPr>
        <p:spPr>
          <a:xfrm>
            <a:off x="1940172" y="428604"/>
            <a:ext cx="5275034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</a:p>
          <a:p>
            <a:pPr algn="ctr"/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400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214414" y="5366579"/>
            <a:ext cx="9061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HRADIŠTĚ -</a:t>
            </a:r>
            <a:endParaRPr lang="cs-CZ" sz="1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671</TotalTime>
  <Words>693</Words>
  <Application>Microsoft Office PowerPoint</Application>
  <PresentationFormat>Předvádění na obrazovce (4:3)</PresentationFormat>
  <Paragraphs>108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VELKÁ MORAVA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MORAVA </dc:title>
  <dc:creator>Cilkovi</dc:creator>
  <cp:lastModifiedBy>Učitel</cp:lastModifiedBy>
  <cp:revision>79</cp:revision>
  <dcterms:created xsi:type="dcterms:W3CDTF">2011-11-13T11:16:33Z</dcterms:created>
  <dcterms:modified xsi:type="dcterms:W3CDTF">2012-06-10T17:21:28Z</dcterms:modified>
</cp:coreProperties>
</file>