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859A"/>
    <a:srgbClr val="F9A50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2D4F3-D36C-4266-8CEE-B39DF9F330E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6FDD66-7CD1-414B-B562-4A55AFC02C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5F5236-AED2-4C83-8F99-FE6FE036003D}" type="slidenum">
              <a:rPr lang="cs-CZ" smtClean="0">
                <a:latin typeface="Arial" pitchFamily="34" charset="0"/>
              </a:rPr>
              <a:pPr/>
              <a:t>3</a:t>
            </a:fld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19" Type="http://schemas.openxmlformats.org/officeDocument/2006/relationships/image" Target="../media/image18.wmf"/><Relationship Id="rId4" Type="http://schemas.openxmlformats.org/officeDocument/2006/relationships/image" Target="../media/image3.wmf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13" Type="http://schemas.openxmlformats.org/officeDocument/2006/relationships/slide" Target="slide25.xml"/><Relationship Id="rId18" Type="http://schemas.openxmlformats.org/officeDocument/2006/relationships/slide" Target="slide24.xml"/><Relationship Id="rId26" Type="http://schemas.openxmlformats.org/officeDocument/2006/relationships/slide" Target="slide16.xml"/><Relationship Id="rId39" Type="http://schemas.openxmlformats.org/officeDocument/2006/relationships/slide" Target="slide8.xml"/><Relationship Id="rId3" Type="http://schemas.openxmlformats.org/officeDocument/2006/relationships/image" Target="../media/image20.wmf"/><Relationship Id="rId21" Type="http://schemas.openxmlformats.org/officeDocument/2006/relationships/slide" Target="slide30.xml"/><Relationship Id="rId34" Type="http://schemas.openxmlformats.org/officeDocument/2006/relationships/slide" Target="slide23.xml"/><Relationship Id="rId7" Type="http://schemas.openxmlformats.org/officeDocument/2006/relationships/image" Target="../media/image24.jpeg"/><Relationship Id="rId12" Type="http://schemas.openxmlformats.org/officeDocument/2006/relationships/slide" Target="slide4.xml"/><Relationship Id="rId17" Type="http://schemas.openxmlformats.org/officeDocument/2006/relationships/slide" Target="slide19.xml"/><Relationship Id="rId25" Type="http://schemas.openxmlformats.org/officeDocument/2006/relationships/slide" Target="slide26.xml"/><Relationship Id="rId33" Type="http://schemas.openxmlformats.org/officeDocument/2006/relationships/slide" Target="slide12.xml"/><Relationship Id="rId38" Type="http://schemas.openxmlformats.org/officeDocument/2006/relationships/slide" Target="slide7.xml"/><Relationship Id="rId2" Type="http://schemas.openxmlformats.org/officeDocument/2006/relationships/notesSlide" Target="../notesSlides/notesSlide1.xml"/><Relationship Id="rId16" Type="http://schemas.openxmlformats.org/officeDocument/2006/relationships/slide" Target="slide29.xml"/><Relationship Id="rId20" Type="http://schemas.openxmlformats.org/officeDocument/2006/relationships/slide" Target="slide20.xml"/><Relationship Id="rId29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11" Type="http://schemas.openxmlformats.org/officeDocument/2006/relationships/slide" Target="slide9.xml"/><Relationship Id="rId24" Type="http://schemas.openxmlformats.org/officeDocument/2006/relationships/slide" Target="slide21.xml"/><Relationship Id="rId32" Type="http://schemas.openxmlformats.org/officeDocument/2006/relationships/slide" Target="slide17.xml"/><Relationship Id="rId37" Type="http://schemas.openxmlformats.org/officeDocument/2006/relationships/slide" Target="slide13.xml"/><Relationship Id="rId5" Type="http://schemas.openxmlformats.org/officeDocument/2006/relationships/image" Target="../media/image22.wmf"/><Relationship Id="rId15" Type="http://schemas.openxmlformats.org/officeDocument/2006/relationships/slide" Target="slide10.xml"/><Relationship Id="rId23" Type="http://schemas.openxmlformats.org/officeDocument/2006/relationships/slide" Target="slide31.xml"/><Relationship Id="rId28" Type="http://schemas.openxmlformats.org/officeDocument/2006/relationships/slide" Target="slide6.xml"/><Relationship Id="rId36" Type="http://schemas.openxmlformats.org/officeDocument/2006/relationships/slide" Target="slide18.xml"/><Relationship Id="rId10" Type="http://schemas.openxmlformats.org/officeDocument/2006/relationships/audio" Target="../media/audio1.wav"/><Relationship Id="rId19" Type="http://schemas.openxmlformats.org/officeDocument/2006/relationships/slide" Target="slide14.xml"/><Relationship Id="rId31" Type="http://schemas.openxmlformats.org/officeDocument/2006/relationships/slide" Target="slide27.xml"/><Relationship Id="rId4" Type="http://schemas.openxmlformats.org/officeDocument/2006/relationships/image" Target="../media/image21.wmf"/><Relationship Id="rId9" Type="http://schemas.openxmlformats.org/officeDocument/2006/relationships/slide" Target="slide33.xml"/><Relationship Id="rId14" Type="http://schemas.openxmlformats.org/officeDocument/2006/relationships/slide" Target="slide15.xml"/><Relationship Id="rId22" Type="http://schemas.openxmlformats.org/officeDocument/2006/relationships/slide" Target="slide5.xml"/><Relationship Id="rId27" Type="http://schemas.openxmlformats.org/officeDocument/2006/relationships/slide" Target="slide32.xml"/><Relationship Id="rId30" Type="http://schemas.openxmlformats.org/officeDocument/2006/relationships/slide" Target="slide22.xml"/><Relationship Id="rId35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VY_52_INOVACE_35_2_ OPAKOVÁNÍ  UČIVA 8.ROČNÍKU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Riskuj opakování učiva 8.ročníku. Žáci se rozdělí na dvě skupiny. Kliknutím na číslo v políčku se zobrazí otázka. Žáci odpovídají, body si sčítají. Políčko šipky – návrat zpět na hlavní pole, políčko odpověď: zobrazí se odpověď.Po odkrytí všech polí se zobrazí téma přírodopisu v 9.ročníku. Pokud tuto hru použijete na začátku školního roku pro 9.ročník, tak vyměňte text.  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8. 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 6.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12. 6. 2012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učiva 8.ročníku</a:t>
            </a:r>
            <a:endParaRPr lang="cs-CZ" dirty="0"/>
          </a:p>
        </p:txBody>
      </p:sp>
      <p:pic>
        <p:nvPicPr>
          <p:cNvPr id="6" name="Picture 5" descr="C:\Documents and Settings\User\Local Settings\Temporary Internet Files\Content.IE5\3YD0CJ5H\MP900406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1243264" cy="1872208"/>
          </a:xfrm>
          <a:prstGeom prst="rect">
            <a:avLst/>
          </a:prstGeom>
          <a:noFill/>
        </p:spPr>
      </p:pic>
      <p:pic>
        <p:nvPicPr>
          <p:cNvPr id="7" name="Picture 6" descr="C:\Documents and Settings\User\Local Settings\Temporary Internet Files\Content.IE5\SZO1P66S\MP9004031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88640"/>
            <a:ext cx="1256061" cy="1872208"/>
          </a:xfrm>
          <a:prstGeom prst="rect">
            <a:avLst/>
          </a:prstGeom>
          <a:noFill/>
        </p:spPr>
      </p:pic>
      <p:pic>
        <p:nvPicPr>
          <p:cNvPr id="1031" name="Picture 7" descr="C:\Documents and Settings\User\Local Settings\Temporary Internet Files\Content.IE5\DCG9WUW0\MC9003469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8"/>
            <a:ext cx="1573440" cy="1224136"/>
          </a:xfrm>
          <a:prstGeom prst="rect">
            <a:avLst/>
          </a:prstGeom>
          <a:noFill/>
        </p:spPr>
      </p:pic>
      <p:pic>
        <p:nvPicPr>
          <p:cNvPr id="8" name="Picture 8" descr="C:\Documents and Settings\User\Local Settings\Temporary Internet Files\Content.IE5\RBOXAEU4\MP9004071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164288" y="548680"/>
            <a:ext cx="1584176" cy="1925835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DS8DD7TC\MC9001113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1340768"/>
            <a:ext cx="2215514" cy="1203813"/>
          </a:xfrm>
          <a:prstGeom prst="rect">
            <a:avLst/>
          </a:prstGeom>
          <a:noFill/>
        </p:spPr>
      </p:pic>
      <p:pic>
        <p:nvPicPr>
          <p:cNvPr id="9" name="Picture 11" descr="C:\Documents and Settings\User\Local Settings\Temporary Internet Files\Content.IE5\3YD0CJ5H\MC90035421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467544" y="2348880"/>
            <a:ext cx="1584176" cy="1389792"/>
          </a:xfrm>
          <a:prstGeom prst="rect">
            <a:avLst/>
          </a:prstGeom>
          <a:noFill/>
        </p:spPr>
      </p:pic>
      <p:pic>
        <p:nvPicPr>
          <p:cNvPr id="1036" name="Picture 12" descr="C:\Documents and Settings\User\Local Settings\Temporary Internet Files\Content.IE5\DCG9WUW0\MC9001503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395536" y="5324027"/>
            <a:ext cx="1584176" cy="1533973"/>
          </a:xfrm>
          <a:prstGeom prst="rect">
            <a:avLst/>
          </a:prstGeom>
          <a:noFill/>
        </p:spPr>
      </p:pic>
      <p:pic>
        <p:nvPicPr>
          <p:cNvPr id="1026" name="Picture 2" descr="C:\Documents and Settings\User\Local Settings\Temporary Internet Files\Content.IE5\DCG9WUW0\MP90040921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0"/>
            <a:ext cx="2194807" cy="1462633"/>
          </a:xfrm>
          <a:prstGeom prst="rect">
            <a:avLst/>
          </a:prstGeom>
          <a:noFill/>
        </p:spPr>
      </p:pic>
      <p:pic>
        <p:nvPicPr>
          <p:cNvPr id="1027" name="Picture 3" descr="C:\Documents and Settings\User\Local Settings\Temporary Internet Files\Content.IE5\3YD0CJ5H\MC90033234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3203848" y="980728"/>
            <a:ext cx="1944216" cy="1352398"/>
          </a:xfrm>
          <a:prstGeom prst="rect">
            <a:avLst/>
          </a:prstGeom>
          <a:noFill/>
        </p:spPr>
      </p:pic>
      <p:pic>
        <p:nvPicPr>
          <p:cNvPr id="1028" name="Picture 4" descr="C:\Documents and Settings\User\Local Settings\Temporary Internet Files\Content.IE5\RBOXAEU4\MC90033236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95736" y="3356992"/>
            <a:ext cx="1829714" cy="1277417"/>
          </a:xfrm>
          <a:prstGeom prst="rect">
            <a:avLst/>
          </a:prstGeom>
          <a:noFill/>
        </p:spPr>
      </p:pic>
      <p:pic>
        <p:nvPicPr>
          <p:cNvPr id="1029" name="Picture 5" descr="C:\Documents and Settings\User\Local Settings\Temporary Internet Files\Content.IE5\37BJI3IM\MP90038579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4" y="3356992"/>
            <a:ext cx="1933059" cy="1380757"/>
          </a:xfrm>
          <a:prstGeom prst="rect">
            <a:avLst/>
          </a:prstGeom>
          <a:noFill/>
        </p:spPr>
      </p:pic>
      <p:pic>
        <p:nvPicPr>
          <p:cNvPr id="1030" name="Picture 6" descr="C:\Documents and Settings\User\Local Settings\Temporary Internet Files\Content.IE5\3YD0CJ5H\MC90042616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707904" y="4437112"/>
            <a:ext cx="981075" cy="1978025"/>
          </a:xfrm>
          <a:prstGeom prst="rect">
            <a:avLst/>
          </a:prstGeom>
          <a:noFill/>
        </p:spPr>
      </p:pic>
      <p:pic>
        <p:nvPicPr>
          <p:cNvPr id="2" name="Picture 7" descr="C:\Documents and Settings\User\Local Settings\Temporary Internet Files\Content.IE5\3YD0CJ5H\MC900438748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92280" y="3284984"/>
            <a:ext cx="1751856" cy="1313892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37BJI3IM\MC90042616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88024" y="4797152"/>
            <a:ext cx="1028436" cy="1595760"/>
          </a:xfrm>
          <a:prstGeom prst="rect">
            <a:avLst/>
          </a:prstGeom>
          <a:noFill/>
        </p:spPr>
      </p:pic>
      <p:pic>
        <p:nvPicPr>
          <p:cNvPr id="3" name="Picture 9" descr="C:\Documents and Settings\User\Local Settings\Temporary Internet Files\Content.IE5\RBOXAEU4\MP900321152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267744" y="4725144"/>
            <a:ext cx="1304544" cy="1828800"/>
          </a:xfrm>
          <a:prstGeom prst="rect">
            <a:avLst/>
          </a:prstGeom>
          <a:noFill/>
        </p:spPr>
      </p:pic>
      <p:pic>
        <p:nvPicPr>
          <p:cNvPr id="1034" name="Picture 10" descr="C:\Documents and Settings\User\Local Settings\Temporary Internet Files\Content.IE5\37BJI3IM\MP900321163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012160" y="5301208"/>
            <a:ext cx="1612776" cy="1150447"/>
          </a:xfrm>
          <a:prstGeom prst="rect">
            <a:avLst/>
          </a:prstGeom>
          <a:noFill/>
        </p:spPr>
      </p:pic>
      <p:pic>
        <p:nvPicPr>
          <p:cNvPr id="1035" name="Picture 11" descr="C:\Documents and Settings\User\Local Settings\Temporary Internet Files\Content.IE5\3YD0CJ5H\MP900406700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740352" y="4869160"/>
            <a:ext cx="1222319" cy="814561"/>
          </a:xfrm>
          <a:prstGeom prst="rect">
            <a:avLst/>
          </a:prstGeom>
          <a:noFill/>
        </p:spPr>
      </p:pic>
      <p:pic>
        <p:nvPicPr>
          <p:cNvPr id="4" name="Picture 12" descr="C:\Documents and Settings\User\Local Settings\Temporary Internet Files\Content.IE5\37BJI3IM\MC900238192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8316416" y="5733256"/>
            <a:ext cx="650006" cy="996404"/>
          </a:xfrm>
          <a:prstGeom prst="rect">
            <a:avLst/>
          </a:prstGeom>
          <a:noFill/>
        </p:spPr>
      </p:pic>
      <p:pic>
        <p:nvPicPr>
          <p:cNvPr id="1037" name="Picture 13" descr="C:\Documents and Settings\User\Local Settings\Temporary Internet Files\Content.IE5\37BJI3IM\MC900441733[1]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596336" y="5877272"/>
            <a:ext cx="795536" cy="795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4" descr="C:\Documents and Settings\User\Local Settings\Temporary Internet Files\Content.IE5\37BJI3IM\MC9003316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437112"/>
            <a:ext cx="1800200" cy="2128978"/>
          </a:xfrm>
          <a:prstGeom prst="rect">
            <a:avLst/>
          </a:prstGeom>
          <a:noFill/>
        </p:spPr>
      </p:pic>
      <p:pic>
        <p:nvPicPr>
          <p:cNvPr id="37" name="Picture 10" descr="C:\Documents and Settings\User\Local Settings\Temporary Internet Files\Content.IE5\BI2D836D\MC9002405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923928" y="4797152"/>
            <a:ext cx="1443798" cy="1815998"/>
          </a:xfrm>
          <a:prstGeom prst="rect">
            <a:avLst/>
          </a:prstGeom>
          <a:noFill/>
        </p:spPr>
      </p:pic>
      <p:pic>
        <p:nvPicPr>
          <p:cNvPr id="36" name="Picture 2" descr="C:\Documents and Settings\User\Local Settings\Temporary Internet Files\Content.IE5\DCG9WUW0\MC9003109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869160"/>
            <a:ext cx="1837944" cy="1720901"/>
          </a:xfrm>
          <a:prstGeom prst="rect">
            <a:avLst/>
          </a:prstGeom>
          <a:noFill/>
        </p:spPr>
      </p:pic>
      <p:sp>
        <p:nvSpPr>
          <p:cNvPr id="40" name="Obdélník 39"/>
          <p:cNvSpPr/>
          <p:nvPr/>
        </p:nvSpPr>
        <p:spPr>
          <a:xfrm>
            <a:off x="1331640" y="2924944"/>
            <a:ext cx="6264696" cy="158417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V PŘÍŠTÍM ROCE SE BUDETE UČIT O PRÁCI GEOLOGA, HORNINÁCH A NEROSTECH, </a:t>
            </a:r>
            <a:r>
              <a:rPr lang="cs-CZ" sz="2000" dirty="0" smtClean="0">
                <a:solidFill>
                  <a:schemeClr val="bg1"/>
                </a:solidFill>
              </a:rPr>
              <a:t>OBNOVITELNÝCH </a:t>
            </a:r>
            <a:r>
              <a:rPr lang="cs-CZ" sz="2000" dirty="0" smtClean="0">
                <a:solidFill>
                  <a:schemeClr val="bg1"/>
                </a:solidFill>
              </a:rPr>
              <a:t>A NEOBNOVITELNÝCH ZDROJÍCH ENERGIE, VZNIKU ŽIVOTA NA ZEMI.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39" name="Picture 6" descr="C:\Documents and Settings\User\Local Settings\Temporary Internet Files\Content.IE5\DS8DD7TC\MP9003857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1412776"/>
            <a:ext cx="2059428" cy="1471021"/>
          </a:xfrm>
          <a:prstGeom prst="rect">
            <a:avLst/>
          </a:prstGeom>
          <a:noFill/>
        </p:spPr>
      </p:pic>
      <p:pic>
        <p:nvPicPr>
          <p:cNvPr id="38" name="Picture 8" descr="C:\Documents and Settings\User\Local Settings\Temporary Internet Files\Content.IE5\BI2D836D\MP9004391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1340768"/>
            <a:ext cx="1584176" cy="1584176"/>
          </a:xfrm>
          <a:prstGeom prst="rect">
            <a:avLst/>
          </a:prstGeom>
          <a:noFill/>
        </p:spPr>
      </p:pic>
      <p:pic>
        <p:nvPicPr>
          <p:cNvPr id="34" name="Picture 11" descr="C:\Documents and Settings\User\Local Settings\Temporary Internet Files\Content.IE5\DCG9WUW0\MP9004386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75656" y="1412776"/>
            <a:ext cx="2304257" cy="1512168"/>
          </a:xfrm>
          <a:prstGeom prst="rect">
            <a:avLst/>
          </a:prstGeom>
          <a:noFill/>
        </p:spPr>
      </p:pic>
      <p:sp>
        <p:nvSpPr>
          <p:cNvPr id="3106" name="AutoShape 34">
            <a:hlinkClick r:id="rId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5661248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078" name="AutoShape 6">
            <a:hlinkClick r:id="rId1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1340768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79" name="AutoShape 7">
            <a:hlinkClick r:id="rId1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1340768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0" name="AutoShape 8">
            <a:hlinkClick r:id="rId1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2420888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1" name="AutoShape 9">
            <a:hlinkClick r:id="rId1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2420888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2" name="AutoShape 10">
            <a:hlinkClick r:id="rId1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2420888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88" name="AutoShape 16">
            <a:hlinkClick r:id="rId1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1340768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89" name="AutoShape 17">
            <a:hlinkClick r:id="rId1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1340768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0" name="AutoShape 18">
            <a:hlinkClick r:id="rId1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1340768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1" name="AutoShape 19">
            <a:hlinkClick r:id="rId1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1340768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1000</a:t>
            </a:r>
          </a:p>
        </p:txBody>
      </p:sp>
      <p:sp>
        <p:nvSpPr>
          <p:cNvPr id="3092" name="AutoShape 20">
            <a:hlinkClick r:id="rId20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2420888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3" name="AutoShape 21">
            <a:hlinkClick r:id="rId2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2420888"/>
            <a:ext cx="1042987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2000</a:t>
            </a:r>
          </a:p>
        </p:txBody>
      </p:sp>
      <p:sp>
        <p:nvSpPr>
          <p:cNvPr id="3094" name="AutoShape 22">
            <a:hlinkClick r:id="rId2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2420888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2000</a:t>
            </a:r>
          </a:p>
        </p:txBody>
      </p:sp>
      <p:sp>
        <p:nvSpPr>
          <p:cNvPr id="3095" name="AutoShape 23">
            <a:hlinkClick r:id="rId2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3501008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6" name="AutoShape 24">
            <a:hlinkClick r:id="rId2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3501008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7" name="AutoShape 25">
            <a:hlinkClick r:id="rId2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3501008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8" name="AutoShape 26">
            <a:hlinkClick r:id="rId2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3501008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099" name="AutoShape 27">
            <a:hlinkClick r:id="rId2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6732240" y="4581128"/>
            <a:ext cx="1042988" cy="1042987"/>
          </a:xfrm>
          <a:prstGeom prst="actionButtonBlank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0" name="AutoShape 28">
            <a:hlinkClick r:id="rId2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3501008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1" name="AutoShape 29">
            <a:hlinkClick r:id="rId2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3501008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3000</a:t>
            </a:r>
          </a:p>
        </p:txBody>
      </p:sp>
      <p:sp>
        <p:nvSpPr>
          <p:cNvPr id="3102" name="AutoShape 30">
            <a:hlinkClick r:id="rId30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4581128"/>
            <a:ext cx="1042988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3" name="AutoShape 31">
            <a:hlinkClick r:id="rId31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4581128"/>
            <a:ext cx="1042988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4" name="AutoShape 32">
            <a:hlinkClick r:id="rId32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4581128"/>
            <a:ext cx="1042988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5" name="AutoShape 33">
            <a:hlinkClick r:id="rId33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4581128"/>
            <a:ext cx="1042988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07" name="AutoShape 35">
            <a:hlinkClick r:id="rId34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4572000" y="5661248"/>
            <a:ext cx="1042987" cy="1042988"/>
          </a:xfrm>
          <a:prstGeom prst="actionButtonBlank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8" name="AutoShape 36">
            <a:hlinkClick r:id="rId35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5652120" y="5661248"/>
            <a:ext cx="1042987" cy="1042988"/>
          </a:xfrm>
          <a:prstGeom prst="actionButtonBlank">
            <a:avLst/>
          </a:prstGeom>
          <a:solidFill>
            <a:schemeClr val="bg1">
              <a:lumMod val="50000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09" name="AutoShape 37">
            <a:hlinkClick r:id="rId36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3491880" y="5661248"/>
            <a:ext cx="1042987" cy="1042988"/>
          </a:xfrm>
          <a:prstGeom prst="actionButtonBlank">
            <a:avLst/>
          </a:prstGeom>
          <a:solidFill>
            <a:srgbClr val="00B05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0" name="AutoShape 38">
            <a:hlinkClick r:id="rId37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2411760" y="5661248"/>
            <a:ext cx="1042987" cy="1042987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111" name="AutoShape 39">
            <a:hlinkClick r:id="rId38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4581128"/>
            <a:ext cx="1042988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4000</a:t>
            </a:r>
          </a:p>
        </p:txBody>
      </p:sp>
      <p:sp>
        <p:nvSpPr>
          <p:cNvPr id="3112" name="AutoShape 40">
            <a:hlinkClick r:id="rId39" action="ppaction://hlinksldjump" highlightClick="1">
              <a:snd r:embed="rId10" name="voltage.wav"/>
            </a:hlinkClick>
          </p:cNvPr>
          <p:cNvSpPr>
            <a:spLocks noChangeArrowheads="1"/>
          </p:cNvSpPr>
          <p:nvPr/>
        </p:nvSpPr>
        <p:spPr bwMode="auto">
          <a:xfrm>
            <a:off x="1331640" y="5661248"/>
            <a:ext cx="1042987" cy="1042987"/>
          </a:xfrm>
          <a:prstGeom prst="actionButtonBlank">
            <a:avLst/>
          </a:prstGeom>
          <a:solidFill>
            <a:srgbClr val="C00000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/>
              <a:t>5000</a:t>
            </a:r>
          </a:p>
        </p:txBody>
      </p:sp>
      <p:sp>
        <p:nvSpPr>
          <p:cNvPr id="32" name="Šipka dolů 31"/>
          <p:cNvSpPr/>
          <p:nvPr/>
        </p:nvSpPr>
        <p:spPr>
          <a:xfrm>
            <a:off x="1403648" y="404664"/>
            <a:ext cx="2088232" cy="864096"/>
          </a:xfrm>
          <a:prstGeom prst="downArrow">
            <a:avLst/>
          </a:prstGeom>
          <a:solidFill>
            <a:srgbClr val="F9A50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savci</a:t>
            </a:r>
            <a:endParaRPr lang="cs-CZ" sz="3200" dirty="0"/>
          </a:p>
        </p:txBody>
      </p:sp>
      <p:sp>
        <p:nvSpPr>
          <p:cNvPr id="33" name="Šipka dolů 32"/>
          <p:cNvSpPr/>
          <p:nvPr/>
        </p:nvSpPr>
        <p:spPr>
          <a:xfrm>
            <a:off x="3707904" y="404664"/>
            <a:ext cx="3960440" cy="864096"/>
          </a:xfrm>
          <a:prstGeom prst="downArrow">
            <a:avLst/>
          </a:prstGeom>
          <a:solidFill>
            <a:srgbClr val="7285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člověk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3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3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</p:childTnLst>
        </p:cTn>
      </p:par>
    </p:tnLst>
    <p:bldLst>
      <p:bldP spid="3106" grpId="0" animBg="1"/>
      <p:bldP spid="3078" grpId="0" animBg="1"/>
      <p:bldP spid="3079" grpId="0" animBg="1"/>
      <p:bldP spid="3080" grpId="0" animBg="1"/>
      <p:bldP spid="3081" grpId="0" animBg="1"/>
      <p:bldP spid="3082" grpId="0" animBg="1"/>
      <p:bldP spid="3088" grpId="0" animBg="1"/>
      <p:bldP spid="3089" grpId="0" animBg="1"/>
      <p:bldP spid="3090" grpId="0" animBg="1"/>
      <p:bldP spid="3091" grpId="0" animBg="1"/>
      <p:bldP spid="3092" grpId="0" animBg="1"/>
      <p:bldP spid="3093" grpId="0" animBg="1"/>
      <p:bldP spid="3094" grpId="0" animBg="1"/>
      <p:bldP spid="3095" grpId="0" animBg="1"/>
      <p:bldP spid="3096" grpId="0" animBg="1"/>
      <p:bldP spid="3097" grpId="0" animBg="1"/>
      <p:bldP spid="3098" grpId="0" animBg="1"/>
      <p:bldP spid="3099" grpId="0" animBg="1"/>
      <p:bldP spid="3100" grpId="0" animBg="1"/>
      <p:bldP spid="3101" grpId="0" animBg="1"/>
      <p:bldP spid="3102" grpId="0" animBg="1"/>
      <p:bldP spid="3103" grpId="0" animBg="1"/>
      <p:bldP spid="3104" grpId="0" animBg="1"/>
      <p:bldP spid="3105" grpId="0" animBg="1"/>
      <p:bldP spid="3107" grpId="0" animBg="1"/>
      <p:bldP spid="3108" grpId="0" animBg="1"/>
      <p:bldP spid="3109" grpId="0" animBg="1"/>
      <p:bldP spid="3110" grpId="0" animBg="1"/>
      <p:bldP spid="3111" grpId="0" animBg="1"/>
      <p:bldP spid="31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co je „línání“.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Výměna srsti  během roku u savců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Vysvětli, co znamená, když je savec kosmopolitně rozšířen.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 rozšířen po celé zemi.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alespoň dva zástupce živorodých vačnatců. 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Klokan rudy a obrovský, koala medvídkovitá, vačice </a:t>
            </a:r>
            <a:r>
              <a:rPr lang="cs-CZ" sz="2400" b="1" dirty="0" err="1" smtClean="0"/>
              <a:t>opossum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alespoň jednoho zástupce vejcorodých savců.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ptakopysk podivný a ježura australská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C0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proč je koala medvídkovitá potravní specialista.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Koala se živí jen listy blahovičníku (</a:t>
            </a:r>
            <a:r>
              <a:rPr lang="cs-CZ" sz="2400" b="1" dirty="0" err="1" smtClean="0"/>
              <a:t>eukaliptu</a:t>
            </a:r>
            <a:r>
              <a:rPr lang="cs-CZ" sz="2400" b="1" dirty="0" smtClean="0"/>
              <a:t>).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Řekni, kdo je mezek.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Kříženec hřebce a oslice.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 pojem „echolokace“ a řekni, u kterého savce se vyskytuje.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Vysílání ultrazvukových signálů tlamičkou a zachycení jejich odrazu sluchem. Netopýři, kaloni.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 pojem „deratizace“.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hubení hlodavců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 pojem „</a:t>
            </a:r>
            <a:r>
              <a:rPr lang="cs-CZ" dirty="0" err="1" smtClean="0"/>
              <a:t>reintrodukce</a:t>
            </a:r>
            <a:r>
              <a:rPr lang="cs-CZ" dirty="0" smtClean="0"/>
              <a:t>“ a řekni, kterého živočicha se týkala.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Znovuvysazení</a:t>
            </a:r>
            <a:r>
              <a:rPr lang="cs-CZ" sz="2400" b="1" dirty="0" smtClean="0"/>
              <a:t>  živočicha do volné přírody. Příklad: rys – Šumava.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SAVCI 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 rozdíl mezi parohem a rohem.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Parohy jsou plné a živočichové je na zimu shazují. Rohy jsou duté a živočichové je mají celý život.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Vysvětli, co je osifikace.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Náhrada chrupavky kostí nebo-li kostnatění.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Jmenuj alespoň dva příklady pevného spojení kostí.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vklíněním, chrupavkou, srůstem, švy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čím se zabývá cytologie a kdo jako první formuloval buněčnou teorii.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Naukou o buňkách, </a:t>
            </a:r>
            <a:r>
              <a:rPr lang="cs-CZ" sz="2400" b="1" dirty="0" err="1" smtClean="0"/>
              <a:t>J.E.Purkyně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čím je tvořena páteř a jaké části na ní rozeznáváme.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Páteř je tvořena obratli. Krční, hrudní, bederní, křížová, kostrční.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Řekni, čím jsou vyživovány svaly, co je odpadem při práci svalů a pomocí čeho jsou přichyceny ke kostem.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Glukóza, kyselina mléčná, pomocí šlach.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Pojmenuj druhy cév.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Tepny, žíly, vlásečnice.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složky krve.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Krevní plazma a krevní buňky (červené, bílé krvinky a krevní destičky).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Řekni, jak se jmenuje lékař, který jako první popsal čtyři krevní skupiny. Krevní skupiny vyjmenuj.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869160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Jan Jánský, A, B, O, AB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co tvoří mízní soustavu.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Mízní cévy a vlásečnice, mízní uzliny, slezina a brzlík.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krevní oběh člověka.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 těla dolní a horní dutou žilou do pravé síně, skrz cípatou chlopeň do levé síně. Z levé síně plicnicí do plic. Z plic plicními žilami do levé síně, odtud skrz cípatou chlopeň do levé komory a z ní aortou do celého těla.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co je základní funkční jednotkou plic a co se tam odehrává.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Základní funkční jednotkou plic je plicní sklípek, kde probíhá skrz vlásečnice vlastní výměna plynů.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kde, jak a z čeho vzniká primární moč.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ledvinové kůře, filtrací krve.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 všechny orgány trávicí soustavy.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Ústní dutina, hltan, jícen, žaludek, tenké a tlusté střevo, konečník, slinivka břišní a játra.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Vyjmenuj složky potravy.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Živiny (cukry, tuky, bílkoviny), voda, vitamíny a minerální látky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Pojmenuj ženské a mužské pohlavní žlázy a buňky.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Pohlavní žlázy ženy – vaječníky, muže – varlata. Pohlavní buňkou ženy jsou vajíčko a muže spermie.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co je základní stavební a funkční jednotkou nervové soustavy.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neuron – nervová buňka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Řekni, jak se jmenuje člověk, který dostal Nobelovu cenu za fyziologii a jak rozdělil reflexy. Uveď ke každé skupině příklad.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I. P. </a:t>
            </a:r>
            <a:r>
              <a:rPr lang="cs-CZ" sz="2400" b="1" dirty="0" err="1" smtClean="0"/>
              <a:t>Pavlov</a:t>
            </a:r>
            <a:r>
              <a:rPr lang="cs-CZ" sz="2400" b="1" dirty="0" smtClean="0"/>
              <a:t>, reflexy nepodmíněné – př. dýchání, sání a podmíněné - př. jízda na kole, čtení…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Řekni, kde se v těle nachází  Eustachova trubice a jaký má v těle význam.</a:t>
            </a:r>
          </a:p>
          <a:p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07704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Spojuje nosohltan a středoušní dutinu a vyrovnává tlak.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/>
          </a:bodyPr>
          <a:lstStyle/>
          <a:p>
            <a:r>
              <a:rPr lang="cs-CZ" dirty="0" smtClean="0"/>
              <a:t>Popiš části oka, kterými prochází světelný paprsek.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979712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Rohovka, zornice, čočka, sklivec, žlutá skvrna sítnice.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ČLOVĚK </a:t>
            </a:r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Pojmenuj alespoň dvě žlázy s vnitřní sekrecí, uveď s čím pracují (obecně)a jak se dostávají k místu působení.</a:t>
            </a:r>
            <a:endParaRPr lang="cs-CZ" dirty="0"/>
          </a:p>
        </p:txBody>
      </p:sp>
      <p:sp>
        <p:nvSpPr>
          <p:cNvPr id="4" name="Šipka ohnutá nahoru 3">
            <a:hlinkClick r:id="rId2" action="ppaction://hlinksldjump"/>
          </p:cNvPr>
          <p:cNvSpPr/>
          <p:nvPr/>
        </p:nvSpPr>
        <p:spPr>
          <a:xfrm>
            <a:off x="7524328" y="5229200"/>
            <a:ext cx="1224136" cy="1080120"/>
          </a:xfrm>
          <a:prstGeom prst="bentUpArrow">
            <a:avLst/>
          </a:prstGeom>
          <a:solidFill>
            <a:srgbClr val="FFC0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275856" y="3284984"/>
            <a:ext cx="2232248" cy="1440160"/>
          </a:xfrm>
          <a:prstGeom prst="downArrowCallou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ODPOVĚĎ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763688" y="4941168"/>
            <a:ext cx="5112568" cy="1512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Varlata, slinivka břišní, kůra a dřeň nadledvin, vaječníky, hypofýza, štítná žláza…</a:t>
            </a:r>
          </a:p>
          <a:p>
            <a:pPr algn="ctr"/>
            <a:r>
              <a:rPr lang="cs-CZ" sz="2000" b="1" dirty="0" smtClean="0"/>
              <a:t>Pracují s hormony a vstřebávají se do krve.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autora.</a:t>
            </a:r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lnSpc>
                <a:spcPct val="90000"/>
              </a:lnSpc>
              <a:buNone/>
            </a:pPr>
            <a:r>
              <a:rPr lang="cs-CZ" sz="1200" dirty="0" smtClean="0"/>
              <a:t>Obrázky použité v prezentaci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 smtClean="0"/>
          </a:p>
          <a:p>
            <a:pPr>
              <a:lnSpc>
                <a:spcPct val="90000"/>
              </a:lnSpc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i="1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930</Words>
  <Application>Microsoft Office PowerPoint</Application>
  <PresentationFormat>Předvádění na obrazovce (4:3)</PresentationFormat>
  <Paragraphs>227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učiva 8.ročníku</vt:lpstr>
      <vt:lpstr>Snímek 3</vt:lpstr>
      <vt:lpstr>SAVCI 1000</vt:lpstr>
      <vt:lpstr>SAVCI 2000</vt:lpstr>
      <vt:lpstr>SAVCI 3000</vt:lpstr>
      <vt:lpstr>SAVCI 4000</vt:lpstr>
      <vt:lpstr>SAVCI 5000</vt:lpstr>
      <vt:lpstr>SAVCI 1000</vt:lpstr>
      <vt:lpstr>SAVCI 2000</vt:lpstr>
      <vt:lpstr>SAVCI 3000</vt:lpstr>
      <vt:lpstr>SAVCI 4000</vt:lpstr>
      <vt:lpstr>SAVCI 5000</vt:lpstr>
      <vt:lpstr>ČLOVĚK 1000</vt:lpstr>
      <vt:lpstr>ČLOVĚK 2000</vt:lpstr>
      <vt:lpstr>ČLOVĚK 3000</vt:lpstr>
      <vt:lpstr>ČLOVĚK 4000</vt:lpstr>
      <vt:lpstr>ČLOVĚK 5000</vt:lpstr>
      <vt:lpstr>ČLOVĚK 1000</vt:lpstr>
      <vt:lpstr>ČLOVĚK 2000</vt:lpstr>
      <vt:lpstr>ČLOVĚK 3000</vt:lpstr>
      <vt:lpstr>ČLOVĚK 4000</vt:lpstr>
      <vt:lpstr>ČLOVĚK 5000</vt:lpstr>
      <vt:lpstr>ČLOVĚK 1000</vt:lpstr>
      <vt:lpstr>ČLOVĚK 2000</vt:lpstr>
      <vt:lpstr>ČLOVĚK 3000</vt:lpstr>
      <vt:lpstr>ČLOVĚK 4000</vt:lpstr>
      <vt:lpstr>ČLOVĚK 5000</vt:lpstr>
      <vt:lpstr>ČLOVĚK 1000</vt:lpstr>
      <vt:lpstr>ČLOVĚK 2000</vt:lpstr>
      <vt:lpstr>ČLOVĚK 3000</vt:lpstr>
      <vt:lpstr>ČLOVĚK 4000</vt:lpstr>
      <vt:lpstr>ČLOVĚK 5000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16</cp:revision>
  <dcterms:modified xsi:type="dcterms:W3CDTF">2012-06-12T11:23:06Z</dcterms:modified>
</cp:coreProperties>
</file>