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61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72C70-1A60-477D-B5A2-600D1A487C8A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7F1A0F-FCFB-4C08-B01F-498382C9B0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72C70-1A60-477D-B5A2-600D1A487C8A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7F1A0F-FCFB-4C08-B01F-498382C9B0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72C70-1A60-477D-B5A2-600D1A487C8A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7F1A0F-FCFB-4C08-B01F-498382C9B0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72C70-1A60-477D-B5A2-600D1A487C8A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7F1A0F-FCFB-4C08-B01F-498382C9B0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72C70-1A60-477D-B5A2-600D1A487C8A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7F1A0F-FCFB-4C08-B01F-498382C9B0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72C70-1A60-477D-B5A2-600D1A487C8A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7F1A0F-FCFB-4C08-B01F-498382C9B0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72C70-1A60-477D-B5A2-600D1A487C8A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7F1A0F-FCFB-4C08-B01F-498382C9B0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72C70-1A60-477D-B5A2-600D1A487C8A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7F1A0F-FCFB-4C08-B01F-498382C9B0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72C70-1A60-477D-B5A2-600D1A487C8A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7F1A0F-FCFB-4C08-B01F-498382C9B0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72C70-1A60-477D-B5A2-600D1A487C8A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7F1A0F-FCFB-4C08-B01F-498382C9B0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72C70-1A60-477D-B5A2-600D1A487C8A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7F1A0F-FCFB-4C08-B01F-498382C9B0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6472C70-1A60-477D-B5A2-600D1A487C8A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67F1A0F-FCFB-4C08-B01F-498382C9B0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6472C70-1A60-477D-B5A2-600D1A487C8A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67F1A0F-FCFB-4C08-B01F-498382C9B0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6472C70-1A60-477D-B5A2-600D1A487C8A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67F1A0F-FCFB-4C08-B01F-498382C9B0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6472C70-1A60-477D-B5A2-600D1A487C8A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67F1A0F-FCFB-4C08-B01F-498382C9B0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6472C70-1A60-477D-B5A2-600D1A487C8A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67F1A0F-FCFB-4C08-B01F-498382C9B0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6472C70-1A60-477D-B5A2-600D1A487C8A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67F1A0F-FCFB-4C08-B01F-498382C9B0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6472C70-1A60-477D-B5A2-600D1A487C8A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67F1A0F-FCFB-4C08-B01F-498382C9B0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6472C70-1A60-477D-B5A2-600D1A487C8A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67F1A0F-FCFB-4C08-B01F-498382C9B0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6472C70-1A60-477D-B5A2-600D1A487C8A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67F1A0F-FCFB-4C08-B01F-498382C9B0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6472C70-1A60-477D-B5A2-600D1A487C8A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67F1A0F-FCFB-4C08-B01F-498382C9B0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6472C70-1A60-477D-B5A2-600D1A487C8A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67F1A0F-FCFB-4C08-B01F-498382C9B0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472C70-1A60-477D-B5A2-600D1A487C8A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7F1A0F-FCFB-4C08-B01F-498382C9B0F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6472C70-1A60-477D-B5A2-600D1A487C8A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967F1A0F-FCFB-4C08-B01F-498382C9B0F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VY_42_INOVACE_09_1_Druhy trojúhelníků podle velikosti úhlů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Roman Marschner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</a:t>
            </a:r>
            <a:r>
              <a:rPr lang="cs-CZ" sz="1700" dirty="0" smtClean="0"/>
              <a:t>oblast / Téma</a:t>
            </a:r>
            <a:r>
              <a:rPr lang="cs-CZ" sz="1700" dirty="0" smtClean="0"/>
              <a:t>: Matematika a její aplikace / Geometrie v rovině a prostoru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</a:t>
            </a:r>
            <a:r>
              <a:rPr lang="cs-CZ" sz="1700" dirty="0" smtClean="0"/>
              <a:t>: Pomocí prezentace opakování druhů úhlů. Seznámení se s druhy trojúhelníků podle velikosti úhlů. Výpočet zbylého úhlu v trojúhelníku a určení druhu trojúhelníku.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6.A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14.5.2012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14.5.2012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Druhy trojúhelníků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p</a:t>
            </a:r>
            <a:r>
              <a:rPr lang="cs-CZ" dirty="0" smtClean="0">
                <a:solidFill>
                  <a:schemeClr val="tx1"/>
                </a:solidFill>
              </a:rPr>
              <a:t>odle velikosti úhlů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Zopakování druhů úhlů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Ostrý úhel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Pravý úhel</a:t>
            </a:r>
          </a:p>
          <a:p>
            <a:endParaRPr lang="cs-CZ" dirty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Tupý úhel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 flipH="1">
            <a:off x="3635896" y="1700808"/>
            <a:ext cx="1368152" cy="10081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3635896" y="2708920"/>
            <a:ext cx="21602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louk 8"/>
          <p:cNvSpPr/>
          <p:nvPr/>
        </p:nvSpPr>
        <p:spPr>
          <a:xfrm rot="543530">
            <a:off x="3755331" y="2379579"/>
            <a:ext cx="576064" cy="648072"/>
          </a:xfrm>
          <a:prstGeom prst="arc">
            <a:avLst>
              <a:gd name="adj1" fmla="val 16200000"/>
              <a:gd name="adj2" fmla="val 21286876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923928" y="2348880"/>
            <a:ext cx="3161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dirty="0" smtClean="0"/>
              <a:t>α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44208" y="2060848"/>
            <a:ext cx="173797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0° &lt; </a:t>
            </a:r>
            <a:r>
              <a:rPr lang="el-GR" sz="2600" dirty="0" smtClean="0"/>
              <a:t>α</a:t>
            </a:r>
            <a:r>
              <a:rPr lang="cs-CZ" sz="2600" dirty="0" smtClean="0"/>
              <a:t> &lt; 90°</a:t>
            </a:r>
            <a:endParaRPr lang="cs-CZ" sz="2600" dirty="0"/>
          </a:p>
        </p:txBody>
      </p:sp>
      <p:cxnSp>
        <p:nvCxnSpPr>
          <p:cNvPr id="13" name="Přímá spojovací čára 12"/>
          <p:cNvCxnSpPr/>
          <p:nvPr/>
        </p:nvCxnSpPr>
        <p:spPr>
          <a:xfrm>
            <a:off x="3491880" y="3645024"/>
            <a:ext cx="0" cy="13681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3491880" y="5013176"/>
            <a:ext cx="20882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louk 15"/>
          <p:cNvSpPr/>
          <p:nvPr/>
        </p:nvSpPr>
        <p:spPr>
          <a:xfrm>
            <a:off x="3203848" y="4653136"/>
            <a:ext cx="648072" cy="648072"/>
          </a:xfrm>
          <a:prstGeom prst="arc">
            <a:avLst>
              <a:gd name="adj1" fmla="val 16085009"/>
              <a:gd name="adj2" fmla="val 11497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6444208" y="4077072"/>
            <a:ext cx="112883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sz="2600" dirty="0" smtClean="0"/>
              <a:t>β</a:t>
            </a:r>
            <a:r>
              <a:rPr lang="cs-CZ" sz="2600" dirty="0" smtClean="0"/>
              <a:t> = 90°</a:t>
            </a:r>
            <a:endParaRPr lang="cs-CZ" sz="2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471814" y="4653136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dirty="0" smtClean="0"/>
              <a:t>β</a:t>
            </a:r>
            <a:endParaRPr lang="cs-CZ" dirty="0"/>
          </a:p>
        </p:txBody>
      </p:sp>
      <p:cxnSp>
        <p:nvCxnSpPr>
          <p:cNvPr id="21" name="Přímá spojovací čára 20"/>
          <p:cNvCxnSpPr/>
          <p:nvPr/>
        </p:nvCxnSpPr>
        <p:spPr>
          <a:xfrm>
            <a:off x="3419872" y="5445224"/>
            <a:ext cx="864096" cy="11521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4283968" y="6597352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Oblouk 23"/>
          <p:cNvSpPr/>
          <p:nvPr/>
        </p:nvSpPr>
        <p:spPr>
          <a:xfrm>
            <a:off x="3923928" y="6237312"/>
            <a:ext cx="792088" cy="620688"/>
          </a:xfrm>
          <a:prstGeom prst="arc">
            <a:avLst>
              <a:gd name="adj1" fmla="val 13416371"/>
              <a:gd name="adj2" fmla="val 300643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r>
              <a:rPr lang="el-GR" dirty="0" smtClean="0"/>
              <a:t>γ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444208" y="5888885"/>
            <a:ext cx="207460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90° &lt; </a:t>
            </a:r>
            <a:r>
              <a:rPr lang="el-GR" sz="2600" dirty="0" smtClean="0"/>
              <a:t>γ</a:t>
            </a:r>
            <a:r>
              <a:rPr lang="cs-CZ" sz="2600" dirty="0" smtClean="0"/>
              <a:t> &lt; 180°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0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3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/>
      <p:bldP spid="11" grpId="0"/>
      <p:bldP spid="16" grpId="0" animBg="1"/>
      <p:bldP spid="18" grpId="0"/>
      <p:bldP spid="19" grpId="0"/>
      <p:bldP spid="24" grpId="0" build="allAtOnce" animBg="1"/>
      <p:bldP spid="2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trojúhelníků </a:t>
            </a:r>
            <a:r>
              <a:rPr lang="cs-CZ" sz="2600" dirty="0" smtClean="0"/>
              <a:t>podle velikosti úhlů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Ostroúhlý trojúhelník</a:t>
            </a:r>
          </a:p>
          <a:p>
            <a:r>
              <a:rPr lang="cs-CZ" dirty="0" smtClean="0"/>
              <a:t>Tupoúhlý trojúhelník</a:t>
            </a:r>
          </a:p>
          <a:p>
            <a:r>
              <a:rPr lang="cs-CZ" dirty="0" smtClean="0"/>
              <a:t>Pravoúhlý trojúhelník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Ostroúhlý trojúhelník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Všechny</a:t>
            </a:r>
            <a:r>
              <a:rPr lang="cs-CZ" dirty="0" smtClean="0"/>
              <a:t> vnitřní úhly trojúhelníku jsou </a:t>
            </a:r>
            <a:r>
              <a:rPr lang="cs-CZ" dirty="0" smtClean="0">
                <a:solidFill>
                  <a:srgbClr val="FF0000"/>
                </a:solidFill>
              </a:rPr>
              <a:t>ostré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2771800" y="1916832"/>
            <a:ext cx="4320480" cy="3024336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louk 4"/>
          <p:cNvSpPr/>
          <p:nvPr/>
        </p:nvSpPr>
        <p:spPr>
          <a:xfrm>
            <a:off x="1475656" y="3933056"/>
            <a:ext cx="2520280" cy="2088232"/>
          </a:xfrm>
          <a:prstGeom prst="arc">
            <a:avLst>
              <a:gd name="adj1" fmla="val 18327086"/>
              <a:gd name="adj2" fmla="val 2147650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louk 5"/>
          <p:cNvSpPr/>
          <p:nvPr/>
        </p:nvSpPr>
        <p:spPr>
          <a:xfrm rot="16200000">
            <a:off x="5935960" y="3721225"/>
            <a:ext cx="2520280" cy="2367880"/>
          </a:xfrm>
          <a:prstGeom prst="arc">
            <a:avLst>
              <a:gd name="adj1" fmla="val 16099205"/>
              <a:gd name="adj2" fmla="val 19188977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louk 6"/>
          <p:cNvSpPr/>
          <p:nvPr/>
        </p:nvSpPr>
        <p:spPr>
          <a:xfrm rot="8172887">
            <a:off x="3744696" y="731394"/>
            <a:ext cx="2520280" cy="2367880"/>
          </a:xfrm>
          <a:prstGeom prst="arc">
            <a:avLst>
              <a:gd name="adj1" fmla="val 16946849"/>
              <a:gd name="adj2" fmla="val 21076405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ovací šipka 10"/>
          <p:cNvCxnSpPr/>
          <p:nvPr/>
        </p:nvCxnSpPr>
        <p:spPr>
          <a:xfrm flipH="1">
            <a:off x="4932040" y="2060848"/>
            <a:ext cx="936104" cy="648072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2411760" y="4077072"/>
            <a:ext cx="936104" cy="504056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H="1">
            <a:off x="6516216" y="3933056"/>
            <a:ext cx="792088" cy="648072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5868144" y="1700808"/>
            <a:ext cx="153548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ostrý úhel</a:t>
            </a:r>
            <a:endParaRPr lang="cs-CZ" sz="2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236296" y="3584629"/>
            <a:ext cx="153548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ostrý úhel</a:t>
            </a:r>
            <a:endParaRPr lang="cs-CZ" sz="2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971600" y="3656637"/>
            <a:ext cx="153548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ostrý úhel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  <p:bldP spid="6" grpId="0" animBg="1"/>
      <p:bldP spid="7" grpId="0" animBg="1"/>
      <p:bldP spid="19" grpId="0"/>
      <p:bldP spid="20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Pravoúhlý trojúhelník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endParaRPr lang="cs-CZ" dirty="0" smtClean="0"/>
          </a:p>
          <a:p>
            <a:pPr marL="0" indent="0" algn="just">
              <a:buNone/>
            </a:pPr>
            <a:endParaRPr lang="cs-CZ" dirty="0"/>
          </a:p>
          <a:p>
            <a:pPr marL="0" indent="0" algn="just">
              <a:buNone/>
            </a:pPr>
            <a:endParaRPr lang="cs-CZ" dirty="0" smtClean="0"/>
          </a:p>
          <a:p>
            <a:pPr marL="0" indent="0" algn="just">
              <a:buNone/>
            </a:pPr>
            <a:endParaRPr lang="cs-CZ" dirty="0"/>
          </a:p>
          <a:p>
            <a:pPr marL="0" indent="0" algn="just">
              <a:buNone/>
            </a:pPr>
            <a:endParaRPr lang="cs-CZ" dirty="0" smtClean="0"/>
          </a:p>
          <a:p>
            <a:pPr marL="0" indent="0" algn="just">
              <a:buNone/>
            </a:pPr>
            <a:endParaRPr lang="cs-CZ" dirty="0"/>
          </a:p>
          <a:p>
            <a:pPr marL="0" indent="0" algn="just">
              <a:buNone/>
            </a:pPr>
            <a:endParaRPr lang="cs-CZ" dirty="0" smtClean="0"/>
          </a:p>
          <a:p>
            <a:pPr marL="0" indent="0" algn="just">
              <a:buNone/>
            </a:pPr>
            <a:r>
              <a:rPr lang="cs-CZ" dirty="0" smtClean="0"/>
              <a:t>Jeden vnitřní úhel trojúhelníku je </a:t>
            </a:r>
            <a:r>
              <a:rPr lang="cs-CZ" dirty="0" smtClean="0">
                <a:solidFill>
                  <a:srgbClr val="FF0000"/>
                </a:solidFill>
              </a:rPr>
              <a:t>pravý</a:t>
            </a:r>
            <a:r>
              <a:rPr lang="cs-CZ" dirty="0" smtClean="0"/>
              <a:t> úhel a  zbylé dva jsou úhly ostré.</a:t>
            </a:r>
            <a:endParaRPr lang="cs-CZ" dirty="0"/>
          </a:p>
        </p:txBody>
      </p:sp>
      <p:sp>
        <p:nvSpPr>
          <p:cNvPr id="4" name="Pravoúhlý trojúhelník 3"/>
          <p:cNvSpPr/>
          <p:nvPr/>
        </p:nvSpPr>
        <p:spPr>
          <a:xfrm>
            <a:off x="3707904" y="1772816"/>
            <a:ext cx="2952328" cy="3240360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louk 4"/>
          <p:cNvSpPr/>
          <p:nvPr/>
        </p:nvSpPr>
        <p:spPr>
          <a:xfrm>
            <a:off x="3203848" y="4437112"/>
            <a:ext cx="1080120" cy="1152128"/>
          </a:xfrm>
          <a:prstGeom prst="arc">
            <a:avLst>
              <a:gd name="adj1" fmla="val 16125506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louk 5"/>
          <p:cNvSpPr/>
          <p:nvPr/>
        </p:nvSpPr>
        <p:spPr>
          <a:xfrm rot="15898258">
            <a:off x="5733248" y="4305512"/>
            <a:ext cx="1080120" cy="1152128"/>
          </a:xfrm>
          <a:prstGeom prst="arc">
            <a:avLst>
              <a:gd name="adj1" fmla="val 15848780"/>
              <a:gd name="adj2" fmla="val 20505659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louk 7"/>
          <p:cNvSpPr/>
          <p:nvPr/>
        </p:nvSpPr>
        <p:spPr>
          <a:xfrm rot="5400000">
            <a:off x="3167844" y="1592796"/>
            <a:ext cx="1080120" cy="1152128"/>
          </a:xfrm>
          <a:prstGeom prst="arc">
            <a:avLst>
              <a:gd name="adj1" fmla="val 17489010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ovací šipka 9"/>
          <p:cNvCxnSpPr/>
          <p:nvPr/>
        </p:nvCxnSpPr>
        <p:spPr>
          <a:xfrm>
            <a:off x="2771800" y="2060848"/>
            <a:ext cx="1152128" cy="288032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2843808" y="4653136"/>
            <a:ext cx="1080120" cy="144016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H="1">
            <a:off x="6084168" y="4221088"/>
            <a:ext cx="864096" cy="576064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1331640" y="1700808"/>
            <a:ext cx="153548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ostrý úhel</a:t>
            </a:r>
            <a:endParaRPr lang="cs-CZ" sz="2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924947" y="3872661"/>
            <a:ext cx="153548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ostrý úhel</a:t>
            </a:r>
            <a:endParaRPr lang="cs-CZ" sz="2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331640" y="4304709"/>
            <a:ext cx="159447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</a:rPr>
              <a:t>pravý úhel</a:t>
            </a:r>
            <a:endParaRPr lang="cs-CZ" sz="26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3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  <p:bldP spid="6" grpId="0" animBg="1"/>
      <p:bldP spid="8" grpId="0" animBg="1"/>
      <p:bldP spid="16" grpId="0"/>
      <p:bldP spid="17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Tupoúhlý trojúhelník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Jeden vnitřní úhel trojúhelníku je </a:t>
            </a:r>
            <a:r>
              <a:rPr lang="cs-CZ" dirty="0" smtClean="0">
                <a:solidFill>
                  <a:srgbClr val="FF0000"/>
                </a:solidFill>
              </a:rPr>
              <a:t>tupý</a:t>
            </a:r>
            <a:r>
              <a:rPr lang="cs-CZ" dirty="0" smtClean="0"/>
              <a:t> úhel a  zbylé dva úhly jsou ostré.</a:t>
            </a:r>
            <a:endParaRPr lang="cs-CZ" dirty="0"/>
          </a:p>
        </p:txBody>
      </p:sp>
      <p:sp>
        <p:nvSpPr>
          <p:cNvPr id="4" name="Volný tvar 3"/>
          <p:cNvSpPr/>
          <p:nvPr/>
        </p:nvSpPr>
        <p:spPr>
          <a:xfrm flipH="1">
            <a:off x="2123728" y="2492896"/>
            <a:ext cx="6048672" cy="2232248"/>
          </a:xfrm>
          <a:custGeom>
            <a:avLst/>
            <a:gdLst>
              <a:gd name="connsiteX0" fmla="*/ 0 w 4248472"/>
              <a:gd name="connsiteY0" fmla="*/ 1944216 h 1944216"/>
              <a:gd name="connsiteX1" fmla="*/ 2124236 w 4248472"/>
              <a:gd name="connsiteY1" fmla="*/ 0 h 1944216"/>
              <a:gd name="connsiteX2" fmla="*/ 4248472 w 4248472"/>
              <a:gd name="connsiteY2" fmla="*/ 1944216 h 1944216"/>
              <a:gd name="connsiteX3" fmla="*/ 0 w 4248472"/>
              <a:gd name="connsiteY3" fmla="*/ 1944216 h 1944216"/>
              <a:gd name="connsiteX0" fmla="*/ 0 w 6048672"/>
              <a:gd name="connsiteY0" fmla="*/ 1872208 h 1872208"/>
              <a:gd name="connsiteX1" fmla="*/ 6048672 w 6048672"/>
              <a:gd name="connsiteY1" fmla="*/ 0 h 1872208"/>
              <a:gd name="connsiteX2" fmla="*/ 4248472 w 6048672"/>
              <a:gd name="connsiteY2" fmla="*/ 1872208 h 1872208"/>
              <a:gd name="connsiteX3" fmla="*/ 0 w 6048672"/>
              <a:gd name="connsiteY3" fmla="*/ 1872208 h 18722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48672" h="1872208">
                <a:moveTo>
                  <a:pt x="0" y="1872208"/>
                </a:moveTo>
                <a:lnTo>
                  <a:pt x="6048672" y="0"/>
                </a:lnTo>
                <a:lnTo>
                  <a:pt x="4248472" y="1872208"/>
                </a:lnTo>
                <a:lnTo>
                  <a:pt x="0" y="1872208"/>
                </a:lnTo>
                <a:close/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louk 4"/>
          <p:cNvSpPr/>
          <p:nvPr/>
        </p:nvSpPr>
        <p:spPr>
          <a:xfrm>
            <a:off x="3059832" y="4077072"/>
            <a:ext cx="1440160" cy="1224136"/>
          </a:xfrm>
          <a:prstGeom prst="arc">
            <a:avLst>
              <a:gd name="adj1" fmla="val 14442972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louk 5"/>
          <p:cNvSpPr/>
          <p:nvPr/>
        </p:nvSpPr>
        <p:spPr>
          <a:xfrm rot="5400000">
            <a:off x="1727684" y="1952836"/>
            <a:ext cx="1368152" cy="1152128"/>
          </a:xfrm>
          <a:prstGeom prst="arc">
            <a:avLst>
              <a:gd name="adj1" fmla="val 17644327"/>
              <a:gd name="adj2" fmla="val 2031524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louk 6"/>
          <p:cNvSpPr/>
          <p:nvPr/>
        </p:nvSpPr>
        <p:spPr>
          <a:xfrm rot="14356108">
            <a:off x="6676882" y="4095365"/>
            <a:ext cx="1368152" cy="1152128"/>
          </a:xfrm>
          <a:prstGeom prst="arc">
            <a:avLst>
              <a:gd name="adj1" fmla="val 17644327"/>
              <a:gd name="adj2" fmla="val 2031524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ovací šipka 8"/>
          <p:cNvCxnSpPr/>
          <p:nvPr/>
        </p:nvCxnSpPr>
        <p:spPr>
          <a:xfrm flipH="1">
            <a:off x="2627784" y="2492896"/>
            <a:ext cx="1152128" cy="36004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H="1">
            <a:off x="7092280" y="3717032"/>
            <a:ext cx="72008" cy="792088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2627784" y="4221088"/>
            <a:ext cx="1296144" cy="144016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3684587" y="2072461"/>
            <a:ext cx="153548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ostrý úhel</a:t>
            </a:r>
            <a:endParaRPr lang="cs-CZ" sz="2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996955" y="3296597"/>
            <a:ext cx="153548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ostrý úhel</a:t>
            </a:r>
            <a:endParaRPr lang="cs-CZ" sz="2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115616" y="3944669"/>
            <a:ext cx="14913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</a:rPr>
              <a:t>tupý úhel</a:t>
            </a:r>
            <a:endParaRPr lang="cs-CZ" sz="26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3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  <p:bldP spid="6" grpId="0" animBg="1"/>
      <p:bldP spid="7" grpId="0" animBg="1"/>
      <p:bldP spid="14" grpId="0"/>
      <p:bldP spid="15" grpId="0"/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Zjisti podle velikosti vnitřních úhlů, zda se jedná o trojúhelník. Pokud ano, urči jeho druh.</a:t>
            </a:r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AutoNum type="arabicParenR"/>
            </a:pPr>
            <a:r>
              <a:rPr lang="cs-CZ" dirty="0" smtClean="0"/>
              <a:t>40°, 60°, 80°</a:t>
            </a:r>
          </a:p>
          <a:p>
            <a:pPr marL="514350" indent="-514350">
              <a:buAutoNum type="arabicParenR"/>
            </a:pPr>
            <a:r>
              <a:rPr lang="cs-CZ" dirty="0" smtClean="0"/>
              <a:t>45°, 95°, 50°</a:t>
            </a:r>
          </a:p>
          <a:p>
            <a:pPr marL="514350" indent="-514350">
              <a:buAutoNum type="arabicParenR"/>
            </a:pPr>
            <a:r>
              <a:rPr lang="cs-CZ" dirty="0" smtClean="0"/>
              <a:t>15°, 90°,75°</a:t>
            </a:r>
          </a:p>
          <a:p>
            <a:pPr marL="514350" indent="-514350">
              <a:buAutoNum type="arabicParenR"/>
            </a:pPr>
            <a:r>
              <a:rPr lang="cs-CZ" dirty="0" smtClean="0"/>
              <a:t>18°, 92°, 70°</a:t>
            </a:r>
          </a:p>
          <a:p>
            <a:pPr marL="514350" indent="-514350">
              <a:buAutoNum type="arabicParenR"/>
            </a:pPr>
            <a:r>
              <a:rPr lang="cs-CZ" dirty="0" smtClean="0"/>
              <a:t>53°, 121°, 16°</a:t>
            </a:r>
          </a:p>
          <a:p>
            <a:pPr marL="514350" indent="-514350">
              <a:buAutoNum type="arabicParenR"/>
            </a:pPr>
            <a:r>
              <a:rPr lang="cs-CZ" dirty="0" smtClean="0"/>
              <a:t>7°, 134°, 39°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851920" y="2947010"/>
            <a:ext cx="3498971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Ostroúhlý trojúhelník</a:t>
            </a:r>
            <a:endParaRPr lang="cs-CZ" sz="3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51920" y="3451066"/>
            <a:ext cx="269997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</a:rPr>
              <a:t>Není trojúhelník</a:t>
            </a:r>
            <a:endParaRPr lang="cs-CZ" sz="30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51920" y="3955122"/>
            <a:ext cx="351403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Pravoúhlý trojúhelník</a:t>
            </a:r>
            <a:endParaRPr lang="cs-CZ" sz="3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51920" y="4459178"/>
            <a:ext cx="340869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Tupoúhlý trojúhelník</a:t>
            </a:r>
            <a:endParaRPr lang="cs-CZ" sz="3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51920" y="4963234"/>
            <a:ext cx="2786532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</a:rPr>
              <a:t>Není trojúhelník</a:t>
            </a:r>
            <a:endParaRPr lang="cs-CZ" sz="30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851920" y="5445224"/>
            <a:ext cx="340869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Tupoúhlý trojúhelník</a:t>
            </a:r>
            <a:endParaRPr lang="cs-CZ" sz="3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4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Složitější 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1°stupeň má      minut.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Vypočítej zbývají úhel a urči, o jaký druh trojúhelníku se jedná.</a:t>
            </a:r>
          </a:p>
          <a:p>
            <a:pPr>
              <a:buNone/>
            </a:pPr>
            <a:r>
              <a:rPr lang="el-GR" dirty="0" smtClean="0"/>
              <a:t>α</a:t>
            </a:r>
            <a:r>
              <a:rPr lang="cs-CZ" dirty="0" smtClean="0"/>
              <a:t> = 43°35‘ </a:t>
            </a:r>
          </a:p>
          <a:p>
            <a:pPr>
              <a:buNone/>
            </a:pPr>
            <a:r>
              <a:rPr lang="el-GR" dirty="0" smtClean="0"/>
              <a:t>β</a:t>
            </a:r>
            <a:r>
              <a:rPr lang="cs-CZ" dirty="0" smtClean="0"/>
              <a:t> = 38°43‘ </a:t>
            </a:r>
          </a:p>
          <a:p>
            <a:pPr>
              <a:buNone/>
            </a:pPr>
            <a:r>
              <a:rPr lang="el-GR" dirty="0" smtClean="0"/>
              <a:t>γ</a:t>
            </a:r>
            <a:r>
              <a:rPr lang="cs-CZ" dirty="0" smtClean="0"/>
              <a:t> = 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602401" y="1620089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60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0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3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4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6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příkladu</a:t>
            </a:r>
            <a:endParaRPr lang="cs-CZ" dirty="0"/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4114800" cy="532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l-GR" sz="2800" dirty="0" smtClean="0"/>
              <a:t>α</a:t>
            </a:r>
            <a:r>
              <a:rPr lang="cs-CZ" sz="2800" dirty="0" smtClean="0"/>
              <a:t> = 43°35‘, </a:t>
            </a:r>
            <a:r>
              <a:rPr lang="el-GR" sz="2800" dirty="0" smtClean="0"/>
              <a:t>β</a:t>
            </a:r>
            <a:r>
              <a:rPr lang="cs-CZ" sz="2800" dirty="0" smtClean="0"/>
              <a:t> = 38°43‘, </a:t>
            </a:r>
            <a:r>
              <a:rPr lang="el-GR" sz="2800" dirty="0" smtClean="0"/>
              <a:t>γ</a:t>
            </a:r>
            <a:r>
              <a:rPr lang="cs-CZ" sz="2800" dirty="0" smtClean="0"/>
              <a:t> = 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11560" y="2504509"/>
            <a:ext cx="86914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sz="2600" dirty="0" smtClean="0"/>
              <a:t>α</a:t>
            </a:r>
            <a:r>
              <a:rPr lang="cs-CZ" sz="2600" dirty="0" smtClean="0"/>
              <a:t> + </a:t>
            </a:r>
            <a:r>
              <a:rPr lang="el-GR" sz="2600" dirty="0" smtClean="0"/>
              <a:t>β</a:t>
            </a:r>
            <a:endParaRPr lang="cs-CZ" sz="2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91680" y="2492896"/>
            <a:ext cx="1053494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43°35‘</a:t>
            </a:r>
            <a:br>
              <a:rPr lang="cs-CZ" sz="2600" dirty="0" smtClean="0"/>
            </a:br>
            <a:r>
              <a:rPr lang="cs-CZ" sz="2600" u="sng" dirty="0" smtClean="0"/>
              <a:t>38°43‘</a:t>
            </a:r>
            <a:endParaRPr lang="cs-CZ" sz="2600" dirty="0"/>
          </a:p>
        </p:txBody>
      </p:sp>
      <p:sp>
        <p:nvSpPr>
          <p:cNvPr id="8" name="Šipka doprava 7"/>
          <p:cNvSpPr/>
          <p:nvPr/>
        </p:nvSpPr>
        <p:spPr>
          <a:xfrm>
            <a:off x="2843808" y="3356992"/>
            <a:ext cx="648072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3563888" y="3284984"/>
            <a:ext cx="105349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82°18‘</a:t>
            </a:r>
            <a:endParaRPr lang="cs-CZ" sz="2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1560" y="3861048"/>
            <a:ext cx="186621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180°- (</a:t>
            </a:r>
            <a:r>
              <a:rPr lang="el-GR" sz="2600" dirty="0" smtClean="0"/>
              <a:t>α</a:t>
            </a:r>
            <a:r>
              <a:rPr lang="cs-CZ" sz="2600" dirty="0" smtClean="0"/>
              <a:t> + </a:t>
            </a:r>
            <a:r>
              <a:rPr lang="el-GR" sz="2600" dirty="0" smtClean="0"/>
              <a:t>β</a:t>
            </a:r>
            <a:r>
              <a:rPr lang="cs-CZ" sz="2600" dirty="0" smtClean="0"/>
              <a:t>)</a:t>
            </a:r>
            <a:endParaRPr lang="cs-CZ" sz="2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475656" y="4581128"/>
            <a:ext cx="1231427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180°</a:t>
            </a:r>
          </a:p>
          <a:p>
            <a:r>
              <a:rPr lang="cs-CZ" sz="2600" u="sng" dirty="0" smtClean="0"/>
              <a:t>- 82°18‘</a:t>
            </a:r>
          </a:p>
        </p:txBody>
      </p:sp>
      <p:cxnSp>
        <p:nvCxnSpPr>
          <p:cNvPr id="13" name="Přímá spojovací čára 12"/>
          <p:cNvCxnSpPr/>
          <p:nvPr/>
        </p:nvCxnSpPr>
        <p:spPr>
          <a:xfrm flipV="1">
            <a:off x="1619672" y="5517232"/>
            <a:ext cx="864096" cy="216024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1619672" y="5517232"/>
            <a:ext cx="864096" cy="216024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Šipka doprava 15"/>
          <p:cNvSpPr/>
          <p:nvPr/>
        </p:nvSpPr>
        <p:spPr>
          <a:xfrm>
            <a:off x="2843808" y="4725144"/>
            <a:ext cx="648072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3484589" y="4581128"/>
            <a:ext cx="1231427" cy="12926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179°60‘</a:t>
            </a:r>
          </a:p>
          <a:p>
            <a:r>
              <a:rPr lang="cs-CZ" sz="2600" u="sng" dirty="0" smtClean="0"/>
              <a:t>- 82°18‘</a:t>
            </a:r>
          </a:p>
          <a:p>
            <a:r>
              <a:rPr lang="cs-CZ" sz="2600" dirty="0"/>
              <a:t> </a:t>
            </a:r>
            <a:r>
              <a:rPr lang="cs-CZ" sz="2600" dirty="0" smtClean="0"/>
              <a:t> 97°42‘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1718306" y="3284984"/>
            <a:ext cx="105349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81°78‘</a:t>
            </a:r>
            <a:endParaRPr lang="cs-CZ" sz="2600" dirty="0"/>
          </a:p>
        </p:txBody>
      </p:sp>
      <p:cxnSp>
        <p:nvCxnSpPr>
          <p:cNvPr id="23" name="Přímá spojovací šipka 22"/>
          <p:cNvCxnSpPr/>
          <p:nvPr/>
        </p:nvCxnSpPr>
        <p:spPr>
          <a:xfrm flipH="1">
            <a:off x="4644008" y="5229200"/>
            <a:ext cx="1224136" cy="36004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5868144" y="4941168"/>
            <a:ext cx="146226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t</a:t>
            </a:r>
            <a:r>
              <a:rPr lang="cs-CZ" sz="2600" dirty="0" smtClean="0"/>
              <a:t>upý úhel</a:t>
            </a:r>
            <a:endParaRPr lang="cs-CZ" sz="26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771800" y="6093296"/>
            <a:ext cx="336348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Trojúhelník je tupoúhlý.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4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9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4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9" dur="1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3" dur="1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8" dur="1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93" dur="1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 animBg="1"/>
      <p:bldP spid="9" grpId="0"/>
      <p:bldP spid="10" grpId="0"/>
      <p:bldP spid="11" grpId="0"/>
      <p:bldP spid="16" grpId="0" animBg="1"/>
      <p:bldP spid="21" grpId="0"/>
      <p:bldP spid="24" grpId="0"/>
      <p:bldP spid="2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Urči třetí úhel v trojúhelník a poté </a:t>
            </a:r>
            <a:r>
              <a:rPr lang="cs-CZ" dirty="0" smtClean="0"/>
              <a:t> druh </a:t>
            </a:r>
            <a:r>
              <a:rPr lang="cs-CZ" dirty="0" err="1" smtClean="0"/>
              <a:t>troúhelníku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arenR"/>
            </a:pPr>
            <a:r>
              <a:rPr lang="el-GR" dirty="0" smtClean="0"/>
              <a:t>α</a:t>
            </a:r>
            <a:r>
              <a:rPr lang="cs-CZ" dirty="0" smtClean="0"/>
              <a:t> = ?, </a:t>
            </a:r>
            <a:r>
              <a:rPr lang="el-GR" dirty="0" smtClean="0"/>
              <a:t>β</a:t>
            </a:r>
            <a:r>
              <a:rPr lang="cs-CZ" dirty="0" smtClean="0"/>
              <a:t> = 31°27‘, </a:t>
            </a:r>
            <a:r>
              <a:rPr lang="el-GR" dirty="0" smtClean="0"/>
              <a:t>γ</a:t>
            </a:r>
            <a:r>
              <a:rPr lang="cs-CZ" dirty="0" smtClean="0"/>
              <a:t> = 58°33‘</a:t>
            </a:r>
            <a:endParaRPr lang="cs-CZ" dirty="0"/>
          </a:p>
          <a:p>
            <a:pPr marL="514350" indent="-514350">
              <a:buFont typeface="Arial" pitchFamily="34" charset="0"/>
              <a:buAutoNum type="arabicParenR"/>
            </a:pPr>
            <a:r>
              <a:rPr lang="el-GR" dirty="0" smtClean="0"/>
              <a:t>α</a:t>
            </a:r>
            <a:r>
              <a:rPr lang="cs-CZ" dirty="0" smtClean="0"/>
              <a:t> = 42°29‘, </a:t>
            </a:r>
            <a:r>
              <a:rPr lang="el-GR" dirty="0" smtClean="0"/>
              <a:t>β</a:t>
            </a:r>
            <a:r>
              <a:rPr lang="cs-CZ" dirty="0" smtClean="0"/>
              <a:t> = ?, </a:t>
            </a:r>
            <a:r>
              <a:rPr lang="el-GR" dirty="0" smtClean="0"/>
              <a:t>γ</a:t>
            </a:r>
            <a:r>
              <a:rPr lang="cs-CZ" dirty="0" smtClean="0"/>
              <a:t> = 33°33‘</a:t>
            </a:r>
          </a:p>
          <a:p>
            <a:pPr marL="514350" indent="-514350">
              <a:buFont typeface="Arial" pitchFamily="34" charset="0"/>
              <a:buAutoNum type="arabicParenR"/>
            </a:pPr>
            <a:r>
              <a:rPr lang="el-GR" dirty="0" smtClean="0"/>
              <a:t>α</a:t>
            </a:r>
            <a:r>
              <a:rPr lang="cs-CZ" dirty="0" smtClean="0"/>
              <a:t> = 39°38‘, </a:t>
            </a:r>
            <a:r>
              <a:rPr lang="el-GR" dirty="0" smtClean="0"/>
              <a:t>β</a:t>
            </a:r>
            <a:r>
              <a:rPr lang="cs-CZ" dirty="0" smtClean="0"/>
              <a:t> = 60°11‘, </a:t>
            </a:r>
            <a:r>
              <a:rPr lang="el-GR" dirty="0" smtClean="0"/>
              <a:t>γ</a:t>
            </a:r>
            <a:r>
              <a:rPr lang="cs-CZ" dirty="0" smtClean="0"/>
              <a:t> = ?</a:t>
            </a:r>
          </a:p>
          <a:p>
            <a:pPr marL="514350" indent="-514350">
              <a:buNone/>
            </a:pPr>
            <a:endParaRPr lang="cs-CZ" dirty="0"/>
          </a:p>
          <a:p>
            <a:pPr marL="514350" indent="-514350">
              <a:buNone/>
            </a:pPr>
            <a:r>
              <a:rPr lang="cs-CZ" dirty="0" smtClean="0"/>
              <a:t>Řešení</a:t>
            </a:r>
          </a:p>
          <a:p>
            <a:pPr marL="514350" indent="-514350">
              <a:buAutoNum type="arabicParenR"/>
            </a:pPr>
            <a:r>
              <a:rPr lang="el-GR" dirty="0" smtClean="0"/>
              <a:t>α</a:t>
            </a:r>
            <a:r>
              <a:rPr lang="cs-CZ" dirty="0" smtClean="0"/>
              <a:t> = 90°		pravoúhlý trojúhelník</a:t>
            </a:r>
          </a:p>
          <a:p>
            <a:pPr marL="514350" indent="-514350">
              <a:buAutoNum type="arabicParenR"/>
            </a:pPr>
            <a:r>
              <a:rPr lang="el-GR" dirty="0" smtClean="0"/>
              <a:t>β</a:t>
            </a:r>
            <a:r>
              <a:rPr lang="cs-CZ" dirty="0" smtClean="0"/>
              <a:t> = 103°58‘	tupoúhlý trojúhelník</a:t>
            </a:r>
          </a:p>
          <a:p>
            <a:pPr marL="514350" indent="-514350">
              <a:buAutoNum type="arabicParenR"/>
            </a:pPr>
            <a:r>
              <a:rPr lang="el-GR" dirty="0" smtClean="0"/>
              <a:t>γ</a:t>
            </a:r>
            <a:r>
              <a:rPr lang="cs-CZ" dirty="0" smtClean="0"/>
              <a:t> = 80°11‘	ostroúhlý trojúhelník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archiv autora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154</TotalTime>
  <Words>521</Words>
  <Application>Microsoft Office PowerPoint</Application>
  <PresentationFormat>Předvádění na obrazovce (4:3)</PresentationFormat>
  <Paragraphs>134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sady Office</vt:lpstr>
      <vt:lpstr>1_Motiv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Druhy trojúhelníků</vt:lpstr>
      <vt:lpstr>Zopakování druhů úhlů</vt:lpstr>
      <vt:lpstr>Druhy trojúhelníků podle velikosti úhlů</vt:lpstr>
      <vt:lpstr>Ostroúhlý trojúhelník</vt:lpstr>
      <vt:lpstr>Pravoúhlý trojúhelník</vt:lpstr>
      <vt:lpstr>Tupoúhlý trojúhelník</vt:lpstr>
      <vt:lpstr>Příklady</vt:lpstr>
      <vt:lpstr>Složitější příklad</vt:lpstr>
      <vt:lpstr>Řešení příkladu</vt:lpstr>
      <vt:lpstr>Urči třetí úhel v trojúhelník a poté  druh troúhelníku.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Druhy trojúhelníků</dc:title>
  <dc:creator>Roman</dc:creator>
  <cp:lastModifiedBy>Roman Marshner</cp:lastModifiedBy>
  <cp:revision>18</cp:revision>
  <dcterms:created xsi:type="dcterms:W3CDTF">2012-05-08T07:41:22Z</dcterms:created>
  <dcterms:modified xsi:type="dcterms:W3CDTF">2012-05-21T10:32:30Z</dcterms:modified>
</cp:coreProperties>
</file>