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37"/>
  </p:notesMasterIdLst>
  <p:sldIdLst>
    <p:sldId id="257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5" r:id="rId32"/>
    <p:sldId id="286" r:id="rId33"/>
    <p:sldId id="287" r:id="rId34"/>
    <p:sldId id="288" r:id="rId35"/>
    <p:sldId id="289" r:id="rId3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32" y="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68B544-F28F-4E3D-AF25-9F5B26BB2E32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FFA122-6776-4840-AFE6-A5E6FB165F6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60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460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A5F5236-AED2-4C83-8F99-FE6FE036003D}" type="slidenum">
              <a:rPr lang="cs-CZ" smtClean="0">
                <a:latin typeface="Arial" pitchFamily="34" charset="0"/>
              </a:rPr>
              <a:pPr/>
              <a:t>3</a:t>
            </a:fld>
            <a:endParaRPr lang="cs-CZ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18A2481B-5154-415F-B752-558547769A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11" Type="http://schemas.openxmlformats.org/officeDocument/2006/relationships/image" Target="../media/image10.wmf"/><Relationship Id="rId5" Type="http://schemas.openxmlformats.org/officeDocument/2006/relationships/image" Target="../media/image4.wmf"/><Relationship Id="rId10" Type="http://schemas.openxmlformats.org/officeDocument/2006/relationships/image" Target="../media/image9.wmf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13" Type="http://schemas.openxmlformats.org/officeDocument/2006/relationships/slide" Target="slide4.xml"/><Relationship Id="rId18" Type="http://schemas.openxmlformats.org/officeDocument/2006/relationships/slide" Target="slide19.xml"/><Relationship Id="rId26" Type="http://schemas.openxmlformats.org/officeDocument/2006/relationships/slide" Target="slide26.xml"/><Relationship Id="rId39" Type="http://schemas.openxmlformats.org/officeDocument/2006/relationships/slide" Target="slide7.xml"/><Relationship Id="rId3" Type="http://schemas.openxmlformats.org/officeDocument/2006/relationships/slide" Target="slide33.xml"/><Relationship Id="rId21" Type="http://schemas.openxmlformats.org/officeDocument/2006/relationships/slide" Target="slide20.xml"/><Relationship Id="rId34" Type="http://schemas.openxmlformats.org/officeDocument/2006/relationships/slide" Target="slide12.xml"/><Relationship Id="rId7" Type="http://schemas.openxmlformats.org/officeDocument/2006/relationships/image" Target="../media/image13.jpeg"/><Relationship Id="rId12" Type="http://schemas.openxmlformats.org/officeDocument/2006/relationships/slide" Target="slide9.xml"/><Relationship Id="rId17" Type="http://schemas.openxmlformats.org/officeDocument/2006/relationships/slide" Target="slide29.xml"/><Relationship Id="rId25" Type="http://schemas.openxmlformats.org/officeDocument/2006/relationships/slide" Target="slide21.xml"/><Relationship Id="rId33" Type="http://schemas.openxmlformats.org/officeDocument/2006/relationships/slide" Target="slide17.xml"/><Relationship Id="rId38" Type="http://schemas.openxmlformats.org/officeDocument/2006/relationships/slide" Target="slide13.xml"/><Relationship Id="rId2" Type="http://schemas.openxmlformats.org/officeDocument/2006/relationships/notesSlide" Target="../notesSlides/notesSlide1.xml"/><Relationship Id="rId16" Type="http://schemas.openxmlformats.org/officeDocument/2006/relationships/slide" Target="slide10.xml"/><Relationship Id="rId20" Type="http://schemas.openxmlformats.org/officeDocument/2006/relationships/slide" Target="slide14.xml"/><Relationship Id="rId29" Type="http://schemas.openxmlformats.org/officeDocument/2006/relationships/slide" Target="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11" Type="http://schemas.openxmlformats.org/officeDocument/2006/relationships/image" Target="../media/image17.jpeg"/><Relationship Id="rId24" Type="http://schemas.openxmlformats.org/officeDocument/2006/relationships/slide" Target="slide31.xml"/><Relationship Id="rId32" Type="http://schemas.openxmlformats.org/officeDocument/2006/relationships/slide" Target="slide27.xml"/><Relationship Id="rId37" Type="http://schemas.openxmlformats.org/officeDocument/2006/relationships/slide" Target="slide18.xml"/><Relationship Id="rId40" Type="http://schemas.openxmlformats.org/officeDocument/2006/relationships/slide" Target="slide8.xml"/><Relationship Id="rId5" Type="http://schemas.openxmlformats.org/officeDocument/2006/relationships/image" Target="../media/image11.jpeg"/><Relationship Id="rId15" Type="http://schemas.openxmlformats.org/officeDocument/2006/relationships/slide" Target="slide15.xml"/><Relationship Id="rId23" Type="http://schemas.openxmlformats.org/officeDocument/2006/relationships/slide" Target="slide5.xml"/><Relationship Id="rId28" Type="http://schemas.openxmlformats.org/officeDocument/2006/relationships/slide" Target="slide32.xml"/><Relationship Id="rId36" Type="http://schemas.openxmlformats.org/officeDocument/2006/relationships/slide" Target="slide28.xml"/><Relationship Id="rId10" Type="http://schemas.openxmlformats.org/officeDocument/2006/relationships/image" Target="../media/image16.jpeg"/><Relationship Id="rId19" Type="http://schemas.openxmlformats.org/officeDocument/2006/relationships/slide" Target="slide24.xml"/><Relationship Id="rId31" Type="http://schemas.openxmlformats.org/officeDocument/2006/relationships/slide" Target="slide22.xml"/><Relationship Id="rId4" Type="http://schemas.openxmlformats.org/officeDocument/2006/relationships/audio" Target="../media/audio1.wav"/><Relationship Id="rId9" Type="http://schemas.openxmlformats.org/officeDocument/2006/relationships/image" Target="../media/image15.jpeg"/><Relationship Id="rId14" Type="http://schemas.openxmlformats.org/officeDocument/2006/relationships/slide" Target="slide25.xml"/><Relationship Id="rId22" Type="http://schemas.openxmlformats.org/officeDocument/2006/relationships/slide" Target="slide30.xml"/><Relationship Id="rId27" Type="http://schemas.openxmlformats.org/officeDocument/2006/relationships/slide" Target="slide16.xml"/><Relationship Id="rId30" Type="http://schemas.openxmlformats.org/officeDocument/2006/relationships/slide" Target="slide11.xml"/><Relationship Id="rId35" Type="http://schemas.openxmlformats.org/officeDocument/2006/relationships/slide" Target="slide2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 smtClean="0"/>
              <a:t>: VY_52_INOVACE_33_2_ OPAKOVÁNÍ  UČIVA 6.ROČNÍKU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 ČLOVĚK A PŘÍRODA / PŘÍRODOPIS / PŘEHLED ORGANISMŮ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46088" indent="-446088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Pomocí hry Riskuj opakování učiva 6.ročníku. Kliknutím na číslo v políčku se zobrazí otázka. Žáci odpovídají a soutěží proti sobě (dvě družstva). Kliknutím na šipku – návrat </a:t>
            </a:r>
            <a:r>
              <a:rPr lang="cs-CZ" sz="1700" dirty="0" err="1" smtClean="0"/>
              <a:t>zět</a:t>
            </a:r>
            <a:r>
              <a:rPr lang="cs-CZ" sz="1700" dirty="0" smtClean="0"/>
              <a:t> na hlavní pole. Políčko odpověď: zobrazí se odpověď po kliknutí.Po odkrytí všech polí se zobrazí téma přírodopisu 7.ročníku. Pokud tuto hru použijete na začátku školního roku pro 7.ročník, tak vyměňte text.  </a:t>
            </a:r>
          </a:p>
          <a:p>
            <a:pPr marL="446088" indent="-446088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542925" indent="-542925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6. C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12. 6. 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</a:t>
            </a:r>
            <a:r>
              <a:rPr lang="cs-CZ" sz="1400" smtClean="0"/>
              <a:t> 12. </a:t>
            </a:r>
            <a:r>
              <a:rPr lang="cs-CZ" sz="1400" dirty="0" smtClean="0"/>
              <a:t>6. 2012      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Nadpis 16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Opakování učiva 6.ročníku</a:t>
            </a:r>
            <a:endParaRPr lang="cs-CZ"/>
          </a:p>
        </p:txBody>
      </p:sp>
      <p:pic>
        <p:nvPicPr>
          <p:cNvPr id="1027" name="Picture 3" descr="C:\Documents and Settings\User\Local Settings\Temporary Internet Files\Content.IE5\37BJI3IM\MP90040697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2486050" cy="1988840"/>
          </a:xfrm>
          <a:prstGeom prst="rect">
            <a:avLst/>
          </a:prstGeom>
          <a:noFill/>
        </p:spPr>
      </p:pic>
      <p:pic>
        <p:nvPicPr>
          <p:cNvPr id="1028" name="Picture 4" descr="C:\Documents and Settings\User\Local Settings\Temporary Internet Files\Content.IE5\SZO1P66S\MP90018514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35634" y="188640"/>
            <a:ext cx="2808366" cy="1905008"/>
          </a:xfrm>
          <a:prstGeom prst="rect">
            <a:avLst/>
          </a:prstGeom>
          <a:noFill/>
        </p:spPr>
      </p:pic>
      <p:pic>
        <p:nvPicPr>
          <p:cNvPr id="1030" name="Picture 6" descr="C:\Documents and Settings\User\Local Settings\Temporary Internet Files\Content.IE5\SZO1P66S\MP90040650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71884" y="3140968"/>
            <a:ext cx="3472116" cy="2273151"/>
          </a:xfrm>
          <a:prstGeom prst="rect">
            <a:avLst/>
          </a:prstGeom>
          <a:noFill/>
        </p:spPr>
      </p:pic>
      <p:pic>
        <p:nvPicPr>
          <p:cNvPr id="1031" name="Picture 7" descr="C:\Documents and Settings\User\Local Settings\Temporary Internet Files\Content.IE5\DCG9WUW0\MC90005734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2708920"/>
            <a:ext cx="1799539" cy="1485900"/>
          </a:xfrm>
          <a:prstGeom prst="rect">
            <a:avLst/>
          </a:prstGeom>
          <a:noFill/>
        </p:spPr>
      </p:pic>
      <p:pic>
        <p:nvPicPr>
          <p:cNvPr id="1032" name="Picture 8" descr="C:\Documents and Settings\User\Local Settings\Temporary Internet Files\Content.IE5\DCG9WUW0\MP900390203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1520" y="4293096"/>
            <a:ext cx="3141095" cy="2240648"/>
          </a:xfrm>
          <a:prstGeom prst="rect">
            <a:avLst/>
          </a:prstGeom>
          <a:noFill/>
        </p:spPr>
      </p:pic>
      <p:pic>
        <p:nvPicPr>
          <p:cNvPr id="1033" name="Picture 9" descr="C:\Documents and Settings\User\Local Settings\Temporary Internet Files\Content.IE5\DS8DD7TC\MP90040152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123728" y="3140968"/>
            <a:ext cx="2707099" cy="1804028"/>
          </a:xfrm>
          <a:prstGeom prst="rect">
            <a:avLst/>
          </a:prstGeom>
          <a:noFill/>
        </p:spPr>
      </p:pic>
      <p:pic>
        <p:nvPicPr>
          <p:cNvPr id="1035" name="Picture 11" descr="C:\Documents and Settings\User\Local Settings\Temporary Internet Files\Content.IE5\37BJI3IM\MP900289450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39952" y="4509120"/>
            <a:ext cx="3247139" cy="2143112"/>
          </a:xfrm>
          <a:prstGeom prst="rect">
            <a:avLst/>
          </a:prstGeom>
          <a:noFill/>
        </p:spPr>
      </p:pic>
      <p:pic>
        <p:nvPicPr>
          <p:cNvPr id="1037" name="Picture 13" descr="C:\Documents and Settings\User\Local Settings\Temporary Internet Files\Content.IE5\DS8DD7TC\MP900289457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843808" y="188640"/>
            <a:ext cx="2480129" cy="1645152"/>
          </a:xfrm>
          <a:prstGeom prst="rect">
            <a:avLst/>
          </a:prstGeom>
          <a:noFill/>
        </p:spPr>
      </p:pic>
      <p:pic>
        <p:nvPicPr>
          <p:cNvPr id="1038" name="Picture 14" descr="C:\Documents and Settings\User\Local Settings\Temporary Internet Files\Content.IE5\BI2D836D\MC900346921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452320" y="2204864"/>
            <a:ext cx="1862633" cy="973836"/>
          </a:xfrm>
          <a:prstGeom prst="rect">
            <a:avLst/>
          </a:prstGeom>
          <a:noFill/>
        </p:spPr>
      </p:pic>
      <p:pic>
        <p:nvPicPr>
          <p:cNvPr id="1039" name="Picture 15" descr="C:\Documents and Settings\User\Local Settings\Temporary Internet Files\Content.IE5\RBOXAEU4\MC900199260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572000" y="980728"/>
            <a:ext cx="2142653" cy="16296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extovéPole 55"/>
          <p:cNvSpPr txBox="1"/>
          <p:nvPr/>
        </p:nvSpPr>
        <p:spPr>
          <a:xfrm>
            <a:off x="3419872" y="2564904"/>
            <a:ext cx="42484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 příštím roce Vás čekají: ryby, obojživelníci, plazi, ptáci a rostliny</a:t>
            </a:r>
            <a:r>
              <a:rPr lang="cs-CZ" sz="2000" b="1" dirty="0" smtClean="0"/>
              <a:t>.</a:t>
            </a:r>
            <a:endParaRPr lang="cs-CZ" sz="2000" b="1" dirty="0"/>
          </a:p>
        </p:txBody>
      </p:sp>
      <p:sp>
        <p:nvSpPr>
          <p:cNvPr id="3106" name="AutoShape 34">
            <a:hlinkClick r:id="rId3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5652120" y="2924944"/>
            <a:ext cx="1042987" cy="1042987"/>
          </a:xfrm>
          <a:prstGeom prst="actionButtonBlank">
            <a:avLst/>
          </a:prstGeom>
          <a:solidFill>
            <a:schemeClr val="accent6">
              <a:lumMod val="50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5000</a:t>
            </a:r>
          </a:p>
        </p:txBody>
      </p:sp>
      <p:pic>
        <p:nvPicPr>
          <p:cNvPr id="53" name="Picture 9" descr="C:\Documents and Settings\User\Local Settings\Temporary Internet Files\Content.IE5\DS8DD7TC\MP90040177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28184" y="4077072"/>
            <a:ext cx="1497401" cy="1872208"/>
          </a:xfrm>
          <a:prstGeom prst="rect">
            <a:avLst/>
          </a:prstGeom>
          <a:noFill/>
        </p:spPr>
      </p:pic>
      <p:pic>
        <p:nvPicPr>
          <p:cNvPr id="52" name="Picture 8" descr="C:\Documents and Settings\User\Local Settings\Temporary Internet Files\Content.IE5\DS8DD7TC\MP90042306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95936" y="4077072"/>
            <a:ext cx="2232248" cy="1872208"/>
          </a:xfrm>
          <a:prstGeom prst="rect">
            <a:avLst/>
          </a:prstGeom>
          <a:noFill/>
        </p:spPr>
      </p:pic>
      <p:pic>
        <p:nvPicPr>
          <p:cNvPr id="51" name="Picture 10" descr="C:\Documents and Settings\User\Local Settings\Temporary Internet Files\Content.IE5\DS8DD7TC\MP90017963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03648" y="4077072"/>
            <a:ext cx="2592288" cy="1872208"/>
          </a:xfrm>
          <a:prstGeom prst="rect">
            <a:avLst/>
          </a:prstGeom>
          <a:noFill/>
        </p:spPr>
      </p:pic>
      <p:pic>
        <p:nvPicPr>
          <p:cNvPr id="50" name="Picture 5" descr="C:\Documents and Settings\User\Local Settings\Temporary Internet Files\Content.IE5\37BJI3IM\MP900255577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403648" y="2420888"/>
            <a:ext cx="2016224" cy="1479169"/>
          </a:xfrm>
          <a:prstGeom prst="rect">
            <a:avLst/>
          </a:prstGeom>
          <a:noFill/>
        </p:spPr>
      </p:pic>
      <p:pic>
        <p:nvPicPr>
          <p:cNvPr id="54" name="Picture 3" descr="C:\Documents and Settings\User\Local Settings\Temporary Internet Files\Content.IE5\SZO1P66S\MP900401526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580112" y="908720"/>
            <a:ext cx="2161084" cy="1440160"/>
          </a:xfrm>
          <a:prstGeom prst="rect">
            <a:avLst/>
          </a:prstGeom>
          <a:noFill/>
        </p:spPr>
      </p:pic>
      <p:pic>
        <p:nvPicPr>
          <p:cNvPr id="55" name="Picture 2" descr="C:\Documents and Settings\User\Local Settings\Temporary Internet Files\Content.IE5\DS8DD7TC\MP900255514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491880" y="836712"/>
            <a:ext cx="2232248" cy="1458402"/>
          </a:xfrm>
          <a:prstGeom prst="rect">
            <a:avLst/>
          </a:prstGeom>
          <a:noFill/>
        </p:spPr>
      </p:pic>
      <p:pic>
        <p:nvPicPr>
          <p:cNvPr id="49" name="Picture 6" descr="C:\Documents and Settings\User\Local Settings\Temporary Internet Files\Content.IE5\RBOXAEU4\MP900438589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403648" y="836712"/>
            <a:ext cx="2088232" cy="1438102"/>
          </a:xfrm>
          <a:prstGeom prst="rect">
            <a:avLst/>
          </a:prstGeom>
          <a:noFill/>
        </p:spPr>
      </p:pic>
      <p:sp>
        <p:nvSpPr>
          <p:cNvPr id="3078" name="AutoShape 6">
            <a:hlinkClick r:id="rId12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1331640" y="5085184"/>
            <a:ext cx="1042987" cy="1042987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1000</a:t>
            </a:r>
          </a:p>
        </p:txBody>
      </p:sp>
      <p:sp>
        <p:nvSpPr>
          <p:cNvPr id="3079" name="AutoShape 7">
            <a:hlinkClick r:id="rId13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1331640" y="764704"/>
            <a:ext cx="1042987" cy="1042987"/>
          </a:xfrm>
          <a:prstGeom prst="actionButtonBlank">
            <a:avLst/>
          </a:prstGeom>
          <a:solidFill>
            <a:srgbClr val="C0000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1000</a:t>
            </a:r>
          </a:p>
        </p:txBody>
      </p:sp>
      <p:sp>
        <p:nvSpPr>
          <p:cNvPr id="3080" name="AutoShape 8">
            <a:hlinkClick r:id="rId14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6732240" y="764704"/>
            <a:ext cx="1042987" cy="1042988"/>
          </a:xfrm>
          <a:prstGeom prst="actionButtonBlank">
            <a:avLst/>
          </a:prstGeom>
          <a:solidFill>
            <a:schemeClr val="bg1">
              <a:lumMod val="50000"/>
            </a:schemeClr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2000</a:t>
            </a:r>
          </a:p>
        </p:txBody>
      </p:sp>
      <p:sp>
        <p:nvSpPr>
          <p:cNvPr id="3081" name="AutoShape 9">
            <a:hlinkClick r:id="rId15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4572000" y="764704"/>
            <a:ext cx="1042987" cy="1042988"/>
          </a:xfrm>
          <a:prstGeom prst="actionButtonBlank">
            <a:avLst/>
          </a:prstGeom>
          <a:solidFill>
            <a:srgbClr val="00B05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2000</a:t>
            </a:r>
          </a:p>
        </p:txBody>
      </p:sp>
      <p:sp>
        <p:nvSpPr>
          <p:cNvPr id="3082" name="AutoShape 10">
            <a:hlinkClick r:id="rId16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2411760" y="5085184"/>
            <a:ext cx="1042987" cy="1042987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2000</a:t>
            </a:r>
          </a:p>
        </p:txBody>
      </p:sp>
      <p:sp>
        <p:nvSpPr>
          <p:cNvPr id="3088" name="AutoShape 16">
            <a:hlinkClick r:id="rId17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5652120" y="5085184"/>
            <a:ext cx="1042987" cy="1042987"/>
          </a:xfrm>
          <a:prstGeom prst="actionButtonBlank">
            <a:avLst/>
          </a:prstGeom>
          <a:solidFill>
            <a:schemeClr val="accent6">
              <a:lumMod val="50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1000</a:t>
            </a:r>
          </a:p>
        </p:txBody>
      </p:sp>
      <p:sp>
        <p:nvSpPr>
          <p:cNvPr id="3089" name="AutoShape 17">
            <a:hlinkClick r:id="rId18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3491880" y="5085184"/>
            <a:ext cx="1042987" cy="1042988"/>
          </a:xfrm>
          <a:prstGeom prst="actionButtonBlank">
            <a:avLst/>
          </a:prstGeom>
          <a:solidFill>
            <a:schemeClr val="accent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1000</a:t>
            </a:r>
          </a:p>
        </p:txBody>
      </p:sp>
      <p:sp>
        <p:nvSpPr>
          <p:cNvPr id="3090" name="AutoShape 18">
            <a:hlinkClick r:id="rId19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5652120" y="764704"/>
            <a:ext cx="1042987" cy="1042988"/>
          </a:xfrm>
          <a:prstGeom prst="actionButtonBlank">
            <a:avLst/>
          </a:prstGeom>
          <a:solidFill>
            <a:schemeClr val="bg1">
              <a:lumMod val="50000"/>
            </a:schemeClr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1000</a:t>
            </a:r>
          </a:p>
        </p:txBody>
      </p:sp>
      <p:sp>
        <p:nvSpPr>
          <p:cNvPr id="3091" name="AutoShape 19">
            <a:hlinkClick r:id="rId20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3491880" y="764704"/>
            <a:ext cx="1042987" cy="1042988"/>
          </a:xfrm>
          <a:prstGeom prst="actionButtonBlank">
            <a:avLst/>
          </a:prstGeom>
          <a:solidFill>
            <a:srgbClr val="00B05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1000</a:t>
            </a:r>
          </a:p>
        </p:txBody>
      </p:sp>
      <p:sp>
        <p:nvSpPr>
          <p:cNvPr id="3092" name="AutoShape 20">
            <a:hlinkClick r:id="rId21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4572000" y="5085184"/>
            <a:ext cx="1042987" cy="1042988"/>
          </a:xfrm>
          <a:prstGeom prst="actionButtonBlank">
            <a:avLst/>
          </a:prstGeom>
          <a:solidFill>
            <a:schemeClr val="accent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2000</a:t>
            </a:r>
          </a:p>
        </p:txBody>
      </p:sp>
      <p:sp>
        <p:nvSpPr>
          <p:cNvPr id="3093" name="AutoShape 21">
            <a:hlinkClick r:id="rId22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6732240" y="5085184"/>
            <a:ext cx="1042987" cy="1042987"/>
          </a:xfrm>
          <a:prstGeom prst="actionButtonBlank">
            <a:avLst/>
          </a:prstGeom>
          <a:solidFill>
            <a:schemeClr val="accent6">
              <a:lumMod val="50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2000</a:t>
            </a:r>
          </a:p>
        </p:txBody>
      </p:sp>
      <p:sp>
        <p:nvSpPr>
          <p:cNvPr id="3094" name="AutoShape 22">
            <a:hlinkClick r:id="rId23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1331640" y="1844824"/>
            <a:ext cx="1042987" cy="1042987"/>
          </a:xfrm>
          <a:prstGeom prst="actionButtonBlank">
            <a:avLst/>
          </a:prstGeom>
          <a:solidFill>
            <a:srgbClr val="C0000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2000</a:t>
            </a:r>
          </a:p>
        </p:txBody>
      </p:sp>
      <p:sp>
        <p:nvSpPr>
          <p:cNvPr id="3095" name="AutoShape 23">
            <a:hlinkClick r:id="rId24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5652120" y="4005064"/>
            <a:ext cx="1042988" cy="1042987"/>
          </a:xfrm>
          <a:prstGeom prst="actionButtonBlank">
            <a:avLst/>
          </a:prstGeom>
          <a:solidFill>
            <a:schemeClr val="accent6">
              <a:lumMod val="50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3000</a:t>
            </a:r>
          </a:p>
        </p:txBody>
      </p:sp>
      <p:sp>
        <p:nvSpPr>
          <p:cNvPr id="3096" name="AutoShape 24">
            <a:hlinkClick r:id="rId25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3491880" y="4005064"/>
            <a:ext cx="1042988" cy="1042988"/>
          </a:xfrm>
          <a:prstGeom prst="actionButtonBlank">
            <a:avLst/>
          </a:prstGeom>
          <a:solidFill>
            <a:schemeClr val="accent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3000</a:t>
            </a:r>
          </a:p>
        </p:txBody>
      </p:sp>
      <p:sp>
        <p:nvSpPr>
          <p:cNvPr id="3097" name="AutoShape 25">
            <a:hlinkClick r:id="rId26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5652120" y="1844824"/>
            <a:ext cx="1042988" cy="1042988"/>
          </a:xfrm>
          <a:prstGeom prst="actionButtonBlank">
            <a:avLst/>
          </a:prstGeom>
          <a:solidFill>
            <a:schemeClr val="bg1">
              <a:lumMod val="50000"/>
            </a:schemeClr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3000</a:t>
            </a:r>
          </a:p>
        </p:txBody>
      </p:sp>
      <p:sp>
        <p:nvSpPr>
          <p:cNvPr id="3098" name="AutoShape 26">
            <a:hlinkClick r:id="rId27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3491880" y="1844824"/>
            <a:ext cx="1042988" cy="1042988"/>
          </a:xfrm>
          <a:prstGeom prst="actionButtonBlank">
            <a:avLst/>
          </a:prstGeom>
          <a:solidFill>
            <a:srgbClr val="00B05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3000</a:t>
            </a:r>
          </a:p>
        </p:txBody>
      </p:sp>
      <p:sp>
        <p:nvSpPr>
          <p:cNvPr id="3099" name="AutoShape 27">
            <a:hlinkClick r:id="rId28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6732240" y="4005064"/>
            <a:ext cx="1042988" cy="1042987"/>
          </a:xfrm>
          <a:prstGeom prst="actionButtonBlank">
            <a:avLst/>
          </a:prstGeom>
          <a:solidFill>
            <a:schemeClr val="accent6">
              <a:lumMod val="50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4000</a:t>
            </a:r>
          </a:p>
        </p:txBody>
      </p:sp>
      <p:sp>
        <p:nvSpPr>
          <p:cNvPr id="3100" name="AutoShape 28">
            <a:hlinkClick r:id="rId29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2411760" y="764704"/>
            <a:ext cx="1042988" cy="1042987"/>
          </a:xfrm>
          <a:prstGeom prst="actionButtonBlank">
            <a:avLst/>
          </a:prstGeom>
          <a:solidFill>
            <a:srgbClr val="C0000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3000</a:t>
            </a:r>
          </a:p>
        </p:txBody>
      </p:sp>
      <p:sp>
        <p:nvSpPr>
          <p:cNvPr id="3101" name="AutoShape 29">
            <a:hlinkClick r:id="rId30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1331640" y="4005064"/>
            <a:ext cx="1042988" cy="1042987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3000</a:t>
            </a:r>
          </a:p>
        </p:txBody>
      </p:sp>
      <p:sp>
        <p:nvSpPr>
          <p:cNvPr id="3102" name="AutoShape 30">
            <a:hlinkClick r:id="rId31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4572000" y="4005064"/>
            <a:ext cx="1042988" cy="1042988"/>
          </a:xfrm>
          <a:prstGeom prst="actionButtonBlank">
            <a:avLst/>
          </a:prstGeom>
          <a:solidFill>
            <a:schemeClr val="accent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4000</a:t>
            </a:r>
          </a:p>
        </p:txBody>
      </p:sp>
      <p:sp>
        <p:nvSpPr>
          <p:cNvPr id="3103" name="AutoShape 31">
            <a:hlinkClick r:id="rId32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6732240" y="1844824"/>
            <a:ext cx="1042988" cy="1042988"/>
          </a:xfrm>
          <a:prstGeom prst="actionButtonBlank">
            <a:avLst/>
          </a:prstGeom>
          <a:solidFill>
            <a:schemeClr val="bg1">
              <a:lumMod val="50000"/>
            </a:schemeClr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4000</a:t>
            </a:r>
          </a:p>
        </p:txBody>
      </p:sp>
      <p:sp>
        <p:nvSpPr>
          <p:cNvPr id="3104" name="AutoShape 32">
            <a:hlinkClick r:id="rId33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4572000" y="1844824"/>
            <a:ext cx="1042988" cy="1042988"/>
          </a:xfrm>
          <a:prstGeom prst="actionButtonBlank">
            <a:avLst/>
          </a:prstGeom>
          <a:solidFill>
            <a:srgbClr val="00B05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4000</a:t>
            </a:r>
          </a:p>
        </p:txBody>
      </p:sp>
      <p:sp>
        <p:nvSpPr>
          <p:cNvPr id="3105" name="AutoShape 33">
            <a:hlinkClick r:id="rId34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2411760" y="4005064"/>
            <a:ext cx="1042988" cy="1042987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4000</a:t>
            </a:r>
          </a:p>
        </p:txBody>
      </p:sp>
      <p:sp>
        <p:nvSpPr>
          <p:cNvPr id="3107" name="AutoShape 35">
            <a:hlinkClick r:id="rId35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3491880" y="2924944"/>
            <a:ext cx="1042987" cy="1042988"/>
          </a:xfrm>
          <a:prstGeom prst="actionButtonBlank">
            <a:avLst/>
          </a:prstGeom>
          <a:solidFill>
            <a:schemeClr val="accent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5000</a:t>
            </a:r>
          </a:p>
        </p:txBody>
      </p:sp>
      <p:sp>
        <p:nvSpPr>
          <p:cNvPr id="3108" name="AutoShape 36">
            <a:hlinkClick r:id="rId36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6732240" y="2924944"/>
            <a:ext cx="1042987" cy="1042988"/>
          </a:xfrm>
          <a:prstGeom prst="actionButtonBlank">
            <a:avLst/>
          </a:prstGeom>
          <a:solidFill>
            <a:schemeClr val="bg1">
              <a:lumMod val="50000"/>
            </a:schemeClr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5000</a:t>
            </a:r>
          </a:p>
        </p:txBody>
      </p:sp>
      <p:sp>
        <p:nvSpPr>
          <p:cNvPr id="3109" name="AutoShape 37">
            <a:hlinkClick r:id="rId37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4572000" y="2924944"/>
            <a:ext cx="1042987" cy="1042988"/>
          </a:xfrm>
          <a:prstGeom prst="actionButtonBlank">
            <a:avLst/>
          </a:prstGeom>
          <a:solidFill>
            <a:srgbClr val="00B05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5000</a:t>
            </a:r>
          </a:p>
        </p:txBody>
      </p:sp>
      <p:sp>
        <p:nvSpPr>
          <p:cNvPr id="3110" name="AutoShape 38">
            <a:hlinkClick r:id="rId38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1331640" y="2924944"/>
            <a:ext cx="1042987" cy="1042987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5000</a:t>
            </a:r>
          </a:p>
        </p:txBody>
      </p:sp>
      <p:sp>
        <p:nvSpPr>
          <p:cNvPr id="3111" name="AutoShape 39">
            <a:hlinkClick r:id="rId39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2411760" y="1844824"/>
            <a:ext cx="1042988" cy="1042987"/>
          </a:xfrm>
          <a:prstGeom prst="actionButtonBlank">
            <a:avLst/>
          </a:prstGeom>
          <a:solidFill>
            <a:srgbClr val="C0000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4000</a:t>
            </a:r>
          </a:p>
        </p:txBody>
      </p:sp>
      <p:sp>
        <p:nvSpPr>
          <p:cNvPr id="3112" name="AutoShape 40">
            <a:hlinkClick r:id="rId40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2411760" y="2924944"/>
            <a:ext cx="1042987" cy="1042987"/>
          </a:xfrm>
          <a:prstGeom prst="actionButtonBlank">
            <a:avLst/>
          </a:prstGeom>
          <a:solidFill>
            <a:srgbClr val="C0000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5000</a:t>
            </a:r>
          </a:p>
        </p:txBody>
      </p:sp>
      <p:sp>
        <p:nvSpPr>
          <p:cNvPr id="39" name="Pětiúhelník 38"/>
          <p:cNvSpPr/>
          <p:nvPr/>
        </p:nvSpPr>
        <p:spPr>
          <a:xfrm>
            <a:off x="107504" y="332656"/>
            <a:ext cx="1152128" cy="2880320"/>
          </a:xfrm>
          <a:prstGeom prst="homePlat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VZNIK ŽIVOTA NA ZEMI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40" name="Pětiúhelník 39"/>
          <p:cNvSpPr/>
          <p:nvPr/>
        </p:nvSpPr>
        <p:spPr>
          <a:xfrm>
            <a:off x="107504" y="3573016"/>
            <a:ext cx="1152128" cy="3024336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BUŇKA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41" name="Pětiúhelník 40"/>
          <p:cNvSpPr/>
          <p:nvPr/>
        </p:nvSpPr>
        <p:spPr>
          <a:xfrm flipH="1">
            <a:off x="7812360" y="332656"/>
            <a:ext cx="1224136" cy="2880320"/>
          </a:xfrm>
          <a:prstGeom prst="homePlate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2" name="Pětiúhelník 41"/>
          <p:cNvSpPr/>
          <p:nvPr/>
        </p:nvSpPr>
        <p:spPr>
          <a:xfrm flipH="1">
            <a:off x="7812360" y="3717032"/>
            <a:ext cx="1224136" cy="2952328"/>
          </a:xfrm>
          <a:prstGeom prst="homePlat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43" name="Pětiúhelník 42"/>
          <p:cNvSpPr/>
          <p:nvPr/>
        </p:nvSpPr>
        <p:spPr>
          <a:xfrm rot="5400000" flipH="1">
            <a:off x="4319972" y="4545124"/>
            <a:ext cx="504056" cy="3744416"/>
          </a:xfrm>
          <a:prstGeom prst="homePlat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4" name="Pětiúhelník 43"/>
          <p:cNvSpPr/>
          <p:nvPr/>
        </p:nvSpPr>
        <p:spPr>
          <a:xfrm rot="5400000">
            <a:off x="4306280" y="-1417848"/>
            <a:ext cx="603448" cy="3672408"/>
          </a:xfrm>
          <a:prstGeom prst="homePlate">
            <a:avLst>
              <a:gd name="adj" fmla="val 55462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3059832" y="116632"/>
            <a:ext cx="3096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/>
              <a:t>VIRY, BAKTERIE, HOUBY, SINICE, LIŠEJNÍKY</a:t>
            </a:r>
            <a:endParaRPr lang="cs-CZ" sz="16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3707904" y="6309320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BEZOBRATLÍ</a:t>
            </a:r>
            <a:endParaRPr lang="cs-CZ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8028384" y="1340768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ČLOVĚK A PŘÍRODA</a:t>
            </a:r>
            <a:endParaRPr lang="cs-CZ" sz="16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740352" y="4653136"/>
            <a:ext cx="15476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/>
              <a:t>VZTAHY</a:t>
            </a:r>
          </a:p>
          <a:p>
            <a:pPr algn="ctr"/>
            <a:r>
              <a:rPr lang="cs-CZ" sz="1600" b="1" dirty="0" smtClean="0"/>
              <a:t>MEZI </a:t>
            </a:r>
          </a:p>
          <a:p>
            <a:pPr algn="ctr"/>
            <a:r>
              <a:rPr lang="cs-CZ" sz="1600" b="1" dirty="0" smtClean="0"/>
              <a:t>ORGANISMY</a:t>
            </a:r>
            <a:endParaRPr lang="cs-CZ" sz="1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0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30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1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31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1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2000"/>
                                        <p:tgtEl>
                                          <p:spTgt spid="3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1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31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0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2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2000"/>
                                        <p:tgtEl>
                                          <p:spTgt spid="31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 nodeType="clickPar">
                      <p:stCondLst>
                        <p:cond delay="0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2000"/>
                                        <p:tgtEl>
                                          <p:spTgt spid="310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1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 nodeType="clickPar">
                      <p:stCondLst>
                        <p:cond delay="0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2000"/>
                                        <p:tgtEl>
                                          <p:spTgt spid="31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1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0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2000"/>
                                        <p:tgtEl>
                                          <p:spTgt spid="30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1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30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 nodeType="clickPar">
                      <p:stCondLst>
                        <p:cond delay="0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2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1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 nodeType="clickPar">
                      <p:stCondLst>
                        <p:cond delay="0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2000"/>
                                        <p:tgtEl>
                                          <p:spTgt spid="30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8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3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 nodeType="clickPar">
                      <p:stCondLst>
                        <p:cond delay="0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2000"/>
                                        <p:tgtEl>
                                          <p:spTgt spid="310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4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31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 nodeType="clickPar">
                      <p:stCondLst>
                        <p:cond delay="0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2000"/>
                                        <p:tgtEl>
                                          <p:spTgt spid="310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0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 nodeType="clickPar">
                      <p:stCondLst>
                        <p:cond delay="0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2000"/>
                                        <p:tgtEl>
                                          <p:spTgt spid="30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0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3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 nodeType="clickPar">
                      <p:stCondLst>
                        <p:cond delay="0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0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3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 nodeType="clickPar">
                      <p:stCondLst>
                        <p:cond delay="0"/>
                      </p:stCondLst>
                      <p:childTnLst>
                        <p:par>
                          <p:cTn id="1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2000"/>
                                        <p:tgtEl>
                                          <p:spTgt spid="310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3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 nodeType="clickPar">
                      <p:stCondLst>
                        <p:cond delay="0"/>
                      </p:stCondLst>
                      <p:childTnLst>
                        <p:par>
                          <p:cTn id="1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2000"/>
                                        <p:tgtEl>
                                          <p:spTgt spid="310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3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30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 nodeType="clickPar">
                      <p:stCondLst>
                        <p:cond delay="0"/>
                      </p:stCondLst>
                      <p:childTnLst>
                        <p:par>
                          <p:cTn id="1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2000"/>
                                        <p:tgtEl>
                                          <p:spTgt spid="30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7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0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 nodeType="clickPar">
                      <p:stCondLst>
                        <p:cond delay="0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9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30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 nodeType="clickPar">
                      <p:stCondLst>
                        <p:cond delay="0"/>
                      </p:stCondLst>
                      <p:childTnLst>
                        <p:par>
                          <p:cTn id="1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2000"/>
                                        <p:tgtEl>
                                          <p:spTgt spid="30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2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30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 nodeType="clickPar">
                      <p:stCondLst>
                        <p:cond delay="0"/>
                      </p:stCondLst>
                      <p:childTnLst>
                        <p:par>
                          <p:cTn id="1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8" dur="2000"/>
                                        <p:tgtEl>
                                          <p:spTgt spid="30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6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3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 nodeType="clickPar">
                      <p:stCondLst>
                        <p:cond delay="0"/>
                      </p:stCondLst>
                      <p:childTnLst>
                        <p:par>
                          <p:cTn id="1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4" dur="2000"/>
                                        <p:tgtEl>
                                          <p:spTgt spid="3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2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31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 nodeType="clickPar">
                      <p:stCondLst>
                        <p:cond delay="0"/>
                      </p:stCondLst>
                      <p:childTnLst>
                        <p:par>
                          <p:cTn id="1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0" dur="2000"/>
                                        <p:tgtEl>
                                          <p:spTgt spid="310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7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30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 nodeType="clickPar">
                      <p:stCondLst>
                        <p:cond delay="0"/>
                      </p:stCondLst>
                      <p:childTnLst>
                        <p:par>
                          <p:cTn id="1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6" dur="2000"/>
                                        <p:tgtEl>
                                          <p:spTgt spid="30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8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30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 nodeType="clickPar">
                      <p:stCondLst>
                        <p:cond delay="0"/>
                      </p:stCondLst>
                      <p:childTnLst>
                        <p:par>
                          <p:cTn id="1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2" dur="2000"/>
                                        <p:tgtEl>
                                          <p:spTgt spid="30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3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30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 nodeType="clickPar">
                      <p:stCondLst>
                        <p:cond delay="0"/>
                      </p:stCondLst>
                      <p:childTnLst>
                        <p:par>
                          <p:cTn id="1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8" dur="2000"/>
                                        <p:tgtEl>
                                          <p:spTgt spid="30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5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3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 nodeType="clickPar">
                      <p:stCondLst>
                        <p:cond delay="0"/>
                      </p:stCondLst>
                      <p:childTnLst>
                        <p:par>
                          <p:cTn id="1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4" dur="2000"/>
                                        <p:tgtEl>
                                          <p:spTgt spid="31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6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30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 nodeType="clickPar">
                      <p:stCondLst>
                        <p:cond delay="0"/>
                      </p:stCondLst>
                      <p:childTnLst>
                        <p:par>
                          <p:cTn id="17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0" dur="2000"/>
                                        <p:tgtEl>
                                          <p:spTgt spid="30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9"/>
                  </p:tgtEl>
                </p:cond>
              </p:nextCondLst>
            </p:seq>
          </p:childTnLst>
        </p:cTn>
      </p:par>
    </p:tnLst>
    <p:bldLst>
      <p:bldP spid="3106" grpId="0" animBg="1"/>
      <p:bldP spid="3078" grpId="0" animBg="1"/>
      <p:bldP spid="3079" grpId="0" animBg="1"/>
      <p:bldP spid="3080" grpId="0" animBg="1"/>
      <p:bldP spid="3081" grpId="0" animBg="1"/>
      <p:bldP spid="3082" grpId="0" animBg="1"/>
      <p:bldP spid="3088" grpId="0" animBg="1"/>
      <p:bldP spid="3089" grpId="0" animBg="1"/>
      <p:bldP spid="3090" grpId="0" animBg="1"/>
      <p:bldP spid="3091" grpId="0" animBg="1"/>
      <p:bldP spid="3092" grpId="0" animBg="1"/>
      <p:bldP spid="3093" grpId="0" animBg="1"/>
      <p:bldP spid="3094" grpId="0" animBg="1"/>
      <p:bldP spid="3095" grpId="0" animBg="1"/>
      <p:bldP spid="3096" grpId="0" animBg="1"/>
      <p:bldP spid="3097" grpId="0" animBg="1"/>
      <p:bldP spid="3098" grpId="0" animBg="1"/>
      <p:bldP spid="3099" grpId="0" animBg="1"/>
      <p:bldP spid="3100" grpId="0" animBg="1"/>
      <p:bldP spid="3101" grpId="0" animBg="1"/>
      <p:bldP spid="3102" grpId="0" animBg="1"/>
      <p:bldP spid="3103" grpId="0" animBg="1"/>
      <p:bldP spid="3104" grpId="0" animBg="1"/>
      <p:bldP spid="3105" grpId="0" animBg="1"/>
      <p:bldP spid="3107" grpId="0" animBg="1"/>
      <p:bldP spid="3108" grpId="0" animBg="1"/>
      <p:bldP spid="3109" grpId="0" animBg="1"/>
      <p:bldP spid="3110" grpId="0" animBg="1"/>
      <p:bldP spid="3111" grpId="0" animBg="1"/>
      <p:bldP spid="31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  <a:ln w="19050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VZNIK ŽIVOTA NA ZEMI 1000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/>
          <a:lstStyle/>
          <a:p>
            <a:r>
              <a:rPr lang="cs-CZ" dirty="0" smtClean="0"/>
              <a:t>Vyjmenuj planety sluneční soustavy.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Merkur, Venuše, Země, Mars, Jupiter, Saturn, Uran, Neptun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  <a:ln w="19050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VZNIK ŽIVOTA NA ZEMI 2000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/>
          <a:lstStyle/>
          <a:p>
            <a:r>
              <a:rPr lang="cs-CZ" dirty="0" smtClean="0"/>
              <a:t>Popiš geosféry vnitřní stavby Země.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</a:t>
            </a:r>
            <a:r>
              <a:rPr lang="cs-CZ" sz="2400" b="1" dirty="0" smtClean="0"/>
              <a:t>emské </a:t>
            </a:r>
            <a:r>
              <a:rPr lang="cs-CZ" sz="2400" b="1" dirty="0" smtClean="0"/>
              <a:t>jádro, zemský plášť, zemská kůra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  <a:ln w="19050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VZNIK ŽIVOTA NA ZEMI 3000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/>
          <a:lstStyle/>
          <a:p>
            <a:r>
              <a:rPr lang="cs-CZ" dirty="0" smtClean="0"/>
              <a:t>Jmenuj alespoň 4 základní projevy života.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</a:t>
            </a:r>
            <a:r>
              <a:rPr lang="cs-CZ" sz="2400" b="1" dirty="0" smtClean="0"/>
              <a:t>ýživa</a:t>
            </a:r>
            <a:r>
              <a:rPr lang="cs-CZ" sz="2400" b="1" dirty="0" smtClean="0"/>
              <a:t>, vylučování, dýchání, růst a vývin, pohyb, dráždivost, dědičnost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  <a:ln w="19050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VZNIK ŽIVOTA NA ZEMI 4000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/>
          <a:lstStyle/>
          <a:p>
            <a:r>
              <a:rPr lang="cs-CZ" dirty="0" smtClean="0"/>
              <a:t>Stručně charakterizuj geosféry Země (litosféru, atmosféru, hydrosféru a biosféru).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</a:t>
            </a:r>
            <a:r>
              <a:rPr lang="cs-CZ" sz="2400" b="1" dirty="0" smtClean="0"/>
              <a:t>amenný </a:t>
            </a:r>
            <a:r>
              <a:rPr lang="cs-CZ" sz="2400" b="1" dirty="0" smtClean="0"/>
              <a:t>obal Země, plynný obal Země, vodní a oživený obal Země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  <a:ln w="19050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VZNIK ŽIVOTA NA ZEMI 5000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/>
          <a:lstStyle/>
          <a:p>
            <a:r>
              <a:rPr lang="cs-CZ" dirty="0" smtClean="0"/>
              <a:t>Jak se říká nejjednodušším shlukům organických látek (původ živých organismů).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koacerváty (prabuňky)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BUŇKA  1000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/>
          <a:lstStyle/>
          <a:p>
            <a:r>
              <a:rPr lang="cs-CZ" dirty="0" smtClean="0"/>
              <a:t>Jak se jmenuje základní stavební jednotka všech živých organismů? 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buňka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BUŇKA  2000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/>
          <a:lstStyle/>
          <a:p>
            <a:r>
              <a:rPr lang="cs-CZ" dirty="0" smtClean="0"/>
              <a:t>Řekni, jak se buňky rozmnožují.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dělením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BUŇKA  3000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/>
          <a:lstStyle/>
          <a:p>
            <a:r>
              <a:rPr lang="cs-CZ" dirty="0" smtClean="0"/>
              <a:t>Jmenuj alespoň čtyři organely buněk.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j</a:t>
            </a:r>
            <a:r>
              <a:rPr lang="cs-CZ" sz="2400" b="1" dirty="0" smtClean="0"/>
              <a:t>ádro</a:t>
            </a:r>
            <a:r>
              <a:rPr lang="cs-CZ" sz="2400" b="1" dirty="0" smtClean="0"/>
              <a:t>, chloroplast, buněčná stěna, plazmatická membrána, vakuola, cytoplazma, </a:t>
            </a:r>
            <a:r>
              <a:rPr lang="cs-CZ" sz="2400" b="1" dirty="0" err="1" smtClean="0"/>
              <a:t>rybozómy</a:t>
            </a:r>
            <a:r>
              <a:rPr lang="cs-CZ" sz="2400" b="1" dirty="0" smtClean="0"/>
              <a:t>, mitochondrie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BUŇKA  4000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/>
          <a:lstStyle/>
          <a:p>
            <a:r>
              <a:rPr lang="cs-CZ" dirty="0" smtClean="0"/>
              <a:t>Jak se nazývá soubor buněk stejného tvaru a stejné funkce u živočichů?  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tkáň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BUŇKA  5000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/>
          <a:lstStyle/>
          <a:p>
            <a:r>
              <a:rPr lang="cs-CZ" dirty="0" smtClean="0"/>
              <a:t>Řekni, jak se jmenuje děj, který probíhá v chloroplastech.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fotosyntéza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sz="3600" b="1" dirty="0" smtClean="0"/>
              <a:t>VIRY, BAKTERIE, HOUBY, SINICE, LIŠEJNÍKY</a:t>
            </a:r>
            <a:r>
              <a:rPr lang="cs-CZ" dirty="0" smtClean="0"/>
              <a:t>  1000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/>
          <a:lstStyle/>
          <a:p>
            <a:r>
              <a:rPr lang="cs-CZ" dirty="0" smtClean="0"/>
              <a:t>Jak se nazývá nerozlišené tělo řas a lišejníků?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stélka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sz="3600" b="1" dirty="0" smtClean="0"/>
              <a:t>VIRY, BAKTERIE, HOUBY, SINICE, LIŠEJNÍKY</a:t>
            </a:r>
            <a:r>
              <a:rPr lang="cs-CZ" dirty="0" smtClean="0"/>
              <a:t>  2000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/>
          <a:lstStyle/>
          <a:p>
            <a:r>
              <a:rPr lang="cs-CZ" dirty="0" smtClean="0"/>
              <a:t>Jak se nazývá ochranný obal bakterie? 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spóra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sz="3600" b="1" dirty="0" smtClean="0"/>
              <a:t>VIRY, BAKTERIE, HOUBY, SINICE, LIŠEJNÍKY</a:t>
            </a:r>
            <a:r>
              <a:rPr lang="cs-CZ" dirty="0" smtClean="0"/>
              <a:t>  3000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Jak se jmenuje organismus, ze kterého se získávají antibiotika a do které říše tento organismus patří? 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š</a:t>
            </a:r>
            <a:r>
              <a:rPr lang="cs-CZ" sz="2400" b="1" dirty="0" err="1" smtClean="0"/>
              <a:t>tětičkovec</a:t>
            </a:r>
            <a:r>
              <a:rPr lang="cs-CZ" sz="2400" b="1" dirty="0" smtClean="0"/>
              <a:t>, houby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sz="3600" b="1" dirty="0" smtClean="0"/>
              <a:t>VIRY, BAKTERIE, HOUBY, SINICE, LIŠEJNÍKY</a:t>
            </a:r>
            <a:r>
              <a:rPr lang="cs-CZ" dirty="0" smtClean="0"/>
              <a:t>  4000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Jak se nazývá </a:t>
            </a:r>
            <a:r>
              <a:rPr lang="cs-CZ" dirty="0" smtClean="0"/>
              <a:t>symbiotický organismus</a:t>
            </a:r>
            <a:r>
              <a:rPr lang="cs-CZ" dirty="0" smtClean="0"/>
              <a:t>, ve kterém spolu žijí řasy a houby nebo sinice a houby? 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lišejník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sz="3600" b="1" dirty="0" smtClean="0"/>
              <a:t>VIRY, BAKTERIE, HOUBY, SINICE, LIŠEJNÍKY</a:t>
            </a:r>
            <a:r>
              <a:rPr lang="cs-CZ" dirty="0" smtClean="0"/>
              <a:t>  5000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r>
              <a:rPr lang="cs-CZ" dirty="0" smtClean="0"/>
              <a:t>Jak se jmenuje nebuněčný organismus, který způsobuje například rýmu? 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vir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BEZOBRATLÍ ŽIVOČICHOVÉ</a:t>
            </a:r>
            <a:r>
              <a:rPr lang="cs-CZ" dirty="0" smtClean="0"/>
              <a:t>  1000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r>
              <a:rPr lang="cs-CZ" dirty="0" smtClean="0"/>
              <a:t>Řekni, jak dýchá ploštěnka mléčná nebo tasemnice bezbranná.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celým povrchem těla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BEZOBRATLÍ ŽIVOČICHOVÉ</a:t>
            </a:r>
            <a:r>
              <a:rPr lang="cs-CZ" dirty="0" smtClean="0"/>
              <a:t>  2000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r>
              <a:rPr lang="cs-CZ" dirty="0" smtClean="0"/>
              <a:t>Vysvětli pojem boubel.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Boubel je ochranný obal larvy tasemnice v těle mezihostitele.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BEZOBRATLÍ ŽIVOČICHOVÉ</a:t>
            </a:r>
            <a:r>
              <a:rPr lang="cs-CZ" dirty="0" smtClean="0"/>
              <a:t>  3000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r>
              <a:rPr lang="cs-CZ" dirty="0" smtClean="0"/>
              <a:t>Vysvětli rozdíl mezi ulitou a lasturou.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Ulita je schránka plžů, která je z jednoho dílu. Lastura je schránka mlžů, která je ze dvou dílů.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BEZOBRATLÍ ŽIVOČICHOVÉ</a:t>
            </a:r>
            <a:r>
              <a:rPr lang="cs-CZ" dirty="0" smtClean="0"/>
              <a:t>  4000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r>
              <a:rPr lang="cs-CZ" dirty="0" smtClean="0"/>
              <a:t>Řekni, jaká onemocnění přenáší klíšťata.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</a:t>
            </a:r>
            <a:r>
              <a:rPr lang="cs-CZ" sz="2400" b="1" dirty="0" smtClean="0"/>
              <a:t>líšťovou </a:t>
            </a:r>
            <a:r>
              <a:rPr lang="cs-CZ" sz="2400" b="1" dirty="0" smtClean="0"/>
              <a:t>encefalitidu a boreliózu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BEZOBRATLÍ ŽIVOČICHOVÉ</a:t>
            </a:r>
            <a:r>
              <a:rPr lang="cs-CZ" dirty="0" smtClean="0"/>
              <a:t>  5000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r>
              <a:rPr lang="cs-CZ" dirty="0" smtClean="0"/>
              <a:t>Jmenuj organismy, které se rozmnožují regenerací.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nezmaři</a:t>
            </a:r>
            <a:r>
              <a:rPr lang="cs-CZ" sz="2400" b="1" dirty="0" smtClean="0"/>
              <a:t>, ploštěnky, ostnokožci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65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ČLOVĚK A PŘÍRODA </a:t>
            </a:r>
            <a:r>
              <a:rPr lang="cs-CZ" dirty="0" smtClean="0"/>
              <a:t>1000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r>
              <a:rPr lang="cs-CZ" dirty="0" smtClean="0"/>
              <a:t>Řekni, kde naleznete jména organismů, která jsou již vyhynulá nebo jim vyhynutí hrozí? 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č</a:t>
            </a:r>
            <a:r>
              <a:rPr lang="cs-CZ" sz="2400" b="1" dirty="0" smtClean="0"/>
              <a:t>ervená </a:t>
            </a:r>
            <a:r>
              <a:rPr lang="cs-CZ" sz="2400" b="1" dirty="0" smtClean="0"/>
              <a:t>kniha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65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ČLOVĚK A PŘÍRODA </a:t>
            </a:r>
            <a:r>
              <a:rPr lang="cs-CZ" dirty="0" smtClean="0"/>
              <a:t>2000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r>
              <a:rPr lang="cs-CZ" dirty="0" smtClean="0"/>
              <a:t>Vysvětli zkratku CHKO.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c</a:t>
            </a:r>
            <a:r>
              <a:rPr lang="cs-CZ" sz="2400" b="1" dirty="0" smtClean="0"/>
              <a:t>hráněná </a:t>
            </a:r>
            <a:r>
              <a:rPr lang="cs-CZ" sz="2400" b="1" dirty="0" smtClean="0"/>
              <a:t>krajinná oblast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65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ČLOVĚK A PŘÍRODA </a:t>
            </a:r>
            <a:r>
              <a:rPr lang="cs-CZ" dirty="0" smtClean="0"/>
              <a:t>3000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r>
              <a:rPr lang="cs-CZ" dirty="0" smtClean="0"/>
              <a:t>Vyjmenuj všechny naše národní parky.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Krkonošský, Šumava, Podyjí, České Švýcarsko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65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ČLOVĚK A PŘÍRODA </a:t>
            </a:r>
            <a:r>
              <a:rPr lang="cs-CZ" dirty="0" smtClean="0"/>
              <a:t>4000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r>
              <a:rPr lang="cs-CZ" dirty="0" smtClean="0"/>
              <a:t>Vysvětli pojem ekosystém.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Soubor organismů na určitém území + jejich neživé prostředí.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65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ČLOVĚK A PŘÍRODA </a:t>
            </a:r>
            <a:r>
              <a:rPr lang="cs-CZ" dirty="0" smtClean="0"/>
              <a:t>5000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r>
              <a:rPr lang="cs-CZ" dirty="0" smtClean="0"/>
              <a:t>Vysvětli pojem monokultura.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Jednodruhový</a:t>
            </a:r>
            <a:r>
              <a:rPr lang="cs-CZ" sz="2400" b="1" dirty="0" smtClean="0"/>
              <a:t> porost.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5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VZTAHY MEZI ORGANISMY </a:t>
            </a:r>
            <a:r>
              <a:rPr lang="cs-CZ" dirty="0" smtClean="0"/>
              <a:t>1000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r>
              <a:rPr lang="cs-CZ" dirty="0" smtClean="0"/>
              <a:t>Vyjmenuj členy včelího společenstva.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matka, dělnice, trubci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5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VZTAHY MEZI ORGANISMY </a:t>
            </a:r>
            <a:r>
              <a:rPr lang="cs-CZ" dirty="0" smtClean="0"/>
              <a:t>2000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r>
              <a:rPr lang="cs-CZ" dirty="0" smtClean="0"/>
              <a:t>Vyjmenuj členy potravního řetězce.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Konzumenti, producenti, </a:t>
            </a:r>
            <a:r>
              <a:rPr lang="cs-CZ" sz="2400" b="1" dirty="0" err="1" smtClean="0"/>
              <a:t>rozkladači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  <a:solidFill>
            <a:schemeClr val="accent6">
              <a:lumMod val="5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VZTAHY MEZI ORGANISMY </a:t>
            </a:r>
            <a:r>
              <a:rPr lang="cs-CZ" dirty="0" smtClean="0"/>
              <a:t>3000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r>
              <a:rPr lang="cs-CZ" dirty="0" smtClean="0"/>
              <a:t>Jak se říká jednostranně výhodnému vztahu dvou organismů?</a:t>
            </a:r>
          </a:p>
          <a:p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parazitismus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5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VZTAHY MEZI ORGANISMY </a:t>
            </a:r>
            <a:r>
              <a:rPr lang="cs-CZ" dirty="0" smtClean="0"/>
              <a:t>4000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r>
              <a:rPr lang="cs-CZ" dirty="0" smtClean="0"/>
              <a:t>Jak se říká oboustranně výhodnému vztahu dvou organismů?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symbióza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5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VZTAHY MEZI ORGANISMY </a:t>
            </a:r>
            <a:r>
              <a:rPr lang="cs-CZ" dirty="0" smtClean="0"/>
              <a:t>5000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r>
              <a:rPr lang="cs-CZ" dirty="0" smtClean="0"/>
              <a:t>Jak se říká vztahu mezi lovcem a kořistí.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predace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/>
              <a:t>Není-li uvedeno jinak vlastní práce autora.</a:t>
            </a:r>
          </a:p>
          <a:p>
            <a:pPr>
              <a:lnSpc>
                <a:spcPct val="90000"/>
              </a:lnSpc>
            </a:pPr>
            <a:endParaRPr lang="cs-CZ" sz="1200" dirty="0" smtClean="0"/>
          </a:p>
          <a:p>
            <a:pPr>
              <a:lnSpc>
                <a:spcPct val="90000"/>
              </a:lnSpc>
              <a:buNone/>
            </a:pPr>
            <a:r>
              <a:rPr lang="cs-CZ" sz="1200" dirty="0" smtClean="0"/>
              <a:t>Obrázky použité v prezentaci jsou dostupné pod licencí Microsoft Office 2007 na Office.</a:t>
            </a:r>
            <a:r>
              <a:rPr lang="cs-CZ" sz="1200" dirty="0" err="1" smtClean="0"/>
              <a:t>com</a:t>
            </a:r>
            <a:endParaRPr lang="cs-CZ" sz="1200" dirty="0" smtClean="0"/>
          </a:p>
          <a:p>
            <a:pPr>
              <a:lnSpc>
                <a:spcPct val="90000"/>
              </a:lnSpc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endParaRPr lang="cs-CZ" sz="1200" dirty="0" smtClean="0"/>
          </a:p>
          <a:p>
            <a:endParaRPr lang="cs-CZ" sz="1200" i="1" dirty="0" smtClean="0"/>
          </a:p>
          <a:p>
            <a:endParaRPr lang="cs-CZ" sz="1200" i="1" dirty="0" smtClean="0"/>
          </a:p>
          <a:p>
            <a:endParaRPr lang="cs-CZ" sz="1200" i="1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247</TotalTime>
  <Words>758</Words>
  <Application>Microsoft Office PowerPoint</Application>
  <PresentationFormat>Předvádění na obrazovce (4:3)</PresentationFormat>
  <Paragraphs>232</Paragraphs>
  <Slides>34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34</vt:i4>
      </vt:variant>
    </vt:vector>
  </HeadingPairs>
  <TitlesOfParts>
    <vt:vector size="36" baseType="lpstr">
      <vt:lpstr>Motiv sady Office</vt:lpstr>
      <vt:lpstr>1_Motiv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Opakování učiva 6.ročníku</vt:lpstr>
      <vt:lpstr>Snímek 3</vt:lpstr>
      <vt:lpstr>VZNIK ŽIVOTA NA ZEMI 1000</vt:lpstr>
      <vt:lpstr>VZNIK ŽIVOTA NA ZEMI 2000</vt:lpstr>
      <vt:lpstr>VZNIK ŽIVOTA NA ZEMI 3000</vt:lpstr>
      <vt:lpstr>VZNIK ŽIVOTA NA ZEMI 4000</vt:lpstr>
      <vt:lpstr>VZNIK ŽIVOTA NA ZEMI 5000</vt:lpstr>
      <vt:lpstr>BUŇKA  1000</vt:lpstr>
      <vt:lpstr>BUŇKA  2000</vt:lpstr>
      <vt:lpstr>BUŇKA  3000</vt:lpstr>
      <vt:lpstr>BUŇKA  4000</vt:lpstr>
      <vt:lpstr>BUŇKA  5000</vt:lpstr>
      <vt:lpstr>VIRY, BAKTERIE, HOUBY, SINICE, LIŠEJNÍKY  1000</vt:lpstr>
      <vt:lpstr>VIRY, BAKTERIE, HOUBY, SINICE, LIŠEJNÍKY  2000</vt:lpstr>
      <vt:lpstr>VIRY, BAKTERIE, HOUBY, SINICE, LIŠEJNÍKY  3000</vt:lpstr>
      <vt:lpstr>VIRY, BAKTERIE, HOUBY, SINICE, LIŠEJNÍKY  4000</vt:lpstr>
      <vt:lpstr>VIRY, BAKTERIE, HOUBY, SINICE, LIŠEJNÍKY  5000</vt:lpstr>
      <vt:lpstr>BEZOBRATLÍ ŽIVOČICHOVÉ  1000</vt:lpstr>
      <vt:lpstr>BEZOBRATLÍ ŽIVOČICHOVÉ  2000</vt:lpstr>
      <vt:lpstr>BEZOBRATLÍ ŽIVOČICHOVÉ  3000</vt:lpstr>
      <vt:lpstr>BEZOBRATLÍ ŽIVOČICHOVÉ  4000</vt:lpstr>
      <vt:lpstr>BEZOBRATLÍ ŽIVOČICHOVÉ  5000</vt:lpstr>
      <vt:lpstr>ČLOVĚK A PŘÍRODA 1000</vt:lpstr>
      <vt:lpstr>ČLOVĚK A PŘÍRODA 2000</vt:lpstr>
      <vt:lpstr>ČLOVĚK A PŘÍRODA 3000</vt:lpstr>
      <vt:lpstr>ČLOVĚK A PŘÍRODA 4000</vt:lpstr>
      <vt:lpstr>ČLOVĚK A PŘÍRODA 5000</vt:lpstr>
      <vt:lpstr>VZTAHY MEZI ORGANISMY 1000</vt:lpstr>
      <vt:lpstr>VZTAHY MEZI ORGANISMY 2000</vt:lpstr>
      <vt:lpstr>VZTAHY MEZI ORGANISMY 3000</vt:lpstr>
      <vt:lpstr>VZTAHY MEZI ORGANISMY 4000</vt:lpstr>
      <vt:lpstr>VZTAHY MEZI ORGANISMY 5000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cp:lastModifiedBy>PC-PRIRODOPIS</cp:lastModifiedBy>
  <cp:revision>22</cp:revision>
  <dcterms:modified xsi:type="dcterms:W3CDTF">2012-06-12T11:30:34Z</dcterms:modified>
</cp:coreProperties>
</file>