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60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26" autoAdjust="0"/>
    <p:restoredTop sz="95884" autoAdjust="0"/>
  </p:normalViewPr>
  <p:slideViewPr>
    <p:cSldViewPr>
      <p:cViewPr>
        <p:scale>
          <a:sx n="75" d="100"/>
          <a:sy n="75" d="100"/>
        </p:scale>
        <p:origin x="-2088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05D26E-6490-42D5-92EE-767020B27D6D}" type="datetimeFigureOut">
              <a:rPr lang="cs-CZ" smtClean="0"/>
              <a:pPr/>
              <a:t>29.3.2012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8CA18F-EA96-4D7D-9FAC-6E8FD463BF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pull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yletnik.cz/data/fck/Image/pbrana1.jpg" TargetMode="External"/><Relationship Id="rId13" Type="http://schemas.openxmlformats.org/officeDocument/2006/relationships/hyperlink" Target="http://nd01.jxs.cz/507/789/fc2b95da83_40758970_o2.jpg" TargetMode="External"/><Relationship Id="rId3" Type="http://schemas.openxmlformats.org/officeDocument/2006/relationships/hyperlink" Target="http://www.panovnici.estranky.cz/img/picture/187/Maty%C3%A1%C5%A1-Korv%C3%ADn.jpg" TargetMode="External"/><Relationship Id="rId7" Type="http://schemas.openxmlformats.org/officeDocument/2006/relationships/hyperlink" Target="http://www.pohlednice-praha.cz/stare-mesto/123.jpg" TargetMode="External"/><Relationship Id="rId12" Type="http://schemas.openxmlformats.org/officeDocument/2006/relationships/hyperlink" Target="http://www.bohemianfantasy.cz/files/3_46.jpg" TargetMode="External"/><Relationship Id="rId2" Type="http://schemas.openxmlformats.org/officeDocument/2006/relationships/hyperlink" Target="http://4.bp.blogspot.com/-c11atAM83zg/ToVcKk-OnVI/AAAAAAAAALA/SIF02JDj0WQ/s1600/Ji%C5%99%C3%AD+z+Pod%C4%9Bbrad+1458-147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tras.cz/fotogalerie/stary-kralovsky-palac/velke/vladislavsky-sal-002.jpg" TargetMode="External"/><Relationship Id="rId11" Type="http://schemas.openxmlformats.org/officeDocument/2006/relationships/hyperlink" Target="http://media1.jex.cz/images/media1:4af2f1a839480.jpg/Sv%20.%20Barbora.jpg" TargetMode="External"/><Relationship Id="rId5" Type="http://schemas.openxmlformats.org/officeDocument/2006/relationships/hyperlink" Target="http://img6.ceskatelevize.cz/program/porady/1068830339/foto/2_2.jpg" TargetMode="External"/><Relationship Id="rId10" Type="http://schemas.openxmlformats.org/officeDocument/2006/relationships/hyperlink" Target="http://www.kutna-hora.wz.cz/chram-svate-barbory.jpg" TargetMode="External"/><Relationship Id="rId4" Type="http://schemas.openxmlformats.org/officeDocument/2006/relationships/hyperlink" Target="http://simonak.eu/images/obrazky_ostatni_strany/h_k/3_1.jpg" TargetMode="External"/><Relationship Id="rId9" Type="http://schemas.openxmlformats.org/officeDocument/2006/relationships/hyperlink" Target="http://nd01.jxs.cz/892/933/96aa32fcd7_10161904_o2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aktuality.cz/wp-content/uploads/bitvaumohace.jpg" TargetMode="External"/><Relationship Id="rId2" Type="http://schemas.openxmlformats.org/officeDocument/2006/relationships/hyperlink" Target="http://www.teepek.cz/noRW_photodisplay/3718_c6fb124974a35c4e4a1afc928de1b435.jpg?128203780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-numismatika.cz/images/kapitola_2/ru_0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0794751"/>
              </p:ext>
            </p:extLst>
          </p:nvPr>
        </p:nvGraphicFramePr>
        <p:xfrm>
          <a:off x="642910" y="1397000"/>
          <a:ext cx="7951814" cy="3197537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 rodem Jagellonců a jejich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stavbami,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učí se na základě otázek  pracovat s učebnicí a vyhledávat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informace.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březen 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JAGELLONCI NA ČESKÉM TRŮNĚ                    DUM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-  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369962" y="2490140"/>
            <a:ext cx="648818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6000" b="1" dirty="0" smtClean="0"/>
              <a:t>        JAGELLONCI </a:t>
            </a:r>
          </a:p>
          <a:p>
            <a:pPr algn="just"/>
            <a:r>
              <a:rPr lang="cs-CZ" sz="6000" b="1" dirty="0" smtClean="0"/>
              <a:t>NA ČESKÉM  TRŮNĚ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38005" y="4714884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DUM </a:t>
            </a:r>
            <a:r>
              <a:rPr lang="cs-CZ" dirty="0" smtClean="0"/>
              <a:t>- 13 </a:t>
            </a:r>
            <a:endParaRPr lang="cs-CZ" dirty="0"/>
          </a:p>
        </p:txBody>
      </p:sp>
      <p:pic>
        <p:nvPicPr>
          <p:cNvPr id="7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500042"/>
            <a:ext cx="1714512" cy="171451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08809" y="903257"/>
            <a:ext cx="61443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Jiří z Poděbrad, </a:t>
            </a:r>
            <a:r>
              <a:rPr lang="cs-CZ" sz="2800" dirty="0" smtClean="0"/>
              <a:t>i když měl několik synů, </a:t>
            </a:r>
          </a:p>
          <a:p>
            <a:r>
              <a:rPr lang="cs-CZ" sz="2800" dirty="0" smtClean="0"/>
              <a:t>nabídl korunu polskému rodu </a:t>
            </a:r>
            <a:r>
              <a:rPr lang="cs-CZ" sz="2800" dirty="0" err="1" smtClean="0"/>
              <a:t>Jagellonců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85141" y="2285992"/>
            <a:ext cx="13155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PROČ?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7158" y="3189273"/>
            <a:ext cx="72152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Pro nekonečné spory s uherským králem</a:t>
            </a:r>
          </a:p>
          <a:p>
            <a:r>
              <a:rPr lang="cs-CZ" sz="2800" dirty="0" smtClean="0"/>
              <a:t>                                           </a:t>
            </a:r>
            <a:r>
              <a:rPr lang="cs-CZ" sz="2800" b="1" dirty="0" smtClean="0"/>
              <a:t>Matyášem  </a:t>
            </a:r>
            <a:r>
              <a:rPr lang="cs-CZ" sz="2800" b="1" dirty="0" err="1" smtClean="0"/>
              <a:t>Korvínem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4370" name="Picture 34" descr="http://4.bp.blogspot.com/-c11atAM83zg/ToVcKk-OnVI/AAAAAAAAALA/SIF02JDj0WQ/s1600/Ji%25C5%2599%25C3%25AD%2Bz%2BPod%25C4%259Bbrad%2B1458-14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4488" y="142852"/>
            <a:ext cx="2244629" cy="2357454"/>
          </a:xfrm>
          <a:prstGeom prst="rect">
            <a:avLst/>
          </a:prstGeom>
          <a:noFill/>
        </p:spPr>
      </p:pic>
      <p:pic>
        <p:nvPicPr>
          <p:cNvPr id="14372" name="Picture 36" descr="http://www.panovnici.estranky.cz/img/picture/187/Maty%C3%A1%C5%A1-Korv%C3%AD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2357430"/>
            <a:ext cx="1928794" cy="250492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357290" y="5429264"/>
            <a:ext cx="64311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Českým králem se tak stal</a:t>
            </a:r>
          </a:p>
          <a:p>
            <a:r>
              <a:rPr lang="cs-CZ" sz="2800" dirty="0" smtClean="0"/>
              <a:t>                                 </a:t>
            </a:r>
            <a:r>
              <a:rPr lang="cs-CZ" sz="2800" b="1" dirty="0" smtClean="0"/>
              <a:t>Vladislav II. Jagellonský.</a:t>
            </a:r>
            <a:endParaRPr lang="cs-CZ" sz="2800" b="1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2500298" y="428604"/>
            <a:ext cx="857256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428596" y="4189405"/>
            <a:ext cx="653749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Chtěl, aby České království nalezlo v Evropě </a:t>
            </a:r>
          </a:p>
          <a:p>
            <a:r>
              <a:rPr lang="cs-CZ" sz="2800" dirty="0" smtClean="0"/>
              <a:t>spojence .</a:t>
            </a:r>
            <a:endParaRPr lang="cs-CZ" sz="2800" dirty="0"/>
          </a:p>
        </p:txBody>
      </p:sp>
      <p:pic>
        <p:nvPicPr>
          <p:cNvPr id="19" name="Picture 32" descr="http://www.gify.nou.cz/mini_ikon1_soubory/918.gif"/>
          <p:cNvPicPr>
            <a:picLocks noChangeAspect="1" noChangeArrowheads="1" noCrop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868" y="2285992"/>
            <a:ext cx="614365" cy="57150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70379" y="500042"/>
            <a:ext cx="848790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DVA KRÁLOVÉ – DVA DVORY – </a:t>
            </a:r>
          </a:p>
          <a:p>
            <a:r>
              <a:rPr lang="cs-CZ" sz="2800" b="1" dirty="0" smtClean="0"/>
              <a:t>                                       </a:t>
            </a:r>
            <a:r>
              <a:rPr lang="cs-CZ" sz="3200" b="1" dirty="0" smtClean="0"/>
              <a:t>DVOJÍ VOJSKO – DVOJÍ ÚŘADY</a:t>
            </a:r>
            <a:endParaRPr lang="cs-CZ" sz="3200" b="1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 l="25782" t="30030" r="46093" b="36279"/>
          <a:stretch>
            <a:fillRect/>
          </a:stretch>
        </p:blipFill>
        <p:spPr bwMode="auto">
          <a:xfrm>
            <a:off x="2928926" y="3000372"/>
            <a:ext cx="3429024" cy="328614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TextovéPole 6"/>
          <p:cNvSpPr txBox="1"/>
          <p:nvPr/>
        </p:nvSpPr>
        <p:spPr>
          <a:xfrm>
            <a:off x="142844" y="2068289"/>
            <a:ext cx="45381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Vladislav II. </a:t>
            </a:r>
            <a:r>
              <a:rPr lang="cs-CZ" sz="3600" b="1" dirty="0" err="1" smtClean="0">
                <a:solidFill>
                  <a:srgbClr val="FFC000"/>
                </a:solidFill>
              </a:rPr>
              <a:t>Jagelonský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00760" y="2068289"/>
            <a:ext cx="29415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Matyáš </a:t>
            </a:r>
            <a:r>
              <a:rPr lang="cs-CZ" sz="3600" b="1" dirty="0" err="1" smtClean="0">
                <a:solidFill>
                  <a:srgbClr val="7030A0"/>
                </a:solidFill>
              </a:rPr>
              <a:t>Korvín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00826" y="3157365"/>
            <a:ext cx="264809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ládl v Uhrách,</a:t>
            </a:r>
          </a:p>
          <a:p>
            <a:r>
              <a:rPr lang="cs-CZ" sz="3200" dirty="0"/>
              <a:t>n</a:t>
            </a:r>
            <a:r>
              <a:rPr lang="cs-CZ" sz="3200" dirty="0" smtClean="0"/>
              <a:t>a Moravě,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e Slezsku,</a:t>
            </a:r>
          </a:p>
          <a:p>
            <a:r>
              <a:rPr lang="cs-CZ" sz="3200" dirty="0"/>
              <a:t>v</a:t>
            </a:r>
            <a:r>
              <a:rPr lang="cs-CZ" sz="3200" dirty="0" smtClean="0"/>
              <a:t> Lužici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2826" y="3272853"/>
            <a:ext cx="27446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ládl v Čechách</a:t>
            </a:r>
            <a:endParaRPr lang="cs-CZ" sz="3200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214290"/>
            <a:ext cx="7934801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Po Matyášově smrti se země spojily</a:t>
            </a:r>
          </a:p>
          <a:p>
            <a:r>
              <a:rPr lang="cs-CZ" sz="3600" dirty="0" smtClean="0"/>
              <a:t> a </a:t>
            </a:r>
            <a:r>
              <a:rPr lang="cs-CZ" sz="3600" b="1" dirty="0" smtClean="0"/>
              <a:t>Vladislav </a:t>
            </a:r>
            <a:r>
              <a:rPr lang="cs-CZ" sz="3600" dirty="0" smtClean="0"/>
              <a:t>byl zvolen i králem uherským.</a:t>
            </a:r>
            <a:endParaRPr lang="cs-CZ" sz="3600" dirty="0"/>
          </a:p>
        </p:txBody>
      </p:sp>
      <p:pic>
        <p:nvPicPr>
          <p:cNvPr id="19458" name="Picture 2" descr="http://simonak.eu/images/obrazky_ostatni_strany/h_k/3_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09" y="1571612"/>
            <a:ext cx="3629025" cy="5038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4286248" y="1571612"/>
            <a:ext cx="41498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Vladislav II. Jagellonský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59594" y="3214686"/>
            <a:ext cx="3777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 slabý panovník, vládl 45 let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3438" y="2786058"/>
            <a:ext cx="3816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 v 15- ti letech převzal vládu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438" y="3714752"/>
            <a:ext cx="30990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 mírná laskavá povaha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4876" y="4214818"/>
            <a:ext cx="36091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 vysloužil si přezdívku</a:t>
            </a:r>
          </a:p>
          <a:p>
            <a:r>
              <a:rPr lang="cs-CZ" sz="2400" dirty="0" smtClean="0"/>
              <a:t>  „král Bene“ – „král Dobře“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3438" y="2285992"/>
            <a:ext cx="2705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 syn polského krále</a:t>
            </a:r>
            <a:endParaRPr lang="cs-CZ" sz="2400" dirty="0"/>
          </a:p>
        </p:txBody>
      </p:sp>
      <p:pic>
        <p:nvPicPr>
          <p:cNvPr id="13" name="Picture 32" descr="http://www.gify.nou.cz/mini_ikon1_soubory/918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6010736"/>
            <a:ext cx="757241" cy="704412"/>
          </a:xfrm>
          <a:prstGeom prst="rect">
            <a:avLst/>
          </a:prstGeom>
          <a:noFill/>
        </p:spPr>
      </p:pic>
      <p:sp>
        <p:nvSpPr>
          <p:cNvPr id="14" name="Oválný popisek 13"/>
          <p:cNvSpPr/>
          <p:nvPr/>
        </p:nvSpPr>
        <p:spPr>
          <a:xfrm>
            <a:off x="6786578" y="5214950"/>
            <a:ext cx="1214446" cy="1000132"/>
          </a:xfrm>
          <a:prstGeom prst="wedgeEllipseCallout">
            <a:avLst>
              <a:gd name="adj1" fmla="val -31029"/>
              <a:gd name="adj2" fmla="val 54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dobře, </a:t>
            </a:r>
            <a:r>
              <a:rPr lang="cs-CZ" dirty="0" err="1" smtClean="0"/>
              <a:t>dobře</a:t>
            </a:r>
            <a:endParaRPr lang="cs-CZ" dirty="0"/>
          </a:p>
        </p:txBody>
      </p:sp>
      <p:sp>
        <p:nvSpPr>
          <p:cNvPr id="15" name="Oválný popisek 14"/>
          <p:cNvSpPr/>
          <p:nvPr/>
        </p:nvSpPr>
        <p:spPr>
          <a:xfrm>
            <a:off x="5286380" y="5286388"/>
            <a:ext cx="1143008" cy="857256"/>
          </a:xfrm>
          <a:prstGeom prst="wedgeEllipseCallout">
            <a:avLst>
              <a:gd name="adj1" fmla="val 29167"/>
              <a:gd name="adj2" fmla="val 562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Bene, </a:t>
            </a:r>
            <a:r>
              <a:rPr lang="cs-CZ" dirty="0" err="1" smtClean="0"/>
              <a:t>bene</a:t>
            </a:r>
            <a:endParaRPr lang="cs-CZ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7158" y="428604"/>
            <a:ext cx="837601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Za vlády krále Vladislava došlo k velkým změnám </a:t>
            </a:r>
          </a:p>
          <a:p>
            <a:r>
              <a:rPr lang="cs-CZ" sz="3200" dirty="0" smtClean="0"/>
              <a:t>na </a:t>
            </a:r>
            <a:r>
              <a:rPr lang="cs-CZ" sz="3200" b="1" dirty="0" smtClean="0"/>
              <a:t>Pražském hradě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1643050"/>
            <a:ext cx="5258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-budovala se tzv. jagellonská gotika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43240" y="2357430"/>
            <a:ext cx="28177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Vladislavský sál</a:t>
            </a:r>
            <a:endParaRPr lang="cs-CZ" sz="3200" b="1" dirty="0"/>
          </a:p>
        </p:txBody>
      </p:sp>
      <p:pic>
        <p:nvPicPr>
          <p:cNvPr id="20482" name="Picture 2" descr="http://img6.ceskatelevize.cz/program/porady/1068830339/foto/2_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928934"/>
            <a:ext cx="5119690" cy="37680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itras.cz/fotogalerie/stary-kralovsky-palac/velke/vladislavsky-sal-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14546" y="1928802"/>
            <a:ext cx="6502446" cy="45720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357158" y="357166"/>
            <a:ext cx="858183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Vladislavský sál dodnes slouží pro </a:t>
            </a:r>
            <a:r>
              <a:rPr lang="cs-CZ" sz="3200" b="1" dirty="0" smtClean="0"/>
              <a:t>nejslavnostnější </a:t>
            </a:r>
          </a:p>
          <a:p>
            <a:r>
              <a:rPr lang="cs-CZ" sz="3200" dirty="0" smtClean="0"/>
              <a:t>i </a:t>
            </a:r>
            <a:r>
              <a:rPr lang="cs-CZ" sz="3200" b="1" dirty="0" smtClean="0"/>
              <a:t>nejsmutnější</a:t>
            </a:r>
            <a:r>
              <a:rPr lang="cs-CZ" sz="3200" dirty="0" smtClean="0"/>
              <a:t> okamžiky našeho státu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1714488"/>
            <a:ext cx="1720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Jmenuj některé.</a:t>
            </a:r>
            <a:endParaRPr lang="cs-CZ" b="1" dirty="0"/>
          </a:p>
        </p:txBody>
      </p:sp>
      <p:pic>
        <p:nvPicPr>
          <p:cNvPr id="6" name="Picture 32" descr="http://www.gify.nou.cz/mini_ikon1_soubory/918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1487" y="2285992"/>
            <a:ext cx="844753" cy="78581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928662" y="2987101"/>
            <a:ext cx="60292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- </a:t>
            </a:r>
            <a:r>
              <a:rPr lang="cs-CZ" sz="3200" b="1" dirty="0" smtClean="0"/>
              <a:t>volba prezidentů České republiky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7224" y="3504673"/>
            <a:ext cx="714823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 - </a:t>
            </a:r>
            <a:r>
              <a:rPr lang="cs-CZ" sz="3200" b="1" dirty="0" smtClean="0"/>
              <a:t>dnech České republiky</a:t>
            </a:r>
          </a:p>
          <a:p>
            <a:r>
              <a:rPr lang="cs-CZ" sz="3200" b="1" dirty="0" smtClean="0"/>
              <a:t>  slavnostní shromáždění při významných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57224" y="4572008"/>
            <a:ext cx="94298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b="1" dirty="0" smtClean="0"/>
              <a:t> udělování  významného státního                               </a:t>
            </a:r>
          </a:p>
          <a:p>
            <a:r>
              <a:rPr lang="cs-CZ" sz="3200" b="1" dirty="0" smtClean="0"/>
              <a:t>  vyznamenání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857224" y="5715016"/>
            <a:ext cx="79296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smuteční obřady významných osobností       </a:t>
            </a:r>
          </a:p>
          <a:p>
            <a:r>
              <a:rPr lang="cs-CZ" sz="3200" b="1" dirty="0" smtClean="0"/>
              <a:t>  České republiky</a:t>
            </a:r>
            <a:endParaRPr lang="cs-CZ" sz="3200" b="1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9709" y="500042"/>
            <a:ext cx="17119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Stavby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571480"/>
            <a:ext cx="692948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Prašná</a:t>
            </a:r>
            <a:r>
              <a:rPr lang="cs-CZ" sz="2800" b="1" dirty="0" smtClean="0"/>
              <a:t>  brána </a:t>
            </a:r>
            <a:r>
              <a:rPr lang="cs-CZ" sz="2800" dirty="0" smtClean="0"/>
              <a:t>– rozhraní mezi Starým </a:t>
            </a:r>
          </a:p>
          <a:p>
            <a:r>
              <a:rPr lang="cs-CZ" sz="2800" dirty="0" smtClean="0"/>
              <a:t>                               a  Novým Městem pražským</a:t>
            </a:r>
          </a:p>
          <a:p>
            <a:endParaRPr lang="cs-CZ" sz="2800" dirty="0" smtClean="0"/>
          </a:p>
          <a:p>
            <a:r>
              <a:rPr lang="cs-CZ" sz="2800" dirty="0" smtClean="0"/>
              <a:t>-   nacházel se v ní sklad střelného prachu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714480" y="702214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pic>
        <p:nvPicPr>
          <p:cNvPr id="22530" name="Picture 2" descr="http://www.pohlednice-praha.cz/stare-mesto/1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342720"/>
            <a:ext cx="4714908" cy="63961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32" name="Picture 4" descr="http://www.vyletnik.cz/data/fck/Image/pbrana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57166"/>
            <a:ext cx="4092745" cy="63579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2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785794"/>
            <a:ext cx="36577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Chrám sv. Barbory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3449" y="1643050"/>
            <a:ext cx="70946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sv. Barbora – patronka všech horníků</a:t>
            </a:r>
            <a:endParaRPr lang="cs-CZ" sz="3600" dirty="0"/>
          </a:p>
        </p:txBody>
      </p:sp>
      <p:pic>
        <p:nvPicPr>
          <p:cNvPr id="23558" name="Picture 6" descr="http://media1.jex.cz/images/media1:4af2f1a839480.jpg/Sv%20.%20Barbor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0"/>
            <a:ext cx="5046452" cy="6858000"/>
          </a:xfrm>
          <a:prstGeom prst="rect">
            <a:avLst/>
          </a:prstGeom>
          <a:noFill/>
        </p:spPr>
      </p:pic>
      <p:pic>
        <p:nvPicPr>
          <p:cNvPr id="23554" name="Picture 2" descr="http://nd01.jxs.cz/892/933/96aa32fcd7_10161904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418" y="0"/>
            <a:ext cx="4815334" cy="6858000"/>
          </a:xfrm>
          <a:prstGeom prst="rect">
            <a:avLst/>
          </a:prstGeom>
          <a:noFill/>
        </p:spPr>
      </p:pic>
      <p:pic>
        <p:nvPicPr>
          <p:cNvPr id="23556" name="Picture 4" descr="http://www.kutna-hora.wz.cz/chram-svate-barbory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57750" y="0"/>
            <a:ext cx="4286250" cy="6858000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500042"/>
            <a:ext cx="886191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 korunovaci uherským králem, vládl z Budína- </a:t>
            </a:r>
          </a:p>
          <a:p>
            <a:r>
              <a:rPr lang="cs-CZ" sz="3200" dirty="0" smtClean="0"/>
              <a:t>z hradu na  pravém břehu Dunaje.</a:t>
            </a:r>
          </a:p>
          <a:p>
            <a:r>
              <a:rPr lang="cs-CZ" sz="3200" dirty="0" smtClean="0"/>
              <a:t>                                                              Dnešní Budapešť.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2214554"/>
            <a:ext cx="679384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 českých zemích vládly </a:t>
            </a:r>
            <a:r>
              <a:rPr lang="cs-CZ" sz="3200" b="1" dirty="0" smtClean="0"/>
              <a:t>zemské sněmy, </a:t>
            </a:r>
          </a:p>
          <a:p>
            <a:r>
              <a:rPr lang="cs-CZ" sz="3200" dirty="0" smtClean="0"/>
              <a:t>složené  se zástupců pánů a zemanů. 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57422" y="3571876"/>
            <a:ext cx="40095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/>
              <a:t>zabíraly</a:t>
            </a:r>
            <a:r>
              <a:rPr lang="cs-CZ" sz="2800" dirty="0" smtClean="0"/>
              <a:t> půdu poddaným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57422" y="4214818"/>
            <a:ext cx="4400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/>
              <a:t>zvyšovaly</a:t>
            </a:r>
            <a:r>
              <a:rPr lang="cs-CZ" sz="2800" dirty="0" smtClean="0"/>
              <a:t> počet dnů roboty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57422" y="4786322"/>
            <a:ext cx="64122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- </a:t>
            </a:r>
            <a:r>
              <a:rPr lang="cs-CZ" sz="2800" b="1" dirty="0" smtClean="0"/>
              <a:t>zakazovaly</a:t>
            </a:r>
            <a:r>
              <a:rPr lang="cs-CZ" sz="2800" dirty="0" smtClean="0"/>
              <a:t> stěhování poddaných do měst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214346" y="5715016"/>
            <a:ext cx="921547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            Změny, které vedly k počátku </a:t>
            </a:r>
            <a:r>
              <a:rPr lang="cs-CZ" sz="2800" b="1" dirty="0" smtClean="0"/>
              <a:t>nevolnictví</a:t>
            </a:r>
            <a:r>
              <a:rPr lang="cs-CZ" sz="2800" dirty="0" smtClean="0"/>
              <a:t> venkovského </a:t>
            </a:r>
          </a:p>
          <a:p>
            <a:r>
              <a:rPr lang="cs-CZ" sz="2800" dirty="0" smtClean="0"/>
              <a:t>                                                                                       obyvatelstva.</a:t>
            </a:r>
            <a:endParaRPr lang="cs-CZ" sz="2800" dirty="0"/>
          </a:p>
        </p:txBody>
      </p:sp>
      <p:sp>
        <p:nvSpPr>
          <p:cNvPr id="10" name="Šipka dolů 9"/>
          <p:cNvSpPr/>
          <p:nvPr/>
        </p:nvSpPr>
        <p:spPr>
          <a:xfrm>
            <a:off x="1500166" y="3643314"/>
            <a:ext cx="357190" cy="207170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Picture 32" descr="http://www.gify.nou.cz/mini_ikon1_soubory/918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072074"/>
            <a:ext cx="614365" cy="57150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ww.bohemianfantasy.cz/files/3_46.jpg"/>
          <p:cNvPicPr>
            <a:picLocks noChangeAspect="1" noChangeArrowheads="1"/>
          </p:cNvPicPr>
          <p:nvPr/>
        </p:nvPicPr>
        <p:blipFill>
          <a:blip r:embed="rId2"/>
          <a:srcRect r="10683" b="468"/>
          <a:stretch>
            <a:fillRect/>
          </a:stretch>
        </p:blipFill>
        <p:spPr bwMode="auto">
          <a:xfrm>
            <a:off x="18024" y="54542"/>
            <a:ext cx="9125976" cy="68034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285720" y="214290"/>
            <a:ext cx="26917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HRAD BUDÍN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4282" y="357166"/>
            <a:ext cx="87034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Vladislavovým nástupcem –  syn </a:t>
            </a:r>
            <a:r>
              <a:rPr lang="cs-CZ" sz="3200" b="1" dirty="0" smtClean="0"/>
              <a:t>Ludvík Jagellonský</a:t>
            </a:r>
            <a:endParaRPr lang="cs-CZ" sz="3200" b="1" dirty="0"/>
          </a:p>
        </p:txBody>
      </p:sp>
      <p:pic>
        <p:nvPicPr>
          <p:cNvPr id="26626" name="Picture 2" descr="http://nd01.jxs.cz/507/789/fc2b95da83_40758970_o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714489"/>
            <a:ext cx="3786214" cy="42148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3929058" y="2000240"/>
            <a:ext cx="46574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   -  stal se českým a uherský králem </a:t>
            </a:r>
          </a:p>
          <a:p>
            <a:r>
              <a:rPr lang="cs-CZ" sz="2400" dirty="0" smtClean="0"/>
              <a:t>          v 10 letech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4810" y="2967335"/>
            <a:ext cx="40718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bojoval statečně proti Turkům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49791" y="3598135"/>
            <a:ext cx="47513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  na útěku zahynul v bitvě u Moháče</a:t>
            </a:r>
          </a:p>
          <a:p>
            <a:r>
              <a:rPr lang="cs-CZ" sz="2400" dirty="0" smtClean="0"/>
              <a:t>    v bažině ve 20-ti letech</a:t>
            </a:r>
            <a:endParaRPr lang="cs-CZ" sz="2400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714356"/>
            <a:ext cx="48764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Bitva u Moháče </a:t>
            </a:r>
            <a:r>
              <a:rPr lang="cs-CZ" sz="3600" dirty="0" smtClean="0"/>
              <a:t>– r. 1526</a:t>
            </a:r>
            <a:endParaRPr lang="cs-CZ" sz="3600" dirty="0"/>
          </a:p>
        </p:txBody>
      </p:sp>
      <p:pic>
        <p:nvPicPr>
          <p:cNvPr id="27650" name="Picture 2" descr="http://www.teepek.cz/noRW_photodisplay/3718_c6fb124974a35c4e4a1afc928de1b435.jpg?128203780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40" y="1733563"/>
            <a:ext cx="4286250" cy="36957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652" name="Picture 4" descr="http://www.neaktuality.cz/wp-content/uploads/bitvaumoha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000240"/>
            <a:ext cx="3067050" cy="32194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3071802" y="5929330"/>
            <a:ext cx="51859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Početnější turecké vojsko </a:t>
            </a:r>
            <a:r>
              <a:rPr lang="cs-CZ" sz="2800" b="1" dirty="0" smtClean="0"/>
              <a:t>zvítězilo.</a:t>
            </a:r>
            <a:endParaRPr lang="cs-CZ" sz="2800" b="1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71470" y="428604"/>
            <a:ext cx="860960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   Ludvík Jagellonský neměl děti, </a:t>
            </a:r>
          </a:p>
          <a:p>
            <a:r>
              <a:rPr lang="cs-CZ" sz="3600" dirty="0" smtClean="0"/>
              <a:t>            proto </a:t>
            </a:r>
            <a:r>
              <a:rPr lang="cs-CZ" sz="3600" b="1" dirty="0" smtClean="0"/>
              <a:t>skončila vláda </a:t>
            </a:r>
            <a:r>
              <a:rPr lang="cs-CZ" sz="3600" b="1" dirty="0" err="1" smtClean="0"/>
              <a:t>Jagellonců</a:t>
            </a:r>
            <a:r>
              <a:rPr lang="cs-CZ" sz="3600" b="1" dirty="0" smtClean="0"/>
              <a:t>  </a:t>
            </a:r>
          </a:p>
          <a:p>
            <a:r>
              <a:rPr lang="cs-CZ" sz="3600" dirty="0" smtClean="0"/>
              <a:t>                                                 na českém trůně.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714620"/>
            <a:ext cx="81320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Vlády</a:t>
            </a:r>
            <a:r>
              <a:rPr lang="cs-CZ" sz="3600" dirty="0" smtClean="0"/>
              <a:t> se ujímá nejmocnější evropský rod </a:t>
            </a:r>
          </a:p>
          <a:p>
            <a:r>
              <a:rPr lang="cs-CZ" sz="3600" b="1" dirty="0" smtClean="0"/>
              <a:t>Habsburků. </a:t>
            </a:r>
            <a:endParaRPr lang="cs-CZ" sz="3600" b="1" dirty="0"/>
          </a:p>
        </p:txBody>
      </p:sp>
      <p:pic>
        <p:nvPicPr>
          <p:cNvPr id="2052" name="Picture 4" descr="http://p-numismatika.cz/images/kapitola_2/ru_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0" y="3643314"/>
            <a:ext cx="4790222" cy="283843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785786" y="1971580"/>
            <a:ext cx="6929486" cy="600164"/>
            <a:chOff x="1428728" y="1214422"/>
            <a:chExt cx="6929486" cy="600164"/>
          </a:xfrm>
        </p:grpSpPr>
        <p:sp>
          <p:nvSpPr>
            <p:cNvPr id="5" name="TextovéPole 4"/>
            <p:cNvSpPr txBox="1"/>
            <p:nvPr/>
          </p:nvSpPr>
          <p:spPr>
            <a:xfrm>
              <a:off x="2500298" y="1214422"/>
              <a:ext cx="5857916" cy="6001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smtClean="0">
                  <a:hlinkClick r:id="rId2"/>
                </a:rPr>
                <a:t>http://4.bp.blogspot.com/-c11atAM83zg/</a:t>
              </a:r>
              <a:r>
                <a:rPr lang="cs-CZ" sz="1100" dirty="0" err="1" smtClean="0">
                  <a:hlinkClick r:id="rId2"/>
                </a:rPr>
                <a:t>ToVcKk</a:t>
              </a:r>
              <a:r>
                <a:rPr lang="cs-CZ" sz="1100" dirty="0" smtClean="0">
                  <a:hlinkClick r:id="rId2"/>
                </a:rPr>
                <a:t>-</a:t>
              </a:r>
              <a:r>
                <a:rPr lang="cs-CZ" sz="1100" dirty="0" err="1" smtClean="0">
                  <a:hlinkClick r:id="rId2"/>
                </a:rPr>
                <a:t>OnVI</a:t>
              </a:r>
              <a:r>
                <a:rPr lang="cs-CZ" sz="1100" dirty="0" smtClean="0">
                  <a:hlinkClick r:id="rId2"/>
                </a:rPr>
                <a:t>/AAAAAAAAALA/SIF02JDj0WQ/s1600/Ji%25C5%2599%25C3%25AD%2Bz%2BPod%25C4%259Bbrad%2B1458-1471.jpg</a:t>
              </a:r>
              <a:endParaRPr lang="cs-CZ" sz="11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428728" y="1214422"/>
              <a:ext cx="2214578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b="1" dirty="0" smtClean="0"/>
                <a:t>Jiří z Poděbrad -</a:t>
              </a:r>
              <a:endParaRPr lang="cs-CZ" sz="1100" b="1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763704" y="2667324"/>
            <a:ext cx="65229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Matyáš </a:t>
            </a:r>
            <a:r>
              <a:rPr lang="cs-CZ" sz="1100" b="1" dirty="0" err="1" smtClean="0"/>
              <a:t>Korvín</a:t>
            </a:r>
            <a:r>
              <a:rPr lang="cs-CZ" sz="1100" b="1" dirty="0" smtClean="0"/>
              <a:t>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3"/>
              </a:rPr>
              <a:t> http://www.panovnici.</a:t>
            </a:r>
            <a:r>
              <a:rPr lang="cs-CZ" sz="1100" dirty="0" err="1" smtClean="0">
                <a:hlinkClick r:id="rId3"/>
              </a:rPr>
              <a:t>estranky.cz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img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picture</a:t>
            </a:r>
            <a:r>
              <a:rPr lang="cs-CZ" sz="1100" dirty="0" smtClean="0">
                <a:hlinkClick r:id="rId3"/>
              </a:rPr>
              <a:t>/187/Maty%C3%A1%C5%A1-</a:t>
            </a:r>
            <a:r>
              <a:rPr lang="cs-CZ" sz="1100" dirty="0" err="1" smtClean="0">
                <a:hlinkClick r:id="rId3"/>
              </a:rPr>
              <a:t>Korv</a:t>
            </a:r>
            <a:r>
              <a:rPr lang="cs-CZ" sz="1100" dirty="0" smtClean="0">
                <a:hlinkClick r:id="rId3"/>
              </a:rPr>
              <a:t>%C3%</a:t>
            </a:r>
            <a:r>
              <a:rPr lang="cs-CZ" sz="1100" dirty="0" err="1" smtClean="0">
                <a:hlinkClick r:id="rId3"/>
              </a:rPr>
              <a:t>ADn.jpg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75555" y="3024514"/>
            <a:ext cx="5296643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Vladislav II. Jagellonský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4"/>
              </a:rPr>
              <a:t>http://simonak.eu/images/obrazky_ostatni_strany/h_k/3_1.jpg</a:t>
            </a:r>
            <a:endParaRPr lang="cs-CZ" sz="11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3381704"/>
            <a:ext cx="529503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Vladislavský sál- </a:t>
            </a:r>
            <a:r>
              <a:rPr lang="cs-CZ" sz="1100" dirty="0" smtClean="0">
                <a:hlinkClick r:id="rId5"/>
              </a:rPr>
              <a:t>http://img6.ceskatelevize.cz/program/porady/1068830339/foto/2_2.jpg</a:t>
            </a:r>
            <a:endParaRPr lang="cs-CZ" sz="11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3738894"/>
            <a:ext cx="563487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Vladislavský sál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6"/>
              </a:rPr>
              <a:t>http://itras.cz/fotogalerie/stary-kralovsky-palac/velke/vladislavsky-sal-002.jpg</a:t>
            </a:r>
            <a:endParaRPr lang="cs-CZ" sz="11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5786" y="4096084"/>
            <a:ext cx="424346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Prašná brána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7"/>
              </a:rPr>
              <a:t>http://www.pohlednice-</a:t>
            </a:r>
            <a:r>
              <a:rPr lang="cs-CZ" sz="1100" dirty="0" err="1" smtClean="0">
                <a:hlinkClick r:id="rId7"/>
              </a:rPr>
              <a:t>praha.cz</a:t>
            </a:r>
            <a:r>
              <a:rPr lang="cs-CZ" sz="1100" dirty="0" smtClean="0">
                <a:hlinkClick r:id="rId7"/>
              </a:rPr>
              <a:t>/</a:t>
            </a:r>
            <a:r>
              <a:rPr lang="cs-CZ" sz="1100" dirty="0" err="1" smtClean="0">
                <a:hlinkClick r:id="rId7"/>
              </a:rPr>
              <a:t>stare</a:t>
            </a:r>
            <a:r>
              <a:rPr lang="cs-CZ" sz="1100" dirty="0" smtClean="0">
                <a:hlinkClick r:id="rId7"/>
              </a:rPr>
              <a:t>-</a:t>
            </a:r>
            <a:r>
              <a:rPr lang="cs-CZ" sz="1100" dirty="0" err="1" smtClean="0">
                <a:hlinkClick r:id="rId7"/>
              </a:rPr>
              <a:t>mesto</a:t>
            </a:r>
            <a:r>
              <a:rPr lang="cs-CZ" sz="1100" dirty="0" smtClean="0">
                <a:hlinkClick r:id="rId7"/>
              </a:rPr>
              <a:t>/123.jpg</a:t>
            </a:r>
            <a:endParaRPr lang="cs-CZ" sz="11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786" y="4477416"/>
            <a:ext cx="404149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Prašná brána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8"/>
              </a:rPr>
              <a:t>http://www.</a:t>
            </a:r>
            <a:r>
              <a:rPr lang="cs-CZ" sz="1100" dirty="0" err="1" smtClean="0">
                <a:hlinkClick r:id="rId8"/>
              </a:rPr>
              <a:t>vyletnik.cz</a:t>
            </a:r>
            <a:r>
              <a:rPr lang="cs-CZ" sz="1100" dirty="0" smtClean="0">
                <a:hlinkClick r:id="rId8"/>
              </a:rPr>
              <a:t>/data/</a:t>
            </a:r>
            <a:r>
              <a:rPr lang="cs-CZ" sz="1100" dirty="0" err="1" smtClean="0">
                <a:hlinkClick r:id="rId8"/>
              </a:rPr>
              <a:t>fck</a:t>
            </a:r>
            <a:r>
              <a:rPr lang="cs-CZ" sz="1100" dirty="0" smtClean="0">
                <a:hlinkClick r:id="rId8"/>
              </a:rPr>
              <a:t>/Image/pbrana1.jpg</a:t>
            </a:r>
            <a:r>
              <a:rPr lang="cs-CZ" sz="1100" dirty="0" smtClean="0"/>
              <a:t> </a:t>
            </a:r>
            <a:endParaRPr lang="cs-CZ" sz="11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69912" y="4810464"/>
            <a:ext cx="478688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Chrám  sv. Barbory </a:t>
            </a:r>
            <a:r>
              <a:rPr lang="cs-CZ" sz="1100" dirty="0" smtClean="0"/>
              <a:t>-  </a:t>
            </a:r>
            <a:r>
              <a:rPr lang="cs-CZ" sz="1100" dirty="0" smtClean="0">
                <a:hlinkClick r:id="rId9"/>
              </a:rPr>
              <a:t>http://nd01.jxs.cz/892/933/96aa32fcd7_10161904_o2.jpg</a:t>
            </a:r>
            <a:endParaRPr lang="cs-CZ" sz="11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8939" y="5167654"/>
            <a:ext cx="4568879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Chrám  sv. Barbory - </a:t>
            </a:r>
            <a:r>
              <a:rPr lang="cs-CZ" sz="1100" dirty="0" smtClean="0">
                <a:hlinkClick r:id="rId10"/>
              </a:rPr>
              <a:t>http://www.kutna-hora.</a:t>
            </a:r>
            <a:r>
              <a:rPr lang="cs-CZ" sz="1100" dirty="0" err="1" smtClean="0">
                <a:hlinkClick r:id="rId10"/>
              </a:rPr>
              <a:t>wz.cz</a:t>
            </a:r>
            <a:r>
              <a:rPr lang="cs-CZ" sz="1100" dirty="0" smtClean="0">
                <a:hlinkClick r:id="rId10"/>
              </a:rPr>
              <a:t>/</a:t>
            </a:r>
            <a:r>
              <a:rPr lang="cs-CZ" sz="1100" dirty="0" err="1" smtClean="0">
                <a:hlinkClick r:id="rId10"/>
              </a:rPr>
              <a:t>chram</a:t>
            </a:r>
            <a:r>
              <a:rPr lang="cs-CZ" sz="1100" dirty="0" smtClean="0">
                <a:hlinkClick r:id="rId10"/>
              </a:rPr>
              <a:t>-svate-</a:t>
            </a:r>
            <a:r>
              <a:rPr lang="cs-CZ" sz="1100" dirty="0" err="1" smtClean="0">
                <a:hlinkClick r:id="rId10"/>
              </a:rPr>
              <a:t>barbory.jpg</a:t>
            </a:r>
            <a:endParaRPr lang="cs-CZ" sz="11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85786" y="5453406"/>
            <a:ext cx="5609228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Sv. Barbora </a:t>
            </a:r>
            <a:r>
              <a:rPr lang="cs-CZ" sz="1100" dirty="0" smtClean="0"/>
              <a:t>-</a:t>
            </a:r>
            <a:r>
              <a:rPr lang="cs-CZ" sz="1100" dirty="0" smtClean="0">
                <a:hlinkClick r:id="rId11"/>
              </a:rPr>
              <a:t> http://media1.jex.cz/</a:t>
            </a:r>
            <a:r>
              <a:rPr lang="cs-CZ" sz="1100" dirty="0" err="1" smtClean="0">
                <a:hlinkClick r:id="rId11"/>
              </a:rPr>
              <a:t>images</a:t>
            </a:r>
            <a:r>
              <a:rPr lang="cs-CZ" sz="1100" dirty="0" smtClean="0">
                <a:hlinkClick r:id="rId11"/>
              </a:rPr>
              <a:t>/media1:4af2f1a839480.jpg/</a:t>
            </a:r>
            <a:r>
              <a:rPr lang="cs-CZ" sz="1100" dirty="0" err="1" smtClean="0">
                <a:hlinkClick r:id="rId11"/>
              </a:rPr>
              <a:t>Sv</a:t>
            </a:r>
            <a:r>
              <a:rPr lang="cs-CZ" sz="1100" dirty="0" smtClean="0">
                <a:hlinkClick r:id="rId11"/>
              </a:rPr>
              <a:t>%20.%20Barbora.jpg</a:t>
            </a:r>
            <a:r>
              <a:rPr lang="cs-CZ" sz="1100" dirty="0" smtClean="0"/>
              <a:t>  </a:t>
            </a:r>
            <a:endParaRPr lang="cs-CZ" sz="11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85786" y="5763300"/>
            <a:ext cx="3640740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Hrad Budín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12"/>
              </a:rPr>
              <a:t>http://www.</a:t>
            </a:r>
            <a:r>
              <a:rPr lang="cs-CZ" sz="1100" dirty="0" err="1" smtClean="0">
                <a:hlinkClick r:id="rId12"/>
              </a:rPr>
              <a:t>bohemianfantasy.cz</a:t>
            </a:r>
            <a:r>
              <a:rPr lang="cs-CZ" sz="1100" dirty="0" smtClean="0">
                <a:hlinkClick r:id="rId12"/>
              </a:rPr>
              <a:t>/</a:t>
            </a:r>
            <a:r>
              <a:rPr lang="cs-CZ" sz="1100" dirty="0" err="1" smtClean="0">
                <a:hlinkClick r:id="rId12"/>
              </a:rPr>
              <a:t>files</a:t>
            </a:r>
            <a:r>
              <a:rPr lang="cs-CZ" sz="1100" dirty="0" smtClean="0">
                <a:hlinkClick r:id="rId12"/>
              </a:rPr>
              <a:t>/3_46.jpg</a:t>
            </a:r>
            <a:endParaRPr lang="cs-CZ" sz="11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5786" y="6096348"/>
            <a:ext cx="482375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Ludvík Jagellonský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13"/>
              </a:rPr>
              <a:t> http://nd01.jxs.cz/507/789/fc2b95da83_40758970_o2.jpg </a:t>
            </a:r>
            <a:r>
              <a:rPr lang="cs-CZ" sz="1100" dirty="0" smtClean="0"/>
              <a:t>  </a:t>
            </a:r>
            <a:endParaRPr lang="cs-CZ" sz="1100" dirty="0"/>
          </a:p>
        </p:txBody>
      </p:sp>
      <p:sp>
        <p:nvSpPr>
          <p:cNvPr id="23" name="Obdélník 22"/>
          <p:cNvSpPr/>
          <p:nvPr/>
        </p:nvSpPr>
        <p:spPr>
          <a:xfrm>
            <a:off x="1357306" y="267938"/>
            <a:ext cx="664371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 smtClean="0"/>
          </a:p>
        </p:txBody>
      </p:sp>
      <p:sp>
        <p:nvSpPr>
          <p:cNvPr id="25" name="TextovéPole 24"/>
          <p:cNvSpPr txBox="1"/>
          <p:nvPr/>
        </p:nvSpPr>
        <p:spPr>
          <a:xfrm>
            <a:off x="1214414" y="6642556"/>
            <a:ext cx="18473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100" b="1" dirty="0" smtClean="0"/>
          </a:p>
          <a:p>
            <a:endParaRPr lang="cs-CZ" sz="1100" b="1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43042" y="642918"/>
            <a:ext cx="600077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</a:t>
            </a:r>
            <a:b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MATERIÁLU </a:t>
            </a:r>
            <a:endParaRPr lang="cs-CZ" sz="4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57158" y="2238696"/>
            <a:ext cx="828680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b="1" dirty="0" smtClean="0"/>
              <a:t>Bitva u Moháče -</a:t>
            </a:r>
            <a:r>
              <a:rPr lang="cs-CZ" sz="1100" dirty="0" smtClean="0">
                <a:hlinkClick r:id="rId2"/>
              </a:rPr>
              <a:t> http://www.</a:t>
            </a:r>
            <a:r>
              <a:rPr lang="cs-CZ" sz="1100" dirty="0" err="1" smtClean="0">
                <a:hlinkClick r:id="rId2"/>
              </a:rPr>
              <a:t>teepek.cz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noRW</a:t>
            </a:r>
            <a:r>
              <a:rPr lang="cs-CZ" sz="1100" dirty="0" smtClean="0">
                <a:hlinkClick r:id="rId2"/>
              </a:rPr>
              <a:t>_</a:t>
            </a:r>
            <a:r>
              <a:rPr lang="cs-CZ" sz="1100" dirty="0" err="1" smtClean="0">
                <a:hlinkClick r:id="rId2"/>
              </a:rPr>
              <a:t>photodisplay</a:t>
            </a:r>
            <a:r>
              <a:rPr lang="cs-CZ" sz="1100" dirty="0" smtClean="0">
                <a:hlinkClick r:id="rId2"/>
              </a:rPr>
              <a:t>/3718_c6fb124974a35c4e4a1afc928de1b435.jpg?1282037809</a:t>
            </a:r>
            <a:r>
              <a:rPr lang="cs-CZ" sz="1100" dirty="0" smtClean="0"/>
              <a:t>  </a:t>
            </a:r>
            <a:endParaRPr lang="cs-CZ" sz="1100" dirty="0"/>
          </a:p>
        </p:txBody>
      </p:sp>
      <p:sp>
        <p:nvSpPr>
          <p:cNvPr id="7" name="Obdélník 6"/>
          <p:cNvSpPr/>
          <p:nvPr/>
        </p:nvSpPr>
        <p:spPr>
          <a:xfrm>
            <a:off x="357158" y="257174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b="1" dirty="0" smtClean="0"/>
              <a:t>Bitva u Moháče - </a:t>
            </a:r>
            <a:endParaRPr lang="cs-CZ" sz="1100" b="1" dirty="0"/>
          </a:p>
        </p:txBody>
      </p:sp>
      <p:sp>
        <p:nvSpPr>
          <p:cNvPr id="8" name="Obdélník 7"/>
          <p:cNvSpPr/>
          <p:nvPr/>
        </p:nvSpPr>
        <p:spPr>
          <a:xfrm>
            <a:off x="1428728" y="257174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100" dirty="0" smtClean="0">
                <a:hlinkClick r:id="rId3"/>
              </a:rPr>
              <a:t>http://www.</a:t>
            </a:r>
            <a:r>
              <a:rPr lang="cs-CZ" sz="1100" dirty="0" err="1" smtClean="0">
                <a:hlinkClick r:id="rId3"/>
              </a:rPr>
              <a:t>neaktuality.cz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wp</a:t>
            </a:r>
            <a:r>
              <a:rPr lang="cs-CZ" sz="1100" dirty="0" smtClean="0">
                <a:hlinkClick r:id="rId3"/>
              </a:rPr>
              <a:t>-</a:t>
            </a:r>
            <a:r>
              <a:rPr lang="cs-CZ" sz="1100" dirty="0" err="1" smtClean="0">
                <a:hlinkClick r:id="rId3"/>
              </a:rPr>
              <a:t>content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uploads</a:t>
            </a:r>
            <a:r>
              <a:rPr lang="cs-CZ" sz="1100" dirty="0" smtClean="0">
                <a:hlinkClick r:id="rId3"/>
              </a:rPr>
              <a:t>/</a:t>
            </a:r>
            <a:r>
              <a:rPr lang="cs-CZ" sz="1100" dirty="0" err="1" smtClean="0">
                <a:hlinkClick r:id="rId3"/>
              </a:rPr>
              <a:t>bitvaumohace.jpg</a:t>
            </a:r>
            <a:endParaRPr lang="cs-CZ" sz="11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2717" y="2928934"/>
            <a:ext cx="427072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/>
              <a:t>Erb Habsburků </a:t>
            </a:r>
            <a:r>
              <a:rPr lang="cs-CZ" sz="1100" dirty="0" smtClean="0"/>
              <a:t>- </a:t>
            </a:r>
            <a:r>
              <a:rPr lang="cs-CZ" sz="1100" dirty="0" smtClean="0">
                <a:hlinkClick r:id="rId4"/>
              </a:rPr>
              <a:t>http://p-numismatika.</a:t>
            </a:r>
            <a:r>
              <a:rPr lang="cs-CZ" sz="1100" dirty="0" err="1" smtClean="0">
                <a:hlinkClick r:id="rId4"/>
              </a:rPr>
              <a:t>cz</a:t>
            </a:r>
            <a:r>
              <a:rPr lang="cs-CZ" sz="1100" dirty="0" smtClean="0">
                <a:hlinkClick r:id="rId4"/>
              </a:rPr>
              <a:t>/</a:t>
            </a:r>
            <a:r>
              <a:rPr lang="cs-CZ" sz="1100" dirty="0" err="1" smtClean="0">
                <a:hlinkClick r:id="rId4"/>
              </a:rPr>
              <a:t>images</a:t>
            </a:r>
            <a:r>
              <a:rPr lang="cs-CZ" sz="1100" dirty="0" smtClean="0">
                <a:hlinkClick r:id="rId4"/>
              </a:rPr>
              <a:t>/kapitola_2/</a:t>
            </a:r>
            <a:r>
              <a:rPr lang="cs-CZ" sz="1100" dirty="0" err="1" smtClean="0">
                <a:hlinkClick r:id="rId4"/>
              </a:rPr>
              <a:t>ru</a:t>
            </a:r>
            <a:r>
              <a:rPr lang="cs-CZ" sz="1100" dirty="0" smtClean="0">
                <a:hlinkClick r:id="rId4"/>
              </a:rPr>
              <a:t>_02.jpg</a:t>
            </a:r>
            <a:r>
              <a:rPr lang="cs-CZ" sz="1100" dirty="0" smtClean="0"/>
              <a:t> </a:t>
            </a:r>
            <a:endParaRPr lang="cs-CZ" sz="1100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675</TotalTime>
  <Words>557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Cilkovi</dc:creator>
  <cp:lastModifiedBy>Učitel</cp:lastModifiedBy>
  <cp:revision>65</cp:revision>
  <dcterms:created xsi:type="dcterms:W3CDTF">2012-03-23T18:00:50Z</dcterms:created>
  <dcterms:modified xsi:type="dcterms:W3CDTF">2012-03-29T11:15:09Z</dcterms:modified>
</cp:coreProperties>
</file>