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2" r:id="rId4"/>
    <p:sldId id="258" r:id="rId5"/>
    <p:sldId id="259" r:id="rId6"/>
    <p:sldId id="260" r:id="rId7"/>
    <p:sldId id="264" r:id="rId8"/>
    <p:sldId id="263" r:id="rId9"/>
    <p:sldId id="265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49A06-9D57-4153-86FB-58D035EB88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9B28D-F84F-4D44-B054-F2E8FD9867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49A06-9D57-4153-86FB-58D035EB88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9B28D-F84F-4D44-B054-F2E8FD9867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49A06-9D57-4153-86FB-58D035EB88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9B28D-F84F-4D44-B054-F2E8FD9867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49A06-9D57-4153-86FB-58D035EB88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9B28D-F84F-4D44-B054-F2E8FD9867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49A06-9D57-4153-86FB-58D035EB88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9B28D-F84F-4D44-B054-F2E8FD9867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49A06-9D57-4153-86FB-58D035EB88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9B28D-F84F-4D44-B054-F2E8FD9867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49A06-9D57-4153-86FB-58D035EB88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9B28D-F84F-4D44-B054-F2E8FD9867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49A06-9D57-4153-86FB-58D035EB88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9B28D-F84F-4D44-B054-F2E8FD9867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49A06-9D57-4153-86FB-58D035EB88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9B28D-F84F-4D44-B054-F2E8FD9867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49A06-9D57-4153-86FB-58D035EB88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9B28D-F84F-4D44-B054-F2E8FD9867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49A06-9D57-4153-86FB-58D035EB88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9B28D-F84F-4D44-B054-F2E8FD9867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00">
              <a:schemeClr val="accent4">
                <a:lumMod val="60000"/>
                <a:lumOff val="40000"/>
              </a:schemeClr>
            </a:gs>
            <a:gs pos="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49A06-9D57-4153-86FB-58D035EB88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E9B28D-F84F-4D44-B054-F2E8FD9867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hecke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scojis.cz/teens/images/stories/pohyb/brambory.jpg" TargetMode="External"/><Relationship Id="rId7" Type="http://schemas.openxmlformats.org/officeDocument/2006/relationships/hyperlink" Target="http://www.zamky-hrady.eu/zamky-melnik-detaily,9" TargetMode="External"/><Relationship Id="rId2" Type="http://schemas.openxmlformats.org/officeDocument/2006/relationships/hyperlink" Target="http://www.bedekr.cz/files/staty/kont/jamerika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itomy%C5%A1l,_Schloss.jpg" TargetMode="External"/><Relationship Id="rId5" Type="http://schemas.openxmlformats.org/officeDocument/2006/relationships/hyperlink" Target="http://cs.wikipedia.org/wiki/Soubor:NewtonsTelescopeReplica.jpg" TargetMode="External"/><Relationship Id="rId4" Type="http://schemas.openxmlformats.org/officeDocument/2006/relationships/hyperlink" Target="http://www.palba.cz/forumfoto/albums/userpics/12003/drakkar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857232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0816474"/>
              </p:ext>
            </p:extLst>
          </p:nvPr>
        </p:nvGraphicFramePr>
        <p:xfrm>
          <a:off x="620714" y="1397000"/>
          <a:ext cx="7951814" cy="301465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během prezentace seznamují s novým uměleckým slohem – renesance.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květen 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RENESANCE       DUM - 16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47398" y="2749632"/>
            <a:ext cx="429630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RENESANCE</a:t>
            </a:r>
            <a:endParaRPr lang="cs-CZ" sz="6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43306" y="3929066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DUM -  16</a:t>
            </a:r>
            <a:endParaRPr lang="cs-CZ" dirty="0"/>
          </a:p>
        </p:txBody>
      </p:sp>
      <p:pic>
        <p:nvPicPr>
          <p:cNvPr id="4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500042"/>
            <a:ext cx="2071702" cy="20717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15799" y="683295"/>
            <a:ext cx="637091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 době nástupu Habsburků </a:t>
            </a:r>
          </a:p>
          <a:p>
            <a:r>
              <a:rPr lang="cs-CZ" sz="3600" dirty="0" smtClean="0"/>
              <a:t>se v českých zemích  šířil </a:t>
            </a:r>
          </a:p>
          <a:p>
            <a:r>
              <a:rPr lang="cs-CZ" sz="3600" dirty="0" smtClean="0"/>
              <a:t>nový umělecký sloh – </a:t>
            </a:r>
            <a:r>
              <a:rPr lang="cs-CZ" sz="3600" b="1" dirty="0" smtClean="0"/>
              <a:t>renesance</a:t>
            </a:r>
            <a:r>
              <a:rPr lang="cs-CZ" sz="3600" dirty="0" smtClean="0"/>
              <a:t>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3214686"/>
            <a:ext cx="86246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RENESANCE</a:t>
            </a:r>
            <a:r>
              <a:rPr lang="cs-CZ" sz="3600" dirty="0" smtClean="0"/>
              <a:t> -  znovuzrození, označuje období</a:t>
            </a:r>
          </a:p>
          <a:p>
            <a:r>
              <a:rPr lang="cs-CZ" sz="3600" dirty="0" smtClean="0"/>
              <a:t>                          rozkvětu umění a vědy.</a:t>
            </a:r>
            <a:endParaRPr lang="cs-CZ" sz="3600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0272" y="428604"/>
            <a:ext cx="88536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Ve světě nastala řada </a:t>
            </a:r>
            <a:r>
              <a:rPr lang="cs-CZ" sz="3600" dirty="0" smtClean="0"/>
              <a:t>změn - </a:t>
            </a:r>
            <a:r>
              <a:rPr lang="cs-CZ" sz="3600" dirty="0" smtClean="0"/>
              <a:t>objevení Ameriky</a:t>
            </a:r>
            <a:endParaRPr lang="cs-CZ" sz="3600" dirty="0"/>
          </a:p>
        </p:txBody>
      </p:sp>
      <p:pic>
        <p:nvPicPr>
          <p:cNvPr id="5122" name="Picture 2" descr="http://www.bedekr.cz/files/staty/kont/jamerika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1142984"/>
            <a:ext cx="4005739" cy="45481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4" name="Picture 4" descr="http://www.viscojis.cz/teens/images/stories/pohyb/brambor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4106848"/>
            <a:ext cx="3987797" cy="2822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Obdélník 7"/>
          <p:cNvSpPr/>
          <p:nvPr/>
        </p:nvSpPr>
        <p:spPr>
          <a:xfrm>
            <a:off x="71406" y="1357298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Brambory pocházejí původně z Peru. Do Evropy se dostaly v 16. století díky Kryštofu Kolumbovi a jeho objevení Ameriky. V Čechách jsme si na ně museli ještě nějakou dobu počkat, byly k nám přivezeny přes Vídeň až v 17. století. Ve stravě u nás nahradily plodiny jako je hrách, proso, pohanka, ječmen či pšenice.  </a:t>
            </a:r>
            <a:endParaRPr lang="cs-CZ" sz="2000" dirty="0"/>
          </a:p>
        </p:txBody>
      </p:sp>
      <p:pic>
        <p:nvPicPr>
          <p:cNvPr id="5126" name="Picture 6" descr="http://www.palba.cz/forumfoto/albums/userpics/12003/drakkar0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62782" y="5000636"/>
            <a:ext cx="2381250" cy="17907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428604"/>
            <a:ext cx="8210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Hvězdáři </a:t>
            </a:r>
            <a:r>
              <a:rPr lang="cs-CZ" sz="3200" dirty="0" smtClean="0"/>
              <a:t>začali </a:t>
            </a:r>
            <a:r>
              <a:rPr lang="cs-CZ" sz="3200" dirty="0" smtClean="0"/>
              <a:t>zkoumat Slunce, Měsíc i planety.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071546"/>
            <a:ext cx="53376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Byl </a:t>
            </a:r>
            <a:r>
              <a:rPr lang="cs-CZ" sz="3200" b="1" dirty="0" smtClean="0"/>
              <a:t>sestrojen</a:t>
            </a:r>
            <a:r>
              <a:rPr lang="cs-CZ" sz="3200" dirty="0" smtClean="0"/>
              <a:t> první </a:t>
            </a:r>
            <a:r>
              <a:rPr lang="cs-CZ" sz="3200" b="1" dirty="0" smtClean="0"/>
              <a:t>dalekohled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4098" name="Picture 2" descr="Soubor:NewtonsTelescopeReplic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4" y="2346072"/>
            <a:ext cx="4360878" cy="37975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428596" y="5072074"/>
            <a:ext cx="343786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Země je kulatá, </a:t>
            </a:r>
          </a:p>
          <a:p>
            <a:r>
              <a:rPr lang="cs-CZ" sz="2800" dirty="0" smtClean="0"/>
              <a:t>otáčí se kolem své osy</a:t>
            </a:r>
          </a:p>
          <a:p>
            <a:r>
              <a:rPr lang="cs-CZ" sz="2800" dirty="0" smtClean="0"/>
              <a:t>a  obíhá kolem Slunce.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3857628"/>
            <a:ext cx="358534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Země je placatá, </a:t>
            </a:r>
          </a:p>
          <a:p>
            <a:r>
              <a:rPr lang="cs-CZ" sz="2800" dirty="0" smtClean="0"/>
              <a:t>Slunce kolem  ní  obíhá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Výbuch 1 8"/>
          <p:cNvSpPr/>
          <p:nvPr/>
        </p:nvSpPr>
        <p:spPr>
          <a:xfrm>
            <a:off x="571472" y="2000240"/>
            <a:ext cx="3143272" cy="1928826"/>
          </a:xfrm>
          <a:prstGeom prst="irregularSeal1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KDE JE PRAVDA?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714356"/>
            <a:ext cx="72496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České panstvo mění svá sídla – hrady </a:t>
            </a:r>
          </a:p>
          <a:p>
            <a:r>
              <a:rPr lang="cs-CZ" sz="3600" dirty="0" smtClean="0"/>
              <a:t> v pohodlné paláce a honosné  </a:t>
            </a:r>
            <a:r>
              <a:rPr lang="cs-CZ" sz="3600" b="1" dirty="0" smtClean="0"/>
              <a:t>zámky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3429000"/>
            <a:ext cx="80240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Uvnitř zámku bývalo </a:t>
            </a:r>
            <a:r>
              <a:rPr lang="cs-CZ" sz="3600" b="1" dirty="0" smtClean="0"/>
              <a:t>nádvoří s arkádami</a:t>
            </a:r>
            <a:r>
              <a:rPr lang="cs-CZ" b="1" dirty="0" smtClean="0"/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4774180"/>
            <a:ext cx="844603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 Arkáda</a:t>
            </a:r>
            <a:r>
              <a:rPr lang="cs-CZ" sz="3600" dirty="0" smtClean="0"/>
              <a:t> -  krytá chodba tvořena</a:t>
            </a:r>
          </a:p>
          <a:p>
            <a:r>
              <a:rPr lang="cs-CZ" sz="3600" dirty="0" smtClean="0"/>
              <a:t>                  řadou oblouků oddělených sloupy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2285992"/>
            <a:ext cx="78365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  Kolem nich se zakládali rozsáhlé </a:t>
            </a:r>
            <a:r>
              <a:rPr lang="cs-CZ" sz="3600" b="1" dirty="0" smtClean="0"/>
              <a:t>parky </a:t>
            </a:r>
          </a:p>
          <a:p>
            <a:r>
              <a:rPr lang="cs-CZ" sz="3600" b="1" dirty="0" smtClean="0"/>
              <a:t>    </a:t>
            </a:r>
            <a:r>
              <a:rPr lang="cs-CZ" sz="3600" dirty="0" smtClean="0"/>
              <a:t>a</a:t>
            </a:r>
            <a:r>
              <a:rPr lang="cs-CZ" sz="3600" b="1" dirty="0" smtClean="0"/>
              <a:t> šlechtěné zahrady.</a:t>
            </a:r>
            <a:endParaRPr lang="cs-CZ" sz="3600" b="1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zamky-hrady.eu/img/zamky/124670671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7772" y="1357333"/>
            <a:ext cx="6667500" cy="500062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00166" y="500042"/>
            <a:ext cx="61146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UKAŽ NÁDVOŘÍ, NAJDI ARKÁDY.</a:t>
            </a:r>
            <a:endParaRPr lang="cs-CZ" sz="3600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1071546"/>
            <a:ext cx="77884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TYPICKÉ ZNAKY RENESANČNÍCH STAVEB</a:t>
            </a:r>
            <a:endParaRPr lang="cs-CZ" sz="36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2214554"/>
            <a:ext cx="67695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 domy jsou zakončeny </a:t>
            </a:r>
            <a:r>
              <a:rPr lang="cs-CZ" sz="3200" b="1" i="1" dirty="0" smtClean="0"/>
              <a:t>ozdobnými štíty</a:t>
            </a:r>
          </a:p>
          <a:p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58" y="3143248"/>
            <a:ext cx="65543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 okna, dveře, věžičky  jsou </a:t>
            </a:r>
            <a:r>
              <a:rPr lang="cs-CZ" sz="3200" b="1" i="1" dirty="0" smtClean="0"/>
              <a:t>pravidelné</a:t>
            </a:r>
            <a:endParaRPr lang="cs-CZ" sz="32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4000504"/>
            <a:ext cx="71460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- okna a dveře mají </a:t>
            </a:r>
            <a:r>
              <a:rPr lang="cs-CZ" sz="3200" b="1" i="1" dirty="0" smtClean="0"/>
              <a:t>kamenné orámování </a:t>
            </a:r>
            <a:endParaRPr lang="cs-CZ" sz="32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6352" y="4857760"/>
            <a:ext cx="826360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na fasádách domů bývají </a:t>
            </a:r>
            <a:r>
              <a:rPr lang="cs-CZ" sz="3200" b="1" i="1" dirty="0" smtClean="0"/>
              <a:t>malby</a:t>
            </a:r>
          </a:p>
          <a:p>
            <a:r>
              <a:rPr lang="cs-CZ" sz="3200" dirty="0" smtClean="0"/>
              <a:t>                                                nebo </a:t>
            </a:r>
            <a:r>
              <a:rPr lang="cs-CZ" sz="3200" b="1" i="1" dirty="0" smtClean="0"/>
              <a:t>ozdoby omítek</a:t>
            </a:r>
            <a:endParaRPr lang="cs-CZ" sz="3200" b="1" i="1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itomyšl, Schlos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214" y="1404958"/>
            <a:ext cx="7620000" cy="50958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88984" y="425215"/>
            <a:ext cx="70834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NAJDI  A JMENUJ ZNAKY RENESANCE</a:t>
            </a:r>
            <a:endParaRPr lang="cs-CZ" sz="3600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2285992"/>
            <a:ext cx="377058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AMERIKA - </a:t>
            </a:r>
            <a:r>
              <a:rPr lang="cs-CZ" sz="1100" dirty="0" smtClean="0">
                <a:hlinkClick r:id="rId2"/>
              </a:rPr>
              <a:t>http://www.bedekr.</a:t>
            </a:r>
            <a:r>
              <a:rPr lang="cs-CZ" sz="1100" dirty="0" err="1" smtClean="0">
                <a:hlinkClick r:id="rId2"/>
              </a:rPr>
              <a:t>cz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files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staty</a:t>
            </a:r>
            <a:r>
              <a:rPr lang="cs-CZ" sz="1100" dirty="0" smtClean="0">
                <a:hlinkClick r:id="rId2"/>
              </a:rPr>
              <a:t>/kont/</a:t>
            </a:r>
            <a:r>
              <a:rPr lang="cs-CZ" sz="1100" dirty="0" err="1" smtClean="0">
                <a:hlinkClick r:id="rId2"/>
              </a:rPr>
              <a:t>jamerika.gif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2595886"/>
            <a:ext cx="474841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BRAMBORY - </a:t>
            </a:r>
            <a:r>
              <a:rPr lang="cs-CZ" sz="1100" dirty="0" smtClean="0">
                <a:hlinkClick r:id="rId3"/>
              </a:rPr>
              <a:t>http://www.</a:t>
            </a:r>
            <a:r>
              <a:rPr lang="cs-CZ" sz="1100" dirty="0" err="1" smtClean="0">
                <a:hlinkClick r:id="rId3"/>
              </a:rPr>
              <a:t>viscojis.cz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teens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images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stories</a:t>
            </a:r>
            <a:r>
              <a:rPr lang="cs-CZ" sz="1100" dirty="0" smtClean="0">
                <a:hlinkClick r:id="rId3"/>
              </a:rPr>
              <a:t>/pohyb/brambory.</a:t>
            </a:r>
            <a:r>
              <a:rPr lang="cs-CZ" sz="1100" dirty="0" err="1" smtClean="0">
                <a:hlinkClick r:id="rId3"/>
              </a:rPr>
              <a:t>jpg</a:t>
            </a:r>
            <a:endParaRPr lang="cs-CZ" sz="1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6335" y="2857496"/>
            <a:ext cx="549381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 OBJEVENÍ AMERIKY - </a:t>
            </a:r>
            <a:r>
              <a:rPr lang="cs-CZ" sz="1100" dirty="0" smtClean="0">
                <a:hlinkClick r:id="rId4"/>
              </a:rPr>
              <a:t>http://www.palba.</a:t>
            </a:r>
            <a:r>
              <a:rPr lang="cs-CZ" sz="1100" dirty="0" err="1" smtClean="0">
                <a:hlinkClick r:id="rId4"/>
              </a:rPr>
              <a:t>cz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forumfoto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albums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userpics</a:t>
            </a:r>
            <a:r>
              <a:rPr lang="cs-CZ" sz="1100" dirty="0" smtClean="0">
                <a:hlinkClick r:id="rId4"/>
              </a:rPr>
              <a:t>/12003/drakkar02.jpg</a:t>
            </a:r>
            <a:endParaRPr lang="cs-CZ" sz="1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3143248"/>
            <a:ext cx="485742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DALEKOHLED - </a:t>
            </a:r>
            <a:r>
              <a:rPr lang="cs-CZ" sz="1100" dirty="0" smtClean="0">
                <a:hlinkClick r:id="rId5"/>
              </a:rPr>
              <a:t>http://cs.wikipedia.org/wiki/Soubor:NewtonsTelescopeReplica.jpg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3953208"/>
            <a:ext cx="519405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ZÁMEK V LITOMYŠLI - </a:t>
            </a:r>
            <a:r>
              <a:rPr lang="cs-CZ" sz="1100" dirty="0" smtClean="0">
                <a:hlinkClick r:id="rId6"/>
              </a:rPr>
              <a:t>http://cs.wikipedia.org/wiki/Soubor:Litomy%C5%A1l,_Schloss.jpg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3571876"/>
            <a:ext cx="42402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ZÁMEK MĚLNÍK - </a:t>
            </a:r>
            <a:r>
              <a:rPr lang="cs-CZ" sz="1100" dirty="0" smtClean="0">
                <a:hlinkClick r:id="rId7"/>
              </a:rPr>
              <a:t>http://www.</a:t>
            </a:r>
            <a:r>
              <a:rPr lang="cs-CZ" sz="1100" dirty="0" err="1" smtClean="0">
                <a:hlinkClick r:id="rId7"/>
              </a:rPr>
              <a:t>zamky</a:t>
            </a:r>
            <a:r>
              <a:rPr lang="cs-CZ" sz="1100" dirty="0" smtClean="0">
                <a:hlinkClick r:id="rId7"/>
              </a:rPr>
              <a:t>-hrady.</a:t>
            </a:r>
            <a:r>
              <a:rPr lang="cs-CZ" sz="1100" dirty="0" err="1" smtClean="0">
                <a:hlinkClick r:id="rId7"/>
              </a:rPr>
              <a:t>eu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zamky</a:t>
            </a:r>
            <a:r>
              <a:rPr lang="cs-CZ" sz="1100" dirty="0" smtClean="0">
                <a:hlinkClick r:id="rId7"/>
              </a:rPr>
              <a:t>-</a:t>
            </a:r>
            <a:r>
              <a:rPr lang="cs-CZ" sz="1100" dirty="0" err="1" smtClean="0">
                <a:hlinkClick r:id="rId7"/>
              </a:rPr>
              <a:t>melnik</a:t>
            </a:r>
            <a:r>
              <a:rPr lang="cs-CZ" sz="1100" dirty="0" smtClean="0">
                <a:hlinkClick r:id="rId7"/>
              </a:rPr>
              <a:t>-detaily,9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1714480" y="553690"/>
            <a:ext cx="607223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329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20</cp:revision>
  <dcterms:created xsi:type="dcterms:W3CDTF">2012-04-21T22:30:05Z</dcterms:created>
  <dcterms:modified xsi:type="dcterms:W3CDTF">2012-06-12T18:05:48Z</dcterms:modified>
</cp:coreProperties>
</file>