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77" r:id="rId3"/>
    <p:sldId id="257" r:id="rId4"/>
    <p:sldId id="259" r:id="rId5"/>
    <p:sldId id="260" r:id="rId6"/>
    <p:sldId id="261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4" r:id="rId18"/>
    <p:sldId id="276" r:id="rId19"/>
    <p:sldId id="262" r:id="rId20"/>
    <p:sldId id="273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824" y="-3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E67496-3E08-413C-8610-4C53A2F9E634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1994B-1941-44DF-8F28-6386524CF6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E67496-3E08-413C-8610-4C53A2F9E634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1994B-1941-44DF-8F28-6386524CF6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E67496-3E08-413C-8610-4C53A2F9E634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1994B-1941-44DF-8F28-6386524CF6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E67496-3E08-413C-8610-4C53A2F9E634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1994B-1941-44DF-8F28-6386524CF6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E67496-3E08-413C-8610-4C53A2F9E634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1994B-1941-44DF-8F28-6386524CF6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E67496-3E08-413C-8610-4C53A2F9E634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1994B-1941-44DF-8F28-6386524CF6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E67496-3E08-413C-8610-4C53A2F9E634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1994B-1941-44DF-8F28-6386524CF6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E67496-3E08-413C-8610-4C53A2F9E634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1994B-1941-44DF-8F28-6386524CF6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E67496-3E08-413C-8610-4C53A2F9E634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1994B-1941-44DF-8F28-6386524CF6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E67496-3E08-413C-8610-4C53A2F9E634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1994B-1941-44DF-8F28-6386524CF6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E67496-3E08-413C-8610-4C53A2F9E634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1994B-1941-44DF-8F28-6386524CF6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tx2">
                <a:lumMod val="40000"/>
                <a:lumOff val="60000"/>
              </a:schemeClr>
            </a:gs>
            <a:gs pos="0">
              <a:srgbClr val="00B0F0"/>
            </a:gs>
            <a:gs pos="50000">
              <a:srgbClr val="0070C0"/>
            </a:gs>
            <a:gs pos="100000">
              <a:schemeClr val="tx2">
                <a:lumMod val="75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E67496-3E08-413C-8610-4C53A2F9E634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A1994B-1941-44DF-8F28-6386524CF67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circl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vyletnik.cz/images/vylet/holasovice_-c6d.jpg" TargetMode="External"/><Relationship Id="rId13" Type="http://schemas.openxmlformats.org/officeDocument/2006/relationships/hyperlink" Target="http://www.kampocesku.cz/gallery/2010_01_02/34_zdar.jpg" TargetMode="External"/><Relationship Id="rId3" Type="http://schemas.openxmlformats.org/officeDocument/2006/relationships/hyperlink" Target="http://www.czech-unesco.cz/repository/images/obecne/mapa_unesco.jpg" TargetMode="External"/><Relationship Id="rId7" Type="http://schemas.openxmlformats.org/officeDocument/2006/relationships/hyperlink" Target="http://img6.ct24.cz/cache/616x347/article/1/29/2900.jpg" TargetMode="External"/><Relationship Id="rId12" Type="http://schemas.openxmlformats.org/officeDocument/2006/relationships/hyperlink" Target="http://img6.ct24.cz/cache/616x347/article/35/3406/340551.jpg" TargetMode="External"/><Relationship Id="rId2" Type="http://schemas.openxmlformats.org/officeDocument/2006/relationships/image" Target="../media/image3.jpeg"/><Relationship Id="rId16" Type="http://schemas.openxmlformats.org/officeDocument/2006/relationships/hyperlink" Target="http://www.profimedia.cz/fotografie/bazilika-sv-prokopa-a-zidovske-mesto-trebic/profimedia-0009614686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medinek.cz/upload/clanky/kutna_hora_01.jpg" TargetMode="External"/><Relationship Id="rId11" Type="http://schemas.openxmlformats.org/officeDocument/2006/relationships/hyperlink" Target="http://www.happy-art.ch/Fotos/Czech-Republic/Telc-4.jpg" TargetMode="External"/><Relationship Id="rId5" Type="http://schemas.openxmlformats.org/officeDocument/2006/relationships/hyperlink" Target="http://www.people.cz/travel/cs/articles-detail/aid-11452" TargetMode="External"/><Relationship Id="rId15" Type="http://schemas.openxmlformats.org/officeDocument/2006/relationships/hyperlink" Target="http://www.discoverczech.com/apictures/z_brno/brno/sights/tugendhat/exterior1_v.jpg" TargetMode="External"/><Relationship Id="rId10" Type="http://schemas.openxmlformats.org/officeDocument/2006/relationships/hyperlink" Target="http://praguechauffeurs.com/cs/tours/images/krumlov.jpg" TargetMode="External"/><Relationship Id="rId4" Type="http://schemas.openxmlformats.org/officeDocument/2006/relationships/hyperlink" Target="http://www.people.cz/travel/articles_photo/11229.jpg" TargetMode="External"/><Relationship Id="rId9" Type="http://schemas.openxmlformats.org/officeDocument/2006/relationships/hyperlink" Target="http://img.cz.prg.cmestatic.com/media/images/750x750/Feb2010/599976.jpg?d41d" TargetMode="External"/><Relationship Id="rId14" Type="http://schemas.openxmlformats.org/officeDocument/2006/relationships/hyperlink" Target="http://www.uur.cz/images/6-mezinarodni-spoluprace/unesco/litomysl.jpg" TargetMode="Externa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unesco-czech.cz/repository/05edf455cb266ccb3ea3ac2715f873261f02c" TargetMode="External"/><Relationship Id="rId3" Type="http://schemas.openxmlformats.org/officeDocument/2006/relationships/hyperlink" Target="http://www.kudyznudy.cz/getmedia/54826291-137e-469f-b87f-df11ea119736/foto.aspx?width=850" TargetMode="External"/><Relationship Id="rId7" Type="http://schemas.openxmlformats.org/officeDocument/2006/relationships/hyperlink" Target="http://media.novinky.cz/416/124165-original-vbr6c.jpg" TargetMode="External"/><Relationship Id="rId2" Type="http://schemas.openxmlformats.org/officeDocument/2006/relationships/hyperlink" Target="http://www.prague-transfers-services.cz/data/photos/dffd01758539cf7c0eda8f472a397d0f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media.vlasta2.ni.cz/photos/2012/05/08/11-2952-olomouc-sloup-vrsek_1_1_1.jpg" TargetMode="External"/><Relationship Id="rId5" Type="http://schemas.openxmlformats.org/officeDocument/2006/relationships/hyperlink" Target="http://www.discoverczech.com/apictures/z_olomouc/olomouc/ol_v.jpg" TargetMode="External"/><Relationship Id="rId10" Type="http://schemas.openxmlformats.org/officeDocument/2006/relationships/hyperlink" Target="http://www.youtube.com/watch?feature=player_embedded&amp;v=zuygvhvOa5I" TargetMode="External"/><Relationship Id="rId4" Type="http://schemas.openxmlformats.org/officeDocument/2006/relationships/hyperlink" Target="http://www.ukrbu.cz/photos/valtice.jpg" TargetMode="External"/><Relationship Id="rId9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32440987"/>
              </p:ext>
            </p:extLst>
          </p:nvPr>
        </p:nvGraphicFramePr>
        <p:xfrm>
          <a:off x="642910" y="1397000"/>
          <a:ext cx="7951814" cy="3197537"/>
        </p:xfrm>
        <a:graphic>
          <a:graphicData uri="http://schemas.openxmlformats.org/drawingml/2006/table">
            <a:tbl>
              <a:tblPr/>
              <a:tblGrid>
                <a:gridCol w="1451958"/>
                <a:gridCol w="6499856"/>
              </a:tblGrid>
              <a:tr h="41283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se během prezentace seznamují s novým pojmem UNESCO a s památkami zapsanými do Seznamu světového dědictví.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7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Lenka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Cílková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7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Datum 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květen  2012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433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Ročník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 IV.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283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Vzdělávací oblast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obor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tématický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okruh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ČLOVĚK  A JEHO SVĚT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Vlastivěda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Lidé a čas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7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Téma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-název učebního materiálu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UNESCO       DUM -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17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283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:\Documents and Settings\Jarda\Plocha\logo ZŠ.ph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00826" y="500042"/>
            <a:ext cx="2071702" cy="207170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5" name="TextovéPole 4"/>
          <p:cNvSpPr txBox="1"/>
          <p:nvPr/>
        </p:nvSpPr>
        <p:spPr>
          <a:xfrm>
            <a:off x="2386381" y="2605627"/>
            <a:ext cx="368581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/>
              <a:t>UNESCO</a:t>
            </a:r>
            <a:endParaRPr lang="cs-CZ" sz="8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77684" y="3861048"/>
            <a:ext cx="10823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DUM </a:t>
            </a:r>
            <a:r>
              <a:rPr lang="cs-CZ" dirty="0" smtClean="0"/>
              <a:t>- 17</a:t>
            </a:r>
            <a:endParaRPr lang="cs-CZ" dirty="0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vivariumnovum.net/unesco/UNESCO.jpg"/>
          <p:cNvPicPr>
            <a:picLocks noChangeAspect="1" noChangeArrowheads="1"/>
          </p:cNvPicPr>
          <p:nvPr/>
        </p:nvPicPr>
        <p:blipFill>
          <a:blip r:embed="rId2">
            <a:lum bright="34000" contrast="23000"/>
          </a:blip>
          <a:srcRect/>
          <a:stretch>
            <a:fillRect/>
          </a:stretch>
        </p:blipFill>
        <p:spPr bwMode="auto">
          <a:xfrm>
            <a:off x="214282" y="113281"/>
            <a:ext cx="8786843" cy="6673305"/>
          </a:xfrm>
          <a:prstGeom prst="rect">
            <a:avLst/>
          </a:prstGeom>
          <a:gradFill>
            <a:gsLst>
              <a:gs pos="0">
                <a:schemeClr val="tx2">
                  <a:lumMod val="40000"/>
                  <a:lumOff val="60000"/>
                </a:schemeClr>
              </a:gs>
              <a:gs pos="0">
                <a:srgbClr val="00B0F0"/>
              </a:gs>
              <a:gs pos="50000">
                <a:srgbClr val="0070C0"/>
              </a:gs>
              <a:gs pos="100000">
                <a:schemeClr val="tx2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www.vivariumnovum.net/unesco/UNESCO.jpg"/>
          <p:cNvPicPr>
            <a:picLocks noChangeAspect="1" noChangeArrowheads="1"/>
          </p:cNvPicPr>
          <p:nvPr/>
        </p:nvPicPr>
        <p:blipFill>
          <a:blip r:embed="rId2" cstate="print">
            <a:lum bright="34000" contrast="23000"/>
          </a:blip>
          <a:srcRect/>
          <a:stretch>
            <a:fillRect/>
          </a:stretch>
        </p:blipFill>
        <p:spPr bwMode="auto">
          <a:xfrm>
            <a:off x="3777802" y="142852"/>
            <a:ext cx="1222826" cy="928694"/>
          </a:xfrm>
          <a:prstGeom prst="rect">
            <a:avLst/>
          </a:prstGeom>
          <a:gradFill>
            <a:gsLst>
              <a:gs pos="0">
                <a:schemeClr val="tx2">
                  <a:lumMod val="40000"/>
                  <a:lumOff val="60000"/>
                </a:schemeClr>
              </a:gs>
              <a:gs pos="0">
                <a:srgbClr val="00B0F0"/>
              </a:gs>
              <a:gs pos="50000">
                <a:srgbClr val="0070C0"/>
              </a:gs>
              <a:gs pos="100000">
                <a:schemeClr val="tx2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softEdge rad="112500"/>
          </a:effectLst>
        </p:spPr>
      </p:pic>
      <p:pic>
        <p:nvPicPr>
          <p:cNvPr id="4100" name="Picture 4" descr="http://www.czech-unesco.cz/repository/images/obecne/mapa_unesco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424199" y="2571744"/>
            <a:ext cx="4434081" cy="257176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85720" y="1137336"/>
            <a:ext cx="887428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MEZINÁRODNÍ ORGANIZACE , JEJÍŽ ČLENSKÉ STÁTY </a:t>
            </a:r>
          </a:p>
          <a:p>
            <a:r>
              <a:rPr lang="cs-CZ" sz="3200" b="1" dirty="0" smtClean="0"/>
              <a:t> MEZI SEBOU SPOLUPRACUJÍ V OBLASTI VÝCHOVY,</a:t>
            </a:r>
          </a:p>
          <a:p>
            <a:r>
              <a:rPr lang="cs-CZ" sz="3200" b="1" dirty="0" smtClean="0"/>
              <a:t> VĚDY A KULTURY.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8596" y="5187277"/>
            <a:ext cx="6366999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 České republice</a:t>
            </a:r>
            <a:r>
              <a:rPr lang="cs-CZ" sz="2800" dirty="0" smtClean="0"/>
              <a:t> je do Seznamu </a:t>
            </a:r>
          </a:p>
          <a:p>
            <a:r>
              <a:rPr lang="cs-CZ" sz="2800" dirty="0" smtClean="0"/>
              <a:t>světového dědictví zapsáno </a:t>
            </a:r>
          </a:p>
          <a:p>
            <a:r>
              <a:rPr lang="cs-CZ" sz="2800" b="1" dirty="0" smtClean="0"/>
              <a:t>12 památek nebo památkových rezervací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4282" y="3571876"/>
            <a:ext cx="41254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Dvanáct českých divů světa</a:t>
            </a:r>
            <a:endParaRPr lang="cs-CZ" sz="2800" dirty="0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www.vivariumnovum.net/unesco/UNESCO.jpg"/>
          <p:cNvPicPr>
            <a:picLocks noChangeAspect="1" noChangeArrowheads="1"/>
          </p:cNvPicPr>
          <p:nvPr/>
        </p:nvPicPr>
        <p:blipFill>
          <a:blip r:embed="rId2" cstate="print">
            <a:lum bright="34000" contrast="23000"/>
          </a:blip>
          <a:srcRect/>
          <a:stretch>
            <a:fillRect/>
          </a:stretch>
        </p:blipFill>
        <p:spPr bwMode="auto">
          <a:xfrm>
            <a:off x="7992644" y="6000768"/>
            <a:ext cx="1222826" cy="928694"/>
          </a:xfrm>
          <a:prstGeom prst="rect">
            <a:avLst/>
          </a:prstGeom>
          <a:gradFill>
            <a:gsLst>
              <a:gs pos="0">
                <a:schemeClr val="tx2">
                  <a:lumMod val="40000"/>
                  <a:lumOff val="60000"/>
                </a:schemeClr>
              </a:gs>
              <a:gs pos="0">
                <a:srgbClr val="00B0F0"/>
              </a:gs>
              <a:gs pos="50000">
                <a:srgbClr val="0070C0"/>
              </a:gs>
              <a:gs pos="100000">
                <a:schemeClr val="tx2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softEdge rad="112500"/>
          </a:effectLst>
        </p:spPr>
      </p:pic>
      <p:sp>
        <p:nvSpPr>
          <p:cNvPr id="3" name="Obdélník 2"/>
          <p:cNvSpPr/>
          <p:nvPr/>
        </p:nvSpPr>
        <p:spPr>
          <a:xfrm>
            <a:off x="1428728" y="357166"/>
            <a:ext cx="7929618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Turisticky nejatraktivnější českou památkou zapsanou na Seznam UNESCO je </a:t>
            </a:r>
            <a:r>
              <a:rPr lang="cs-CZ" sz="3200" b="1" u="sng" dirty="0" smtClean="0"/>
              <a:t>historické jádro Prahy</a:t>
            </a:r>
            <a:r>
              <a:rPr lang="cs-CZ" sz="3200" dirty="0" smtClean="0"/>
              <a:t>. </a:t>
            </a:r>
            <a:endParaRPr lang="cs-CZ" sz="3200" dirty="0"/>
          </a:p>
        </p:txBody>
      </p:sp>
      <p:sp>
        <p:nvSpPr>
          <p:cNvPr id="5" name="Sedmiúhelník 4"/>
          <p:cNvSpPr/>
          <p:nvPr/>
        </p:nvSpPr>
        <p:spPr>
          <a:xfrm>
            <a:off x="500034" y="285728"/>
            <a:ext cx="714380" cy="714380"/>
          </a:xfrm>
          <a:prstGeom prst="heptagon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1.</a:t>
            </a:r>
            <a:endParaRPr lang="cs-CZ" sz="2400" b="1" dirty="0"/>
          </a:p>
        </p:txBody>
      </p:sp>
      <p:pic>
        <p:nvPicPr>
          <p:cNvPr id="3076" name="Picture 4" descr="http://www.people.cz/travel/articles_photo/11227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20" y="1928802"/>
            <a:ext cx="7620000" cy="4786346"/>
          </a:xfrm>
          <a:prstGeom prst="rect">
            <a:avLst/>
          </a:prstGeom>
          <a:noFill/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www.vivariumnovum.net/unesco/UNESCO.jpg"/>
          <p:cNvPicPr>
            <a:picLocks noChangeAspect="1" noChangeArrowheads="1"/>
          </p:cNvPicPr>
          <p:nvPr/>
        </p:nvPicPr>
        <p:blipFill>
          <a:blip r:embed="rId2" cstate="print">
            <a:lum bright="34000" contrast="23000"/>
          </a:blip>
          <a:srcRect/>
          <a:stretch>
            <a:fillRect/>
          </a:stretch>
        </p:blipFill>
        <p:spPr bwMode="auto">
          <a:xfrm>
            <a:off x="7992644" y="6000768"/>
            <a:ext cx="1222826" cy="928694"/>
          </a:xfrm>
          <a:prstGeom prst="rect">
            <a:avLst/>
          </a:prstGeom>
          <a:gradFill>
            <a:gsLst>
              <a:gs pos="0">
                <a:schemeClr val="tx2">
                  <a:lumMod val="40000"/>
                  <a:lumOff val="60000"/>
                </a:schemeClr>
              </a:gs>
              <a:gs pos="0">
                <a:srgbClr val="00B0F0"/>
              </a:gs>
              <a:gs pos="50000">
                <a:srgbClr val="0070C0"/>
              </a:gs>
              <a:gs pos="100000">
                <a:schemeClr val="tx2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softEdge rad="112500"/>
          </a:effectLst>
        </p:spPr>
      </p:pic>
      <p:pic>
        <p:nvPicPr>
          <p:cNvPr id="2050" name="Picture 2" descr="http://www.people.cz/travel/articles_photo/11229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0034" y="1071546"/>
            <a:ext cx="8111616" cy="4714878"/>
          </a:xfrm>
          <a:prstGeom prst="rect">
            <a:avLst/>
          </a:prstGeom>
          <a:noFill/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edmiúhelník 3"/>
          <p:cNvSpPr/>
          <p:nvPr/>
        </p:nvSpPr>
        <p:spPr>
          <a:xfrm>
            <a:off x="500034" y="285728"/>
            <a:ext cx="714380" cy="714380"/>
          </a:xfrm>
          <a:prstGeom prst="heptagon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2.</a:t>
            </a:r>
            <a:endParaRPr lang="cs-CZ" sz="2400" b="1" dirty="0"/>
          </a:p>
        </p:txBody>
      </p:sp>
      <p:sp>
        <p:nvSpPr>
          <p:cNvPr id="5" name="Obdélník 4"/>
          <p:cNvSpPr/>
          <p:nvPr/>
        </p:nvSpPr>
        <p:spPr>
          <a:xfrm>
            <a:off x="1214414" y="357166"/>
            <a:ext cx="7929586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u="sng" dirty="0" smtClean="0"/>
              <a:t>Kutná Hora </a:t>
            </a:r>
            <a:r>
              <a:rPr lang="cs-CZ" sz="3200" dirty="0" smtClean="0"/>
              <a:t>se řadí k historicky nejvýznamnějším městům České republiky. Historie našeho státu se tu začala psát  v raném středověku, především díky  těžbě stříbra. </a:t>
            </a:r>
            <a:endParaRPr lang="cs-CZ" sz="3200" dirty="0"/>
          </a:p>
        </p:txBody>
      </p:sp>
      <p:pic>
        <p:nvPicPr>
          <p:cNvPr id="22530" name="Picture 2" descr="http://www.medinek.cz/upload/clanky/kutna_hora_01.jpg"/>
          <p:cNvPicPr>
            <a:picLocks noChangeAspect="1" noChangeArrowheads="1"/>
          </p:cNvPicPr>
          <p:nvPr/>
        </p:nvPicPr>
        <p:blipFill>
          <a:blip r:embed="rId2"/>
          <a:srcRect t="12590"/>
          <a:stretch>
            <a:fillRect/>
          </a:stretch>
        </p:blipFill>
        <p:spPr bwMode="auto">
          <a:xfrm>
            <a:off x="1976462" y="2857496"/>
            <a:ext cx="6096000" cy="3471859"/>
          </a:xfrm>
          <a:prstGeom prst="rect">
            <a:avLst/>
          </a:prstGeom>
          <a:noFill/>
        </p:spPr>
      </p:pic>
      <p:pic>
        <p:nvPicPr>
          <p:cNvPr id="7" name="Picture 2" descr="http://www.vivariumnovum.net/unesco/UNESCO.jpg"/>
          <p:cNvPicPr>
            <a:picLocks noChangeAspect="1" noChangeArrowheads="1"/>
          </p:cNvPicPr>
          <p:nvPr/>
        </p:nvPicPr>
        <p:blipFill>
          <a:blip r:embed="rId3" cstate="print">
            <a:lum bright="34000" contrast="23000"/>
          </a:blip>
          <a:srcRect/>
          <a:stretch>
            <a:fillRect/>
          </a:stretch>
        </p:blipFill>
        <p:spPr bwMode="auto">
          <a:xfrm>
            <a:off x="7992644" y="6000768"/>
            <a:ext cx="1222826" cy="928694"/>
          </a:xfrm>
          <a:prstGeom prst="rect">
            <a:avLst/>
          </a:prstGeom>
          <a:gradFill>
            <a:gsLst>
              <a:gs pos="0">
                <a:schemeClr val="tx2">
                  <a:lumMod val="40000"/>
                  <a:lumOff val="60000"/>
                </a:schemeClr>
              </a:gs>
              <a:gs pos="0">
                <a:srgbClr val="00B0F0"/>
              </a:gs>
              <a:gs pos="50000">
                <a:srgbClr val="0070C0"/>
              </a:gs>
              <a:gs pos="100000">
                <a:schemeClr val="tx2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softEdge rad="112500"/>
          </a:effectLst>
        </p:spPr>
      </p:pic>
      <p:pic>
        <p:nvPicPr>
          <p:cNvPr id="22532" name="Picture 4" descr="http://img6.ct24.cz/cache/616x347/article/1/29/2900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14282" y="3357562"/>
            <a:ext cx="3657600" cy="2924176"/>
          </a:xfrm>
          <a:prstGeom prst="rect">
            <a:avLst/>
          </a:prstGeom>
          <a:noFill/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2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edmiúhelník 5"/>
          <p:cNvSpPr/>
          <p:nvPr/>
        </p:nvSpPr>
        <p:spPr>
          <a:xfrm>
            <a:off x="500034" y="285728"/>
            <a:ext cx="714380" cy="714380"/>
          </a:xfrm>
          <a:prstGeom prst="heptagon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3.</a:t>
            </a:r>
            <a:endParaRPr lang="cs-CZ" sz="2400" b="1" dirty="0"/>
          </a:p>
        </p:txBody>
      </p:sp>
      <p:sp>
        <p:nvSpPr>
          <p:cNvPr id="9" name="Obdélník 8"/>
          <p:cNvSpPr/>
          <p:nvPr/>
        </p:nvSpPr>
        <p:spPr>
          <a:xfrm>
            <a:off x="1357290" y="357166"/>
            <a:ext cx="7858180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Vesnička </a:t>
            </a:r>
            <a:r>
              <a:rPr lang="cs-CZ" sz="3200" b="1" u="sng" dirty="0" err="1" smtClean="0"/>
              <a:t>Holašovice</a:t>
            </a:r>
            <a:r>
              <a:rPr lang="cs-CZ" sz="3200" dirty="0" smtClean="0"/>
              <a:t>  leží  západně od Českých Budějovic. Na Seznam UNESCO byla zapsána  díky dochovanému středověkému systému obytných domů a sýpek. Ty jsou propojeny ohradními zdmi s brankami a klenutými vjezdy do prostoru návsi.</a:t>
            </a:r>
            <a:endParaRPr lang="cs-CZ" sz="3200" dirty="0"/>
          </a:p>
        </p:txBody>
      </p:sp>
      <p:pic>
        <p:nvPicPr>
          <p:cNvPr id="21506" name="Picture 2" descr="http://www.vyletnik.cz/images/vylet/holasovice_-c6d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52594" y="142892"/>
            <a:ext cx="7620000" cy="5715000"/>
          </a:xfrm>
          <a:prstGeom prst="rect">
            <a:avLst/>
          </a:prstGeom>
          <a:noFill/>
        </p:spPr>
      </p:pic>
      <p:pic>
        <p:nvPicPr>
          <p:cNvPr id="11" name="Picture 2" descr="http://www.vivariumnovum.net/unesco/UNESCO.jpg"/>
          <p:cNvPicPr>
            <a:picLocks noChangeAspect="1" noChangeArrowheads="1"/>
          </p:cNvPicPr>
          <p:nvPr/>
        </p:nvPicPr>
        <p:blipFill>
          <a:blip r:embed="rId3" cstate="print">
            <a:lum bright="34000" contrast="23000"/>
          </a:blip>
          <a:srcRect/>
          <a:stretch>
            <a:fillRect/>
          </a:stretch>
        </p:blipFill>
        <p:spPr bwMode="auto">
          <a:xfrm>
            <a:off x="7992644" y="6000768"/>
            <a:ext cx="1222826" cy="928694"/>
          </a:xfrm>
          <a:prstGeom prst="rect">
            <a:avLst/>
          </a:prstGeom>
          <a:gradFill>
            <a:gsLst>
              <a:gs pos="0">
                <a:schemeClr val="tx2">
                  <a:lumMod val="40000"/>
                  <a:lumOff val="60000"/>
                </a:schemeClr>
              </a:gs>
              <a:gs pos="0">
                <a:srgbClr val="00B0F0"/>
              </a:gs>
              <a:gs pos="50000">
                <a:srgbClr val="0070C0"/>
              </a:gs>
              <a:gs pos="100000">
                <a:schemeClr val="tx2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edmiúhelník 3"/>
          <p:cNvSpPr/>
          <p:nvPr/>
        </p:nvSpPr>
        <p:spPr>
          <a:xfrm>
            <a:off x="500034" y="285728"/>
            <a:ext cx="714380" cy="714380"/>
          </a:xfrm>
          <a:prstGeom prst="heptagon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4.</a:t>
            </a:r>
            <a:endParaRPr lang="cs-CZ" sz="2400" b="1" dirty="0"/>
          </a:p>
        </p:txBody>
      </p:sp>
      <p:sp>
        <p:nvSpPr>
          <p:cNvPr id="5" name="Obdélník 4"/>
          <p:cNvSpPr/>
          <p:nvPr/>
        </p:nvSpPr>
        <p:spPr>
          <a:xfrm>
            <a:off x="1714480" y="357166"/>
            <a:ext cx="6786610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u="sng" dirty="0" smtClean="0"/>
              <a:t>Český Krumlov </a:t>
            </a:r>
            <a:r>
              <a:rPr lang="cs-CZ" sz="3200" dirty="0" smtClean="0"/>
              <a:t>-  křivolaké uličky, romantická zákoutí a jedinečný soubor městských domů především ze 16. století.  Areál hradu a zámku je po Pražském hradu druhým největším zámeckým komplexem České republiky. </a:t>
            </a:r>
            <a:endParaRPr lang="cs-CZ" sz="3200" dirty="0"/>
          </a:p>
        </p:txBody>
      </p:sp>
      <p:pic>
        <p:nvPicPr>
          <p:cNvPr id="20482" name="Picture 2" descr="http://img.cz.prg.cmestatic.com/media/images/750x750/Feb2010/599976.jpg?d41d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728" y="285728"/>
            <a:ext cx="7143750" cy="4781551"/>
          </a:xfrm>
          <a:prstGeom prst="rect">
            <a:avLst/>
          </a:prstGeom>
          <a:noFill/>
        </p:spPr>
      </p:pic>
      <p:pic>
        <p:nvPicPr>
          <p:cNvPr id="20484" name="Picture 4" descr="http://praguechauffeurs.com/cs/tours/images/krumlov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33372" y="3857648"/>
            <a:ext cx="3810000" cy="2857500"/>
          </a:xfrm>
          <a:prstGeom prst="rect">
            <a:avLst/>
          </a:prstGeom>
          <a:noFill/>
        </p:spPr>
      </p:pic>
      <p:pic>
        <p:nvPicPr>
          <p:cNvPr id="8" name="Picture 2" descr="http://www.vivariumnovum.net/unesco/UNESCO.jpg"/>
          <p:cNvPicPr>
            <a:picLocks noChangeAspect="1" noChangeArrowheads="1"/>
          </p:cNvPicPr>
          <p:nvPr/>
        </p:nvPicPr>
        <p:blipFill>
          <a:blip r:embed="rId4" cstate="print">
            <a:lum bright="34000" contrast="23000"/>
          </a:blip>
          <a:srcRect/>
          <a:stretch>
            <a:fillRect/>
          </a:stretch>
        </p:blipFill>
        <p:spPr bwMode="auto">
          <a:xfrm>
            <a:off x="7992644" y="6000768"/>
            <a:ext cx="1222826" cy="928694"/>
          </a:xfrm>
          <a:prstGeom prst="rect">
            <a:avLst/>
          </a:prstGeom>
          <a:gradFill>
            <a:gsLst>
              <a:gs pos="0">
                <a:schemeClr val="tx2">
                  <a:lumMod val="40000"/>
                  <a:lumOff val="60000"/>
                </a:schemeClr>
              </a:gs>
              <a:gs pos="0">
                <a:srgbClr val="00B0F0"/>
              </a:gs>
              <a:gs pos="50000">
                <a:srgbClr val="0070C0"/>
              </a:gs>
              <a:gs pos="100000">
                <a:schemeClr val="tx2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edmiúhelník 3"/>
          <p:cNvSpPr/>
          <p:nvPr/>
        </p:nvSpPr>
        <p:spPr>
          <a:xfrm>
            <a:off x="500034" y="285728"/>
            <a:ext cx="714380" cy="714380"/>
          </a:xfrm>
          <a:prstGeom prst="heptagon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5.</a:t>
            </a:r>
            <a:endParaRPr lang="cs-CZ" sz="2400" b="1" dirty="0"/>
          </a:p>
        </p:txBody>
      </p:sp>
      <p:sp>
        <p:nvSpPr>
          <p:cNvPr id="5" name="Obdélník 4"/>
          <p:cNvSpPr/>
          <p:nvPr/>
        </p:nvSpPr>
        <p:spPr>
          <a:xfrm>
            <a:off x="1571604" y="430580"/>
            <a:ext cx="714380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u="sng" dirty="0" smtClean="0"/>
              <a:t>Telč</a:t>
            </a:r>
            <a:r>
              <a:rPr lang="cs-CZ" sz="3200" dirty="0" smtClean="0"/>
              <a:t> představuje jedinečné  dochované  středověké město s vodním opevněním a dochovaným zámkem .</a:t>
            </a:r>
            <a:endParaRPr lang="cs-CZ" sz="3200" dirty="0"/>
          </a:p>
        </p:txBody>
      </p:sp>
      <p:pic>
        <p:nvPicPr>
          <p:cNvPr id="19458" name="Picture 2" descr="http://www.happy-art.ch/Fotos/Czech-Republic/Telc-4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81156" y="285728"/>
            <a:ext cx="7620000" cy="5534025"/>
          </a:xfrm>
          <a:prstGeom prst="rect">
            <a:avLst/>
          </a:prstGeom>
          <a:noFill/>
        </p:spPr>
      </p:pic>
      <p:pic>
        <p:nvPicPr>
          <p:cNvPr id="7" name="Picture 2" descr="http://www.vivariumnovum.net/unesco/UNESCO.jpg"/>
          <p:cNvPicPr>
            <a:picLocks noChangeAspect="1" noChangeArrowheads="1"/>
          </p:cNvPicPr>
          <p:nvPr/>
        </p:nvPicPr>
        <p:blipFill>
          <a:blip r:embed="rId3" cstate="print">
            <a:lum bright="34000" contrast="23000"/>
          </a:blip>
          <a:srcRect/>
          <a:stretch>
            <a:fillRect/>
          </a:stretch>
        </p:blipFill>
        <p:spPr bwMode="auto">
          <a:xfrm>
            <a:off x="7992644" y="6000768"/>
            <a:ext cx="1222826" cy="928694"/>
          </a:xfrm>
          <a:prstGeom prst="rect">
            <a:avLst/>
          </a:prstGeom>
          <a:gradFill>
            <a:gsLst>
              <a:gs pos="0">
                <a:schemeClr val="tx2">
                  <a:lumMod val="40000"/>
                  <a:lumOff val="60000"/>
                </a:schemeClr>
              </a:gs>
              <a:gs pos="0">
                <a:srgbClr val="00B0F0"/>
              </a:gs>
              <a:gs pos="50000">
                <a:srgbClr val="0070C0"/>
              </a:gs>
              <a:gs pos="100000">
                <a:schemeClr val="tx2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softEdge rad="112500"/>
          </a:effectLst>
        </p:spPr>
      </p:pic>
      <p:pic>
        <p:nvPicPr>
          <p:cNvPr id="19462" name="Picture 6" descr="http://img6.ct24.cz/cache/616x347/article/35/3406/340551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357290" y="2357430"/>
            <a:ext cx="6248953" cy="3509965"/>
          </a:xfrm>
          <a:prstGeom prst="rect">
            <a:avLst/>
          </a:prstGeom>
          <a:noFill/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194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edmiúhelník 3"/>
          <p:cNvSpPr/>
          <p:nvPr/>
        </p:nvSpPr>
        <p:spPr>
          <a:xfrm>
            <a:off x="500034" y="285728"/>
            <a:ext cx="714380" cy="714380"/>
          </a:xfrm>
          <a:prstGeom prst="heptagon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6.</a:t>
            </a:r>
            <a:endParaRPr lang="cs-CZ" sz="2400" b="1" dirty="0"/>
          </a:p>
        </p:txBody>
      </p:sp>
      <p:sp>
        <p:nvSpPr>
          <p:cNvPr id="8" name="Obdélník 7"/>
          <p:cNvSpPr/>
          <p:nvPr/>
        </p:nvSpPr>
        <p:spPr>
          <a:xfrm>
            <a:off x="1571604" y="366765"/>
            <a:ext cx="764386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3200" b="1" u="sng" dirty="0" smtClean="0">
                <a:solidFill>
                  <a:srgbClr val="202020"/>
                </a:solidFill>
                <a:latin typeface="Arial" pitchFamily="34" charset="0"/>
                <a:cs typeface="Arial" pitchFamily="34" charset="0"/>
              </a:rPr>
              <a:t>Žďár nad Sázavou </a:t>
            </a:r>
            <a:r>
              <a:rPr lang="cs-CZ" sz="3200" b="1" dirty="0" smtClean="0">
                <a:solidFill>
                  <a:srgbClr val="202020"/>
                </a:solidFill>
                <a:latin typeface="Arial" pitchFamily="34" charset="0"/>
                <a:cs typeface="Arial" pitchFamily="34" charset="0"/>
              </a:rPr>
              <a:t>- poutní kostel  sv. Jana Nepomuckého na Zelené hoře</a:t>
            </a:r>
            <a:endParaRPr lang="cs-CZ" sz="3200" dirty="0" smtClean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3200" dirty="0" smtClean="0">
                <a:solidFill>
                  <a:srgbClr val="202020"/>
                </a:solidFill>
                <a:latin typeface="Arial" pitchFamily="34" charset="0"/>
                <a:cs typeface="Arial" pitchFamily="34" charset="0"/>
              </a:rPr>
              <a:t>byl založen počátkem 18. století.  </a:t>
            </a:r>
          </a:p>
        </p:txBody>
      </p:sp>
      <p:sp>
        <p:nvSpPr>
          <p:cNvPr id="9" name="Obdélník 8"/>
          <p:cNvSpPr/>
          <p:nvPr/>
        </p:nvSpPr>
        <p:spPr>
          <a:xfrm>
            <a:off x="5214942" y="1928802"/>
            <a:ext cx="235192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rgbClr val="202020"/>
                </a:solidFill>
                <a:latin typeface="Arial" pitchFamily="34" charset="0"/>
                <a:cs typeface="Arial" pitchFamily="34" charset="0"/>
              </a:rPr>
              <a:t>(zapsán v roce 1994)</a:t>
            </a:r>
            <a:endParaRPr lang="cs-CZ" dirty="0"/>
          </a:p>
        </p:txBody>
      </p:sp>
      <p:pic>
        <p:nvPicPr>
          <p:cNvPr id="10" name="Picture 2" descr="http://www.vivariumnovum.net/unesco/UNESCO.jpg"/>
          <p:cNvPicPr>
            <a:picLocks noChangeAspect="1" noChangeArrowheads="1"/>
          </p:cNvPicPr>
          <p:nvPr/>
        </p:nvPicPr>
        <p:blipFill>
          <a:blip r:embed="rId2" cstate="print">
            <a:lum bright="34000" contrast="23000"/>
          </a:blip>
          <a:srcRect/>
          <a:stretch>
            <a:fillRect/>
          </a:stretch>
        </p:blipFill>
        <p:spPr bwMode="auto">
          <a:xfrm>
            <a:off x="7992644" y="6000768"/>
            <a:ext cx="1222826" cy="928694"/>
          </a:xfrm>
          <a:prstGeom prst="rect">
            <a:avLst/>
          </a:prstGeom>
          <a:gradFill>
            <a:gsLst>
              <a:gs pos="0">
                <a:schemeClr val="tx2">
                  <a:lumMod val="40000"/>
                  <a:lumOff val="60000"/>
                </a:schemeClr>
              </a:gs>
              <a:gs pos="0">
                <a:srgbClr val="00B0F0"/>
              </a:gs>
              <a:gs pos="50000">
                <a:srgbClr val="0070C0"/>
              </a:gs>
              <a:gs pos="100000">
                <a:schemeClr val="tx2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softEdge rad="112500"/>
          </a:effectLst>
        </p:spPr>
      </p:pic>
      <p:pic>
        <p:nvPicPr>
          <p:cNvPr id="24580" name="Picture 4" descr="http://www.kampocesku.cz/gallery/2010_01_02/34_zdar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47834" y="1928802"/>
            <a:ext cx="6096000" cy="4638676"/>
          </a:xfrm>
          <a:prstGeom prst="rect">
            <a:avLst/>
          </a:prstGeom>
          <a:noFill/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45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edmiúhelník 4"/>
          <p:cNvSpPr/>
          <p:nvPr/>
        </p:nvSpPr>
        <p:spPr>
          <a:xfrm>
            <a:off x="500034" y="285728"/>
            <a:ext cx="714380" cy="714380"/>
          </a:xfrm>
          <a:prstGeom prst="heptagon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7.</a:t>
            </a:r>
            <a:endParaRPr lang="cs-CZ" sz="2400" b="1" dirty="0"/>
          </a:p>
        </p:txBody>
      </p:sp>
      <p:sp>
        <p:nvSpPr>
          <p:cNvPr id="6" name="Obdélník 5"/>
          <p:cNvSpPr/>
          <p:nvPr/>
        </p:nvSpPr>
        <p:spPr>
          <a:xfrm>
            <a:off x="1571604" y="428604"/>
            <a:ext cx="700092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u="sng" dirty="0" smtClean="0"/>
              <a:t>Třebíč</a:t>
            </a:r>
            <a:r>
              <a:rPr lang="cs-CZ" sz="3200" b="1" dirty="0" smtClean="0"/>
              <a:t> - bazilika sv. Prokopa a židovská čtvrť</a:t>
            </a:r>
            <a:r>
              <a:rPr lang="cs-CZ" sz="3200" dirty="0" smtClean="0"/>
              <a:t> </a:t>
            </a:r>
            <a:br>
              <a:rPr lang="cs-CZ" sz="3200" dirty="0" smtClean="0"/>
            </a:br>
            <a:r>
              <a:rPr lang="cs-CZ" sz="3200" dirty="0" smtClean="0"/>
              <a:t>(zapsány v roce 2003)</a:t>
            </a:r>
            <a:endParaRPr lang="cs-CZ" sz="3200" dirty="0"/>
          </a:p>
        </p:txBody>
      </p:sp>
      <p:sp>
        <p:nvSpPr>
          <p:cNvPr id="2" name="Tlačítko akce: Video 1">
            <a:hlinkClick r:id="" action="ppaction://noaction" highlightClick="1"/>
          </p:cNvPr>
          <p:cNvSpPr/>
          <p:nvPr/>
        </p:nvSpPr>
        <p:spPr>
          <a:xfrm>
            <a:off x="7452320" y="1350192"/>
            <a:ext cx="936104" cy="648072"/>
          </a:xfrm>
          <a:prstGeom prst="actionButtonMovi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http://www.profimedia.cz/fotografie/bazilika-sv-prokopa-a-zidovske-mesto-trebic/profimedia-000961468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2304" y="2107654"/>
            <a:ext cx="6096000" cy="4057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edmiúhelník 3"/>
          <p:cNvSpPr/>
          <p:nvPr/>
        </p:nvSpPr>
        <p:spPr>
          <a:xfrm>
            <a:off x="500034" y="500042"/>
            <a:ext cx="714380" cy="714380"/>
          </a:xfrm>
          <a:prstGeom prst="heptagon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8.</a:t>
            </a:r>
            <a:endParaRPr lang="cs-CZ" sz="2400" b="1" dirty="0"/>
          </a:p>
        </p:txBody>
      </p:sp>
      <p:sp>
        <p:nvSpPr>
          <p:cNvPr id="7" name="Obdélník 6"/>
          <p:cNvSpPr/>
          <p:nvPr/>
        </p:nvSpPr>
        <p:spPr>
          <a:xfrm>
            <a:off x="1928794" y="566962"/>
            <a:ext cx="678661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u="sng" dirty="0" smtClean="0"/>
              <a:t>Litomyšl</a:t>
            </a:r>
            <a:r>
              <a:rPr lang="cs-CZ" sz="3200" b="1" dirty="0" smtClean="0"/>
              <a:t> - zámek a zámecký areál</a:t>
            </a:r>
            <a:r>
              <a:rPr lang="cs-CZ" dirty="0" smtClean="0"/>
              <a:t> </a:t>
            </a:r>
            <a:br>
              <a:rPr lang="cs-CZ" dirty="0" smtClean="0"/>
            </a:br>
            <a:r>
              <a:rPr lang="cs-CZ" dirty="0" smtClean="0"/>
              <a:t>(zapsány v roce 1999)</a:t>
            </a:r>
            <a:endParaRPr lang="cs-CZ" dirty="0"/>
          </a:p>
        </p:txBody>
      </p:sp>
      <p:pic>
        <p:nvPicPr>
          <p:cNvPr id="28676" name="Picture 4" descr="http://www.uur.cz/images/6-mezinarodni-spoluprace/unesco/litomysl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09718" y="1142984"/>
            <a:ext cx="7620000" cy="5057775"/>
          </a:xfrm>
          <a:prstGeom prst="rect">
            <a:avLst/>
          </a:prstGeom>
          <a:noFill/>
        </p:spPr>
      </p:pic>
      <p:pic>
        <p:nvPicPr>
          <p:cNvPr id="11" name="Picture 2" descr="http://www.vivariumnovum.net/unesco/UNESCO.jpg"/>
          <p:cNvPicPr>
            <a:picLocks noChangeAspect="1" noChangeArrowheads="1"/>
          </p:cNvPicPr>
          <p:nvPr/>
        </p:nvPicPr>
        <p:blipFill>
          <a:blip r:embed="rId3" cstate="print">
            <a:lum bright="34000" contrast="23000"/>
          </a:blip>
          <a:srcRect/>
          <a:stretch>
            <a:fillRect/>
          </a:stretch>
        </p:blipFill>
        <p:spPr bwMode="auto">
          <a:xfrm>
            <a:off x="7992644" y="6000768"/>
            <a:ext cx="1222826" cy="928694"/>
          </a:xfrm>
          <a:prstGeom prst="rect">
            <a:avLst/>
          </a:prstGeom>
          <a:gradFill>
            <a:gsLst>
              <a:gs pos="0">
                <a:schemeClr val="tx2">
                  <a:lumMod val="40000"/>
                  <a:lumOff val="60000"/>
                </a:schemeClr>
              </a:gs>
              <a:gs pos="0">
                <a:srgbClr val="00B0F0"/>
              </a:gs>
              <a:gs pos="50000">
                <a:srgbClr val="0070C0"/>
              </a:gs>
              <a:gs pos="100000">
                <a:schemeClr val="tx2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86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edmiúhelník 3"/>
          <p:cNvSpPr/>
          <p:nvPr/>
        </p:nvSpPr>
        <p:spPr>
          <a:xfrm>
            <a:off x="500034" y="500042"/>
            <a:ext cx="714380" cy="714380"/>
          </a:xfrm>
          <a:prstGeom prst="heptagon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9.</a:t>
            </a:r>
            <a:endParaRPr lang="cs-CZ" sz="2400" b="1" dirty="0"/>
          </a:p>
        </p:txBody>
      </p:sp>
      <p:sp>
        <p:nvSpPr>
          <p:cNvPr id="8" name="Obdélník 7"/>
          <p:cNvSpPr/>
          <p:nvPr/>
        </p:nvSpPr>
        <p:spPr>
          <a:xfrm>
            <a:off x="1714480" y="571480"/>
            <a:ext cx="7429520" cy="13542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3200" b="1" u="sng" dirty="0" smtClean="0">
                <a:solidFill>
                  <a:srgbClr val="202020"/>
                </a:solidFill>
                <a:latin typeface="Arial" pitchFamily="34" charset="0"/>
                <a:cs typeface="Arial" pitchFamily="34" charset="0"/>
              </a:rPr>
              <a:t>Brno</a:t>
            </a:r>
            <a:r>
              <a:rPr lang="cs-CZ" sz="3200" b="1" dirty="0" smtClean="0">
                <a:solidFill>
                  <a:srgbClr val="202020"/>
                </a:solidFill>
                <a:latin typeface="Arial" pitchFamily="34" charset="0"/>
                <a:cs typeface="Arial" pitchFamily="34" charset="0"/>
              </a:rPr>
              <a:t> - vila </a:t>
            </a:r>
            <a:r>
              <a:rPr lang="cs-CZ" sz="3200" b="1" dirty="0" err="1" smtClean="0">
                <a:solidFill>
                  <a:srgbClr val="202020"/>
                </a:solidFill>
                <a:latin typeface="Arial" pitchFamily="34" charset="0"/>
                <a:cs typeface="Arial" pitchFamily="34" charset="0"/>
              </a:rPr>
              <a:t>Tugendhat</a:t>
            </a:r>
            <a:endParaRPr lang="cs-CZ" sz="3200" b="1" dirty="0" smtClean="0">
              <a:solidFill>
                <a:srgbClr val="202020"/>
              </a:solidFill>
              <a:latin typeface="Arial" pitchFamily="34" charset="0"/>
              <a:cs typeface="Arial" pitchFamily="34" charset="0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3200" dirty="0" smtClean="0">
                <a:solidFill>
                  <a:srgbClr val="202020"/>
                </a:solidFill>
                <a:latin typeface="Arial" pitchFamily="34" charset="0"/>
                <a:cs typeface="Arial" pitchFamily="34" charset="0"/>
              </a:rPr>
              <a:t>nejvýznamnější evropská stavba</a:t>
            </a:r>
            <a:r>
              <a:rPr lang="cs-CZ" sz="3200" b="1" dirty="0" smtClean="0">
                <a:solidFill>
                  <a:srgbClr val="20202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 smtClean="0">
                <a:solidFill>
                  <a:srgbClr val="202020"/>
                </a:solidFill>
                <a:latin typeface="Arial" pitchFamily="34" charset="0"/>
                <a:cs typeface="Arial" pitchFamily="34" charset="0"/>
              </a:rPr>
              <a:t> </a:t>
            </a:r>
            <a:br>
              <a:rPr lang="cs-CZ" sz="3200" dirty="0" smtClean="0">
                <a:solidFill>
                  <a:srgbClr val="202020"/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solidFill>
                  <a:srgbClr val="202020"/>
                </a:solidFill>
                <a:latin typeface="Arial" pitchFamily="34" charset="0"/>
                <a:cs typeface="Arial" pitchFamily="34" charset="0"/>
              </a:rPr>
              <a:t>(zapsána v roce 2001) </a:t>
            </a:r>
            <a:endParaRPr lang="cs-CZ" sz="1600" dirty="0" smtClean="0">
              <a:latin typeface="Arial" pitchFamily="34" charset="0"/>
            </a:endParaRPr>
          </a:p>
        </p:txBody>
      </p:sp>
      <p:pic>
        <p:nvPicPr>
          <p:cNvPr id="27652" name="Picture 4" descr="http://www.discoverczech.com/apictures/z_brno/brno/sights/tugendhat/exterior1_v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81202" y="2147900"/>
            <a:ext cx="4762500" cy="3209926"/>
          </a:xfrm>
          <a:prstGeom prst="rect">
            <a:avLst/>
          </a:prstGeom>
          <a:noFill/>
        </p:spPr>
      </p:pic>
      <p:pic>
        <p:nvPicPr>
          <p:cNvPr id="10" name="Picture 2" descr="http://www.vivariumnovum.net/unesco/UNESCO.jpg"/>
          <p:cNvPicPr>
            <a:picLocks noChangeAspect="1" noChangeArrowheads="1"/>
          </p:cNvPicPr>
          <p:nvPr/>
        </p:nvPicPr>
        <p:blipFill>
          <a:blip r:embed="rId3" cstate="print">
            <a:lum bright="34000" contrast="23000"/>
          </a:blip>
          <a:srcRect/>
          <a:stretch>
            <a:fillRect/>
          </a:stretch>
        </p:blipFill>
        <p:spPr bwMode="auto">
          <a:xfrm>
            <a:off x="7992644" y="6000768"/>
            <a:ext cx="1222826" cy="928694"/>
          </a:xfrm>
          <a:prstGeom prst="rect">
            <a:avLst/>
          </a:prstGeom>
          <a:gradFill>
            <a:gsLst>
              <a:gs pos="0">
                <a:schemeClr val="tx2">
                  <a:lumMod val="40000"/>
                  <a:lumOff val="60000"/>
                </a:schemeClr>
              </a:gs>
              <a:gs pos="0">
                <a:srgbClr val="00B0F0"/>
              </a:gs>
              <a:gs pos="50000">
                <a:srgbClr val="0070C0"/>
              </a:gs>
              <a:gs pos="100000">
                <a:schemeClr val="tx2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edmiúhelník 3"/>
          <p:cNvSpPr/>
          <p:nvPr/>
        </p:nvSpPr>
        <p:spPr>
          <a:xfrm>
            <a:off x="500034" y="500042"/>
            <a:ext cx="714380" cy="714380"/>
          </a:xfrm>
          <a:prstGeom prst="heptagon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10.</a:t>
            </a:r>
            <a:endParaRPr lang="cs-CZ" sz="2400" b="1" dirty="0"/>
          </a:p>
        </p:txBody>
      </p:sp>
      <p:sp>
        <p:nvSpPr>
          <p:cNvPr id="5" name="Obdélník 4"/>
          <p:cNvSpPr/>
          <p:nvPr/>
        </p:nvSpPr>
        <p:spPr>
          <a:xfrm>
            <a:off x="1928794" y="571480"/>
            <a:ext cx="4572000" cy="86177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3200" b="1" u="sng" dirty="0" smtClean="0"/>
              <a:t>Lednicko-valtický areál</a:t>
            </a:r>
            <a:r>
              <a:rPr lang="cs-CZ" sz="3200" u="sng" dirty="0" smtClean="0"/>
              <a:t> </a:t>
            </a:r>
            <a:br>
              <a:rPr lang="cs-CZ" sz="3200" u="sng" dirty="0" smtClean="0"/>
            </a:br>
            <a:r>
              <a:rPr lang="cs-CZ" dirty="0" smtClean="0"/>
              <a:t>(zapsán v roce 1996)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857356" y="1357298"/>
            <a:ext cx="628654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 krajinná památková zóna  je jedním      z největších   upravených areálů v Evropě</a:t>
            </a:r>
            <a:endParaRPr lang="cs-CZ" dirty="0"/>
          </a:p>
        </p:txBody>
      </p:sp>
      <p:pic>
        <p:nvPicPr>
          <p:cNvPr id="26626" name="Picture 2" descr="http://www.prague-transfers-services.cz/data/photos/dffd01758539cf7c0eda8f472a397d0f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5575" y="2971821"/>
            <a:ext cx="4762500" cy="3600451"/>
          </a:xfrm>
          <a:prstGeom prst="rect">
            <a:avLst/>
          </a:prstGeom>
          <a:noFill/>
        </p:spPr>
      </p:pic>
      <p:pic>
        <p:nvPicPr>
          <p:cNvPr id="26628" name="Picture 4" descr="http://www.kudyznudy.cz/getmedia/54826291-137e-469f-b87f-df11ea119736/foto.aspx?width=850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309718" y="500042"/>
            <a:ext cx="7620000" cy="6210301"/>
          </a:xfrm>
          <a:prstGeom prst="rect">
            <a:avLst/>
          </a:prstGeom>
          <a:noFill/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66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266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 descr="http://www.ukrbu.cz/photos/valtic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38214" y="1071546"/>
            <a:ext cx="7620000" cy="4981575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385594" y="428604"/>
            <a:ext cx="13290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/>
              <a:t>Valtice</a:t>
            </a:r>
            <a:endParaRPr lang="cs-CZ" sz="3200" b="1" u="sng" dirty="0"/>
          </a:p>
        </p:txBody>
      </p:sp>
      <p:pic>
        <p:nvPicPr>
          <p:cNvPr id="6" name="Picture 2" descr="http://www.vivariumnovum.net/unesco/UNESCO.jpg"/>
          <p:cNvPicPr>
            <a:picLocks noChangeAspect="1" noChangeArrowheads="1"/>
          </p:cNvPicPr>
          <p:nvPr/>
        </p:nvPicPr>
        <p:blipFill>
          <a:blip r:embed="rId3" cstate="print">
            <a:lum bright="34000" contrast="23000"/>
          </a:blip>
          <a:srcRect/>
          <a:stretch>
            <a:fillRect/>
          </a:stretch>
        </p:blipFill>
        <p:spPr bwMode="auto">
          <a:xfrm>
            <a:off x="7992644" y="6000768"/>
            <a:ext cx="1222826" cy="928694"/>
          </a:xfrm>
          <a:prstGeom prst="rect">
            <a:avLst/>
          </a:prstGeom>
          <a:gradFill>
            <a:gsLst>
              <a:gs pos="0">
                <a:schemeClr val="tx2">
                  <a:lumMod val="40000"/>
                  <a:lumOff val="60000"/>
                </a:schemeClr>
              </a:gs>
              <a:gs pos="0">
                <a:srgbClr val="00B0F0"/>
              </a:gs>
              <a:gs pos="50000">
                <a:srgbClr val="0070C0"/>
              </a:gs>
              <a:gs pos="100000">
                <a:schemeClr val="tx2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softEdge rad="112500"/>
          </a:effectLst>
        </p:spPr>
      </p:pic>
      <p:sp>
        <p:nvSpPr>
          <p:cNvPr id="7" name="Sedmiúhelník 6"/>
          <p:cNvSpPr/>
          <p:nvPr/>
        </p:nvSpPr>
        <p:spPr>
          <a:xfrm>
            <a:off x="500034" y="357166"/>
            <a:ext cx="714380" cy="714380"/>
          </a:xfrm>
          <a:prstGeom prst="heptagon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10.</a:t>
            </a:r>
            <a:endParaRPr lang="cs-CZ" sz="2400" b="1" dirty="0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5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edmiúhelník 3"/>
          <p:cNvSpPr/>
          <p:nvPr/>
        </p:nvSpPr>
        <p:spPr>
          <a:xfrm>
            <a:off x="500034" y="500042"/>
            <a:ext cx="714380" cy="714380"/>
          </a:xfrm>
          <a:prstGeom prst="heptagon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11.</a:t>
            </a:r>
            <a:endParaRPr lang="cs-CZ" sz="2400" b="1" dirty="0"/>
          </a:p>
        </p:txBody>
      </p:sp>
      <p:sp>
        <p:nvSpPr>
          <p:cNvPr id="7" name="Obdélník 6"/>
          <p:cNvSpPr/>
          <p:nvPr/>
        </p:nvSpPr>
        <p:spPr>
          <a:xfrm>
            <a:off x="1857356" y="629647"/>
            <a:ext cx="625042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u="sng" dirty="0" smtClean="0"/>
              <a:t>Olomouc </a:t>
            </a:r>
            <a:r>
              <a:rPr lang="cs-CZ" sz="3200" b="1" dirty="0" smtClean="0"/>
              <a:t>- sloup Nejsvětější Trojice</a:t>
            </a:r>
            <a:r>
              <a:rPr lang="cs-CZ" sz="3200" dirty="0" smtClean="0"/>
              <a:t> </a:t>
            </a:r>
            <a:endParaRPr lang="cs-CZ" sz="3200" dirty="0"/>
          </a:p>
        </p:txBody>
      </p:sp>
      <p:pic>
        <p:nvPicPr>
          <p:cNvPr id="31746" name="Picture 2" descr="http://www.discoverczech.com/apictures/z_olomouc/olomouc/ol_v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95318" y="2119328"/>
            <a:ext cx="4762500" cy="3667126"/>
          </a:xfrm>
          <a:prstGeom prst="rect">
            <a:avLst/>
          </a:prstGeom>
          <a:noFill/>
        </p:spPr>
      </p:pic>
      <p:pic>
        <p:nvPicPr>
          <p:cNvPr id="31748" name="Picture 4" descr="http://media.vlasta2.ni.cz/photos/2012/05/08/11-2952-olomouc-sloup-vrsek_1_1_1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691216" y="2357430"/>
            <a:ext cx="2952750" cy="2952751"/>
          </a:xfrm>
          <a:prstGeom prst="rect">
            <a:avLst/>
          </a:prstGeom>
          <a:noFill/>
        </p:spPr>
      </p:pic>
      <p:pic>
        <p:nvPicPr>
          <p:cNvPr id="10" name="Picture 2" descr="http://www.vivariumnovum.net/unesco/UNESCO.jpg"/>
          <p:cNvPicPr>
            <a:picLocks noChangeAspect="1" noChangeArrowheads="1"/>
          </p:cNvPicPr>
          <p:nvPr/>
        </p:nvPicPr>
        <p:blipFill>
          <a:blip r:embed="rId4" cstate="print">
            <a:lum bright="34000" contrast="23000"/>
          </a:blip>
          <a:srcRect/>
          <a:stretch>
            <a:fillRect/>
          </a:stretch>
        </p:blipFill>
        <p:spPr bwMode="auto">
          <a:xfrm>
            <a:off x="7921206" y="5929330"/>
            <a:ext cx="1222826" cy="928694"/>
          </a:xfrm>
          <a:prstGeom prst="rect">
            <a:avLst/>
          </a:prstGeom>
          <a:gradFill>
            <a:gsLst>
              <a:gs pos="0">
                <a:schemeClr val="tx2">
                  <a:lumMod val="40000"/>
                  <a:lumOff val="60000"/>
                </a:schemeClr>
              </a:gs>
              <a:gs pos="0">
                <a:srgbClr val="00B0F0"/>
              </a:gs>
              <a:gs pos="50000">
                <a:srgbClr val="0070C0"/>
              </a:gs>
              <a:gs pos="100000">
                <a:schemeClr val="tx2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317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317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edmiúhelník 3"/>
          <p:cNvSpPr/>
          <p:nvPr/>
        </p:nvSpPr>
        <p:spPr>
          <a:xfrm>
            <a:off x="500034" y="500042"/>
            <a:ext cx="714380" cy="714380"/>
          </a:xfrm>
          <a:prstGeom prst="heptagon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12.</a:t>
            </a:r>
            <a:endParaRPr lang="cs-CZ" sz="2400" b="1" dirty="0"/>
          </a:p>
        </p:txBody>
      </p:sp>
      <p:sp>
        <p:nvSpPr>
          <p:cNvPr id="5" name="Obdélník 4"/>
          <p:cNvSpPr/>
          <p:nvPr/>
        </p:nvSpPr>
        <p:spPr>
          <a:xfrm>
            <a:off x="1643042" y="571480"/>
            <a:ext cx="736131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u="sng" dirty="0" smtClean="0"/>
              <a:t>Kroměříž</a:t>
            </a:r>
            <a:r>
              <a:rPr lang="cs-CZ" sz="3200" b="1" dirty="0" smtClean="0"/>
              <a:t> - arcibiskupský zámek a zahrady</a:t>
            </a:r>
            <a:r>
              <a:rPr lang="cs-CZ" sz="3200" dirty="0" smtClean="0"/>
              <a:t> </a:t>
            </a:r>
            <a:endParaRPr lang="cs-CZ" sz="3200" dirty="0"/>
          </a:p>
        </p:txBody>
      </p:sp>
      <p:pic>
        <p:nvPicPr>
          <p:cNvPr id="30722" name="Picture 2" descr="http://media.novinky.cz/416/124165-original-vbr6c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5575" y="2014551"/>
            <a:ext cx="5229225" cy="3486151"/>
          </a:xfrm>
          <a:prstGeom prst="rect">
            <a:avLst/>
          </a:prstGeom>
          <a:noFill/>
        </p:spPr>
      </p:pic>
      <p:pic>
        <p:nvPicPr>
          <p:cNvPr id="30724" name="Picture 4" descr="http://www.unesco-czech.cz/repository/05edf455cb266ccb3ea3ac2715f873261f02c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690968" y="2014551"/>
            <a:ext cx="5238750" cy="3486151"/>
          </a:xfrm>
          <a:prstGeom prst="rect">
            <a:avLst/>
          </a:prstGeom>
          <a:noFill/>
        </p:spPr>
      </p:pic>
      <p:pic>
        <p:nvPicPr>
          <p:cNvPr id="8" name="Picture 2" descr="http://www.vivariumnovum.net/unesco/UNESCO.jpg"/>
          <p:cNvPicPr>
            <a:picLocks noChangeAspect="1" noChangeArrowheads="1"/>
          </p:cNvPicPr>
          <p:nvPr/>
        </p:nvPicPr>
        <p:blipFill>
          <a:blip r:embed="rId4" cstate="print">
            <a:lum bright="34000" contrast="23000"/>
          </a:blip>
          <a:srcRect/>
          <a:stretch>
            <a:fillRect/>
          </a:stretch>
        </p:blipFill>
        <p:spPr bwMode="auto">
          <a:xfrm>
            <a:off x="7992644" y="6000768"/>
            <a:ext cx="1222826" cy="928694"/>
          </a:xfrm>
          <a:prstGeom prst="rect">
            <a:avLst/>
          </a:prstGeom>
          <a:gradFill>
            <a:gsLst>
              <a:gs pos="0">
                <a:schemeClr val="tx2">
                  <a:lumMod val="40000"/>
                  <a:lumOff val="60000"/>
                </a:schemeClr>
              </a:gs>
              <a:gs pos="0">
                <a:srgbClr val="00B0F0"/>
              </a:gs>
              <a:gs pos="50000">
                <a:srgbClr val="0070C0"/>
              </a:gs>
              <a:gs pos="100000">
                <a:schemeClr val="tx2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307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307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www.vivariumnovum.net/unesco/UNESCO.jpg"/>
          <p:cNvPicPr>
            <a:picLocks noChangeAspect="1" noChangeArrowheads="1"/>
          </p:cNvPicPr>
          <p:nvPr/>
        </p:nvPicPr>
        <p:blipFill>
          <a:blip r:embed="rId2" cstate="print">
            <a:lum bright="34000" contrast="23000"/>
          </a:blip>
          <a:srcRect/>
          <a:stretch>
            <a:fillRect/>
          </a:stretch>
        </p:blipFill>
        <p:spPr bwMode="auto">
          <a:xfrm>
            <a:off x="7715272" y="5715016"/>
            <a:ext cx="1222826" cy="928694"/>
          </a:xfrm>
          <a:prstGeom prst="rect">
            <a:avLst/>
          </a:prstGeom>
          <a:gradFill>
            <a:gsLst>
              <a:gs pos="0">
                <a:schemeClr val="tx2">
                  <a:lumMod val="40000"/>
                  <a:lumOff val="60000"/>
                </a:schemeClr>
              </a:gs>
              <a:gs pos="0">
                <a:srgbClr val="00B0F0"/>
              </a:gs>
              <a:gs pos="50000">
                <a:srgbClr val="0070C0"/>
              </a:gs>
              <a:gs pos="100000">
                <a:schemeClr val="tx2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softEdge rad="112500"/>
          </a:effectLst>
        </p:spPr>
      </p:pic>
      <p:sp>
        <p:nvSpPr>
          <p:cNvPr id="3" name="TextovéPole 2"/>
          <p:cNvSpPr txBox="1"/>
          <p:nvPr/>
        </p:nvSpPr>
        <p:spPr>
          <a:xfrm>
            <a:off x="623200" y="1952944"/>
            <a:ext cx="5949064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Mapa památek UNESCO - </a:t>
            </a:r>
            <a:r>
              <a:rPr lang="cs-CZ" sz="1100" dirty="0" smtClean="0">
                <a:hlinkClick r:id="rId3"/>
              </a:rPr>
              <a:t>http://www.</a:t>
            </a:r>
            <a:r>
              <a:rPr lang="cs-CZ" sz="1100" dirty="0" err="1" smtClean="0">
                <a:hlinkClick r:id="rId3"/>
              </a:rPr>
              <a:t>czech</a:t>
            </a:r>
            <a:r>
              <a:rPr lang="cs-CZ" sz="1100" dirty="0" smtClean="0">
                <a:hlinkClick r:id="rId3"/>
              </a:rPr>
              <a:t>-</a:t>
            </a:r>
            <a:r>
              <a:rPr lang="cs-CZ" sz="1100" dirty="0" err="1" smtClean="0">
                <a:hlinkClick r:id="rId3"/>
              </a:rPr>
              <a:t>unesco.cz</a:t>
            </a:r>
            <a:r>
              <a:rPr lang="cs-CZ" sz="1100" dirty="0" smtClean="0">
                <a:hlinkClick r:id="rId3"/>
              </a:rPr>
              <a:t>/</a:t>
            </a:r>
            <a:r>
              <a:rPr lang="cs-CZ" sz="1100" dirty="0" err="1" smtClean="0">
                <a:hlinkClick r:id="rId3"/>
              </a:rPr>
              <a:t>repository</a:t>
            </a:r>
            <a:r>
              <a:rPr lang="cs-CZ" sz="1100" dirty="0" smtClean="0">
                <a:hlinkClick r:id="rId3"/>
              </a:rPr>
              <a:t>/</a:t>
            </a:r>
            <a:r>
              <a:rPr lang="cs-CZ" sz="1100" dirty="0" err="1" smtClean="0">
                <a:hlinkClick r:id="rId3"/>
              </a:rPr>
              <a:t>images</a:t>
            </a:r>
            <a:r>
              <a:rPr lang="cs-CZ" sz="1100" dirty="0" smtClean="0">
                <a:hlinkClick r:id="rId3"/>
              </a:rPr>
              <a:t>/</a:t>
            </a:r>
            <a:r>
              <a:rPr lang="cs-CZ" sz="1100" dirty="0" err="1" smtClean="0">
                <a:hlinkClick r:id="rId3"/>
              </a:rPr>
              <a:t>obecne</a:t>
            </a:r>
            <a:r>
              <a:rPr lang="cs-CZ" sz="1100" dirty="0" smtClean="0">
                <a:hlinkClick r:id="rId3"/>
              </a:rPr>
              <a:t>/mapa_</a:t>
            </a:r>
            <a:r>
              <a:rPr lang="cs-CZ" sz="1100" dirty="0" err="1" smtClean="0">
                <a:hlinkClick r:id="rId3"/>
              </a:rPr>
              <a:t>unesco.jpg</a:t>
            </a:r>
            <a:endParaRPr lang="cs-CZ" sz="11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2910" y="2667324"/>
            <a:ext cx="4709944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Historické jádro Prahy - </a:t>
            </a:r>
            <a:r>
              <a:rPr lang="cs-CZ" sz="1100" dirty="0" smtClean="0">
                <a:hlinkClick r:id="rId4"/>
              </a:rPr>
              <a:t>http://www.</a:t>
            </a:r>
            <a:r>
              <a:rPr lang="cs-CZ" sz="1100" dirty="0" err="1" smtClean="0">
                <a:hlinkClick r:id="rId4"/>
              </a:rPr>
              <a:t>people.cz</a:t>
            </a:r>
            <a:r>
              <a:rPr lang="cs-CZ" sz="1100" dirty="0" smtClean="0">
                <a:hlinkClick r:id="rId4"/>
              </a:rPr>
              <a:t>/</a:t>
            </a:r>
            <a:r>
              <a:rPr lang="cs-CZ" sz="1100" dirty="0" err="1" smtClean="0">
                <a:hlinkClick r:id="rId4"/>
              </a:rPr>
              <a:t>travel</a:t>
            </a:r>
            <a:r>
              <a:rPr lang="cs-CZ" sz="1100" dirty="0" smtClean="0">
                <a:hlinkClick r:id="rId4"/>
              </a:rPr>
              <a:t>/</a:t>
            </a:r>
            <a:r>
              <a:rPr lang="cs-CZ" sz="1100" dirty="0" err="1" smtClean="0">
                <a:hlinkClick r:id="rId4"/>
              </a:rPr>
              <a:t>articles</a:t>
            </a:r>
            <a:r>
              <a:rPr lang="cs-CZ" sz="1100" dirty="0" smtClean="0">
                <a:hlinkClick r:id="rId4"/>
              </a:rPr>
              <a:t>_</a:t>
            </a:r>
            <a:r>
              <a:rPr lang="cs-CZ" sz="1100" dirty="0" err="1" smtClean="0">
                <a:hlinkClick r:id="rId4"/>
              </a:rPr>
              <a:t>photo</a:t>
            </a:r>
            <a:r>
              <a:rPr lang="cs-CZ" sz="1100" dirty="0" smtClean="0">
                <a:hlinkClick r:id="rId4"/>
              </a:rPr>
              <a:t>/11229.jpg</a:t>
            </a:r>
            <a:endParaRPr lang="cs-CZ" sz="11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42910" y="2310134"/>
            <a:ext cx="4839786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Historické jádro Prahy - </a:t>
            </a:r>
            <a:r>
              <a:rPr lang="cs-CZ" sz="1100" dirty="0" smtClean="0">
                <a:hlinkClick r:id="rId5"/>
              </a:rPr>
              <a:t>http://www.</a:t>
            </a:r>
            <a:r>
              <a:rPr lang="cs-CZ" sz="1100" dirty="0" err="1" smtClean="0">
                <a:hlinkClick r:id="rId5"/>
              </a:rPr>
              <a:t>people.cz</a:t>
            </a:r>
            <a:r>
              <a:rPr lang="cs-CZ" sz="1100" dirty="0" smtClean="0">
                <a:hlinkClick r:id="rId5"/>
              </a:rPr>
              <a:t>/</a:t>
            </a:r>
            <a:r>
              <a:rPr lang="cs-CZ" sz="1100" dirty="0" err="1" smtClean="0">
                <a:hlinkClick r:id="rId5"/>
              </a:rPr>
              <a:t>travel</a:t>
            </a:r>
            <a:r>
              <a:rPr lang="cs-CZ" sz="1100" dirty="0" smtClean="0">
                <a:hlinkClick r:id="rId5"/>
              </a:rPr>
              <a:t>/</a:t>
            </a:r>
            <a:r>
              <a:rPr lang="cs-CZ" sz="1100" dirty="0" err="1" smtClean="0">
                <a:hlinkClick r:id="rId5"/>
              </a:rPr>
              <a:t>cs</a:t>
            </a:r>
            <a:r>
              <a:rPr lang="cs-CZ" sz="1100" dirty="0" smtClean="0">
                <a:hlinkClick r:id="rId5"/>
              </a:rPr>
              <a:t>/</a:t>
            </a:r>
            <a:r>
              <a:rPr lang="cs-CZ" sz="1100" dirty="0" err="1" smtClean="0">
                <a:hlinkClick r:id="rId5"/>
              </a:rPr>
              <a:t>articles</a:t>
            </a:r>
            <a:r>
              <a:rPr lang="cs-CZ" sz="1100" dirty="0" smtClean="0">
                <a:hlinkClick r:id="rId5"/>
              </a:rPr>
              <a:t>-detail/</a:t>
            </a:r>
            <a:r>
              <a:rPr lang="cs-CZ" sz="1100" dirty="0" err="1" smtClean="0">
                <a:hlinkClick r:id="rId5"/>
              </a:rPr>
              <a:t>aid</a:t>
            </a:r>
            <a:r>
              <a:rPr lang="cs-CZ" sz="1100" dirty="0" smtClean="0">
                <a:hlinkClick r:id="rId5"/>
              </a:rPr>
              <a:t>-11452</a:t>
            </a:r>
            <a:endParaRPr lang="cs-CZ" sz="11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42910" y="2977218"/>
            <a:ext cx="4314001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Kutná Hora - </a:t>
            </a:r>
            <a:r>
              <a:rPr lang="cs-CZ" sz="1100" dirty="0" smtClean="0">
                <a:hlinkClick r:id="rId6"/>
              </a:rPr>
              <a:t>http://www.</a:t>
            </a:r>
            <a:r>
              <a:rPr lang="cs-CZ" sz="1100" dirty="0" err="1" smtClean="0">
                <a:hlinkClick r:id="rId6"/>
              </a:rPr>
              <a:t>medinek.cz</a:t>
            </a:r>
            <a:r>
              <a:rPr lang="cs-CZ" sz="1100" dirty="0" smtClean="0">
                <a:hlinkClick r:id="rId6"/>
              </a:rPr>
              <a:t>/</a:t>
            </a:r>
            <a:r>
              <a:rPr lang="cs-CZ" sz="1100" dirty="0" err="1" smtClean="0">
                <a:hlinkClick r:id="rId6"/>
              </a:rPr>
              <a:t>upload</a:t>
            </a:r>
            <a:r>
              <a:rPr lang="cs-CZ" sz="1100" dirty="0" smtClean="0">
                <a:hlinkClick r:id="rId6"/>
              </a:rPr>
              <a:t>/</a:t>
            </a:r>
            <a:r>
              <a:rPr lang="cs-CZ" sz="1100" dirty="0" err="1" smtClean="0">
                <a:hlinkClick r:id="rId6"/>
              </a:rPr>
              <a:t>clanky</a:t>
            </a:r>
            <a:r>
              <a:rPr lang="cs-CZ" sz="1100" dirty="0" smtClean="0">
                <a:hlinkClick r:id="rId6"/>
              </a:rPr>
              <a:t>/kutna_hora_01.jpg</a:t>
            </a:r>
            <a:endParaRPr lang="cs-CZ" sz="11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42910" y="3310266"/>
            <a:ext cx="4265911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Kutná Hora - </a:t>
            </a:r>
            <a:r>
              <a:rPr lang="cs-CZ" sz="1100" dirty="0" smtClean="0">
                <a:hlinkClick r:id="rId7"/>
              </a:rPr>
              <a:t>http://img6.ct24.cz/</a:t>
            </a:r>
            <a:r>
              <a:rPr lang="cs-CZ" sz="1100" dirty="0" err="1" smtClean="0">
                <a:hlinkClick r:id="rId7"/>
              </a:rPr>
              <a:t>cache</a:t>
            </a:r>
            <a:r>
              <a:rPr lang="cs-CZ" sz="1100" dirty="0" smtClean="0">
                <a:hlinkClick r:id="rId7"/>
              </a:rPr>
              <a:t>/616x347/</a:t>
            </a:r>
            <a:r>
              <a:rPr lang="cs-CZ" sz="1100" dirty="0" err="1" smtClean="0">
                <a:hlinkClick r:id="rId7"/>
              </a:rPr>
              <a:t>article</a:t>
            </a:r>
            <a:r>
              <a:rPr lang="cs-CZ" sz="1100" dirty="0" smtClean="0">
                <a:hlinkClick r:id="rId7"/>
              </a:rPr>
              <a:t>/1/29/2900.jpg</a:t>
            </a:r>
            <a:endParaRPr lang="cs-CZ" sz="11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42910" y="3596018"/>
            <a:ext cx="4203395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err="1" smtClean="0"/>
              <a:t>Holašovice</a:t>
            </a:r>
            <a:r>
              <a:rPr lang="cs-CZ" sz="1100" dirty="0" smtClean="0"/>
              <a:t> - </a:t>
            </a:r>
            <a:r>
              <a:rPr lang="cs-CZ" sz="1100" dirty="0" smtClean="0">
                <a:hlinkClick r:id="rId8"/>
              </a:rPr>
              <a:t>http://www.</a:t>
            </a:r>
            <a:r>
              <a:rPr lang="cs-CZ" sz="1100" dirty="0" err="1" smtClean="0">
                <a:hlinkClick r:id="rId8"/>
              </a:rPr>
              <a:t>vyletnik.cz</a:t>
            </a:r>
            <a:r>
              <a:rPr lang="cs-CZ" sz="1100" dirty="0" smtClean="0">
                <a:hlinkClick r:id="rId8"/>
              </a:rPr>
              <a:t>/</a:t>
            </a:r>
            <a:r>
              <a:rPr lang="cs-CZ" sz="1100" dirty="0" err="1" smtClean="0">
                <a:hlinkClick r:id="rId8"/>
              </a:rPr>
              <a:t>images</a:t>
            </a:r>
            <a:r>
              <a:rPr lang="cs-CZ" sz="1100" dirty="0" smtClean="0">
                <a:hlinkClick r:id="rId8"/>
              </a:rPr>
              <a:t>/</a:t>
            </a:r>
            <a:r>
              <a:rPr lang="cs-CZ" sz="1100" dirty="0" err="1" smtClean="0">
                <a:hlinkClick r:id="rId8"/>
              </a:rPr>
              <a:t>vylet</a:t>
            </a:r>
            <a:r>
              <a:rPr lang="cs-CZ" sz="1100" dirty="0" smtClean="0">
                <a:hlinkClick r:id="rId8"/>
              </a:rPr>
              <a:t>/</a:t>
            </a:r>
            <a:r>
              <a:rPr lang="cs-CZ" sz="1100" dirty="0" err="1" smtClean="0">
                <a:hlinkClick r:id="rId8"/>
              </a:rPr>
              <a:t>holasovice</a:t>
            </a:r>
            <a:r>
              <a:rPr lang="cs-CZ" sz="1100" dirty="0" smtClean="0">
                <a:hlinkClick r:id="rId8"/>
              </a:rPr>
              <a:t>_-c6d.jpg</a:t>
            </a:r>
            <a:endParaRPr lang="cs-CZ" sz="11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42910" y="3905912"/>
            <a:ext cx="5989140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Český Krumlov - </a:t>
            </a:r>
            <a:r>
              <a:rPr lang="cs-CZ" sz="1100" dirty="0" smtClean="0">
                <a:hlinkClick r:id="rId9"/>
              </a:rPr>
              <a:t>http://img.cz.prg.cmestatic.com/media/images/750x750/Feb2010/599976.jpg?d41d</a:t>
            </a:r>
            <a:endParaRPr lang="cs-CZ" sz="11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42910" y="4238960"/>
            <a:ext cx="4520789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Český Krumlov - </a:t>
            </a:r>
            <a:r>
              <a:rPr lang="cs-CZ" sz="1100" dirty="0" smtClean="0">
                <a:hlinkClick r:id="rId10"/>
              </a:rPr>
              <a:t>http://praguechauffeurs.com/cs/tours/images/krumlov.jpg</a:t>
            </a:r>
            <a:endParaRPr lang="cs-CZ" sz="11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42910" y="4524712"/>
            <a:ext cx="3877985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Telč - </a:t>
            </a:r>
            <a:r>
              <a:rPr lang="cs-CZ" sz="1100" dirty="0" smtClean="0">
                <a:hlinkClick r:id="rId11"/>
              </a:rPr>
              <a:t>http://www.happy-</a:t>
            </a:r>
            <a:r>
              <a:rPr lang="cs-CZ" sz="1100" dirty="0" err="1" smtClean="0">
                <a:hlinkClick r:id="rId11"/>
              </a:rPr>
              <a:t>art.ch</a:t>
            </a:r>
            <a:r>
              <a:rPr lang="cs-CZ" sz="1100" dirty="0" smtClean="0">
                <a:hlinkClick r:id="rId11"/>
              </a:rPr>
              <a:t>/</a:t>
            </a:r>
            <a:r>
              <a:rPr lang="cs-CZ" sz="1100" dirty="0" err="1" smtClean="0">
                <a:hlinkClick r:id="rId11"/>
              </a:rPr>
              <a:t>Fotos</a:t>
            </a:r>
            <a:r>
              <a:rPr lang="cs-CZ" sz="1100" dirty="0" smtClean="0">
                <a:hlinkClick r:id="rId11"/>
              </a:rPr>
              <a:t>/</a:t>
            </a:r>
            <a:r>
              <a:rPr lang="cs-CZ" sz="1100" dirty="0" err="1" smtClean="0">
                <a:hlinkClick r:id="rId11"/>
              </a:rPr>
              <a:t>Czech</a:t>
            </a:r>
            <a:r>
              <a:rPr lang="cs-CZ" sz="1100" dirty="0" smtClean="0">
                <a:hlinkClick r:id="rId11"/>
              </a:rPr>
              <a:t>-</a:t>
            </a:r>
            <a:r>
              <a:rPr lang="cs-CZ" sz="1100" dirty="0" err="1" smtClean="0">
                <a:hlinkClick r:id="rId11"/>
              </a:rPr>
              <a:t>Republic</a:t>
            </a:r>
            <a:r>
              <a:rPr lang="cs-CZ" sz="1100" dirty="0" smtClean="0">
                <a:hlinkClick r:id="rId11"/>
              </a:rPr>
              <a:t>/</a:t>
            </a:r>
            <a:r>
              <a:rPr lang="cs-CZ" sz="1100" dirty="0" err="1" smtClean="0">
                <a:hlinkClick r:id="rId11"/>
              </a:rPr>
              <a:t>Telc</a:t>
            </a:r>
            <a:r>
              <a:rPr lang="cs-CZ" sz="1100" dirty="0" smtClean="0">
                <a:hlinkClick r:id="rId11"/>
              </a:rPr>
              <a:t>-4.jpg</a:t>
            </a:r>
            <a:endParaRPr lang="cs-CZ" sz="11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42910" y="4857760"/>
            <a:ext cx="4211409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Telč - </a:t>
            </a:r>
            <a:r>
              <a:rPr lang="cs-CZ" sz="1100" dirty="0" smtClean="0">
                <a:hlinkClick r:id="rId12"/>
              </a:rPr>
              <a:t>http://img6.ct24.cz/</a:t>
            </a:r>
            <a:r>
              <a:rPr lang="cs-CZ" sz="1100" dirty="0" err="1" smtClean="0">
                <a:hlinkClick r:id="rId12"/>
              </a:rPr>
              <a:t>cache</a:t>
            </a:r>
            <a:r>
              <a:rPr lang="cs-CZ" sz="1100" dirty="0" smtClean="0">
                <a:hlinkClick r:id="rId12"/>
              </a:rPr>
              <a:t>/616x347/</a:t>
            </a:r>
            <a:r>
              <a:rPr lang="cs-CZ" sz="1100" dirty="0" err="1" smtClean="0">
                <a:hlinkClick r:id="rId12"/>
              </a:rPr>
              <a:t>article</a:t>
            </a:r>
            <a:r>
              <a:rPr lang="cs-CZ" sz="1100" dirty="0" smtClean="0">
                <a:hlinkClick r:id="rId12"/>
              </a:rPr>
              <a:t>/35/3406/340551.jpg</a:t>
            </a:r>
            <a:endParaRPr lang="cs-CZ" sz="11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42910" y="5143512"/>
            <a:ext cx="4823756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Žďár nad Sázavou - </a:t>
            </a:r>
            <a:r>
              <a:rPr lang="cs-CZ" sz="1100" dirty="0" smtClean="0">
                <a:hlinkClick r:id="rId13"/>
              </a:rPr>
              <a:t>http://www.</a:t>
            </a:r>
            <a:r>
              <a:rPr lang="cs-CZ" sz="1100" dirty="0" err="1" smtClean="0">
                <a:hlinkClick r:id="rId13"/>
              </a:rPr>
              <a:t>kampocesku.cz</a:t>
            </a:r>
            <a:r>
              <a:rPr lang="cs-CZ" sz="1100" dirty="0" smtClean="0">
                <a:hlinkClick r:id="rId13"/>
              </a:rPr>
              <a:t>/</a:t>
            </a:r>
            <a:r>
              <a:rPr lang="cs-CZ" sz="1100" dirty="0" err="1" smtClean="0">
                <a:hlinkClick r:id="rId13"/>
              </a:rPr>
              <a:t>gallery</a:t>
            </a:r>
            <a:r>
              <a:rPr lang="cs-CZ" sz="1100" dirty="0" smtClean="0">
                <a:hlinkClick r:id="rId13"/>
              </a:rPr>
              <a:t>/2010_01_02/34_zdar.</a:t>
            </a:r>
            <a:r>
              <a:rPr lang="cs-CZ" sz="1100" dirty="0" err="1" smtClean="0">
                <a:hlinkClick r:id="rId13"/>
              </a:rPr>
              <a:t>jpg</a:t>
            </a:r>
            <a:endParaRPr lang="cs-CZ" sz="11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42910" y="5453406"/>
            <a:ext cx="6671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Třebíč -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42910" y="5882034"/>
            <a:ext cx="5056192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Litomyšl -  </a:t>
            </a:r>
            <a:r>
              <a:rPr lang="cs-CZ" sz="1100" dirty="0" smtClean="0">
                <a:hlinkClick r:id="rId14"/>
              </a:rPr>
              <a:t>http://www.</a:t>
            </a:r>
            <a:r>
              <a:rPr lang="cs-CZ" sz="1100" dirty="0" err="1" smtClean="0">
                <a:hlinkClick r:id="rId14"/>
              </a:rPr>
              <a:t>uur.cz</a:t>
            </a:r>
            <a:r>
              <a:rPr lang="cs-CZ" sz="1100" dirty="0" smtClean="0">
                <a:hlinkClick r:id="rId14"/>
              </a:rPr>
              <a:t>/</a:t>
            </a:r>
            <a:r>
              <a:rPr lang="cs-CZ" sz="1100" dirty="0" err="1" smtClean="0">
                <a:hlinkClick r:id="rId14"/>
              </a:rPr>
              <a:t>images</a:t>
            </a:r>
            <a:r>
              <a:rPr lang="cs-CZ" sz="1100" dirty="0" smtClean="0">
                <a:hlinkClick r:id="rId14"/>
              </a:rPr>
              <a:t>/6-</a:t>
            </a:r>
            <a:r>
              <a:rPr lang="cs-CZ" sz="1100" dirty="0" err="1" smtClean="0">
                <a:hlinkClick r:id="rId14"/>
              </a:rPr>
              <a:t>mezinarodni</a:t>
            </a:r>
            <a:r>
              <a:rPr lang="cs-CZ" sz="1100" dirty="0" smtClean="0">
                <a:hlinkClick r:id="rId14"/>
              </a:rPr>
              <a:t>-</a:t>
            </a:r>
            <a:r>
              <a:rPr lang="cs-CZ" sz="1100" dirty="0" err="1" smtClean="0">
                <a:hlinkClick r:id="rId14"/>
              </a:rPr>
              <a:t>spoluprace</a:t>
            </a:r>
            <a:r>
              <a:rPr lang="cs-CZ" sz="1100" dirty="0" smtClean="0">
                <a:hlinkClick r:id="rId14"/>
              </a:rPr>
              <a:t>/</a:t>
            </a:r>
            <a:r>
              <a:rPr lang="cs-CZ" sz="1100" dirty="0" err="1" smtClean="0">
                <a:hlinkClick r:id="rId14"/>
              </a:rPr>
              <a:t>unesco</a:t>
            </a:r>
            <a:r>
              <a:rPr lang="cs-CZ" sz="1100" dirty="0" smtClean="0">
                <a:hlinkClick r:id="rId14"/>
              </a:rPr>
              <a:t>/</a:t>
            </a:r>
            <a:r>
              <a:rPr lang="cs-CZ" sz="1100" dirty="0" err="1" smtClean="0">
                <a:hlinkClick r:id="rId14"/>
              </a:rPr>
              <a:t>litomysl.jpg</a:t>
            </a:r>
            <a:endParaRPr lang="cs-CZ" sz="11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42910" y="6167786"/>
            <a:ext cx="5679760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Brno - </a:t>
            </a:r>
            <a:r>
              <a:rPr lang="cs-CZ" sz="1100" dirty="0" smtClean="0">
                <a:hlinkClick r:id="rId15"/>
              </a:rPr>
              <a:t>http://www.</a:t>
            </a:r>
            <a:r>
              <a:rPr lang="cs-CZ" sz="1100" dirty="0" err="1" smtClean="0">
                <a:hlinkClick r:id="rId15"/>
              </a:rPr>
              <a:t>discoverczech.com</a:t>
            </a:r>
            <a:r>
              <a:rPr lang="cs-CZ" sz="1100" dirty="0" smtClean="0">
                <a:hlinkClick r:id="rId15"/>
              </a:rPr>
              <a:t>/</a:t>
            </a:r>
            <a:r>
              <a:rPr lang="cs-CZ" sz="1100" dirty="0" err="1" smtClean="0">
                <a:hlinkClick r:id="rId15"/>
              </a:rPr>
              <a:t>apictures</a:t>
            </a:r>
            <a:r>
              <a:rPr lang="cs-CZ" sz="1100" dirty="0" smtClean="0">
                <a:hlinkClick r:id="rId15"/>
              </a:rPr>
              <a:t>/z_</a:t>
            </a:r>
            <a:r>
              <a:rPr lang="cs-CZ" sz="1100" dirty="0" err="1" smtClean="0">
                <a:hlinkClick r:id="rId15"/>
              </a:rPr>
              <a:t>brno</a:t>
            </a:r>
            <a:r>
              <a:rPr lang="cs-CZ" sz="1100" dirty="0" smtClean="0">
                <a:hlinkClick r:id="rId15"/>
              </a:rPr>
              <a:t>/</a:t>
            </a:r>
            <a:r>
              <a:rPr lang="cs-CZ" sz="1100" dirty="0" err="1" smtClean="0">
                <a:hlinkClick r:id="rId15"/>
              </a:rPr>
              <a:t>brno</a:t>
            </a:r>
            <a:r>
              <a:rPr lang="cs-CZ" sz="1100" dirty="0" smtClean="0">
                <a:hlinkClick r:id="rId15"/>
              </a:rPr>
              <a:t>/</a:t>
            </a:r>
            <a:r>
              <a:rPr lang="cs-CZ" sz="1100" dirty="0" err="1" smtClean="0">
                <a:hlinkClick r:id="rId15"/>
              </a:rPr>
              <a:t>sights</a:t>
            </a:r>
            <a:r>
              <a:rPr lang="cs-CZ" sz="1100" dirty="0" smtClean="0">
                <a:hlinkClick r:id="rId15"/>
              </a:rPr>
              <a:t>/</a:t>
            </a:r>
            <a:r>
              <a:rPr lang="cs-CZ" sz="1100" dirty="0" err="1" smtClean="0">
                <a:hlinkClick r:id="rId15"/>
              </a:rPr>
              <a:t>tugendhat</a:t>
            </a:r>
            <a:r>
              <a:rPr lang="cs-CZ" sz="1100" dirty="0" smtClean="0">
                <a:hlinkClick r:id="rId15"/>
              </a:rPr>
              <a:t>/exterior1_v.</a:t>
            </a:r>
            <a:r>
              <a:rPr lang="cs-CZ" sz="1100" dirty="0" err="1" smtClean="0">
                <a:hlinkClick r:id="rId15"/>
              </a:rPr>
              <a:t>jpg</a:t>
            </a:r>
            <a:endParaRPr lang="cs-CZ" sz="1100" dirty="0"/>
          </a:p>
        </p:txBody>
      </p:sp>
      <p:sp>
        <p:nvSpPr>
          <p:cNvPr id="20" name="Obdélník 19"/>
          <p:cNvSpPr/>
          <p:nvPr/>
        </p:nvSpPr>
        <p:spPr>
          <a:xfrm>
            <a:off x="1928810" y="357166"/>
            <a:ext cx="5786462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CITACE OBRAZOVÉHO </a:t>
            </a:r>
            <a:br>
              <a:rPr lang="cs-CZ" sz="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r>
              <a:rPr lang="cs-CZ" sz="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MATERIÁLU </a:t>
            </a:r>
            <a:endParaRPr lang="cs-CZ" sz="4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1259632" y="5517232"/>
            <a:ext cx="766834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>
                <a:hlinkClick r:id="rId16"/>
              </a:rPr>
              <a:t>http://</a:t>
            </a:r>
            <a:r>
              <a:rPr lang="cs-CZ" sz="1200" dirty="0" smtClean="0">
                <a:hlinkClick r:id="rId16"/>
              </a:rPr>
              <a:t>www.profimedia.cz/fotografie/bazilika-sv-prokopa-a-zidovske-mesto-</a:t>
            </a:r>
            <a:endParaRPr lang="cs-CZ" sz="1200" dirty="0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14348" y="2071678"/>
            <a:ext cx="7146508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err="1" smtClean="0"/>
              <a:t>Lednicko</a:t>
            </a:r>
            <a:r>
              <a:rPr lang="cs-CZ" sz="1100" dirty="0" smtClean="0"/>
              <a:t>- valtický areál - </a:t>
            </a:r>
            <a:r>
              <a:rPr lang="cs-CZ" sz="1100" dirty="0" smtClean="0">
                <a:hlinkClick r:id="rId2"/>
              </a:rPr>
              <a:t>http://www.</a:t>
            </a:r>
            <a:r>
              <a:rPr lang="cs-CZ" sz="1100" dirty="0" err="1" smtClean="0">
                <a:hlinkClick r:id="rId2"/>
              </a:rPr>
              <a:t>prague</a:t>
            </a:r>
            <a:r>
              <a:rPr lang="cs-CZ" sz="1100" dirty="0" smtClean="0">
                <a:hlinkClick r:id="rId2"/>
              </a:rPr>
              <a:t>-</a:t>
            </a:r>
            <a:r>
              <a:rPr lang="cs-CZ" sz="1100" dirty="0" err="1" smtClean="0">
                <a:hlinkClick r:id="rId2"/>
              </a:rPr>
              <a:t>transfers</a:t>
            </a:r>
            <a:r>
              <a:rPr lang="cs-CZ" sz="1100" dirty="0" smtClean="0">
                <a:hlinkClick r:id="rId2"/>
              </a:rPr>
              <a:t>-</a:t>
            </a:r>
            <a:r>
              <a:rPr lang="cs-CZ" sz="1100" dirty="0" err="1" smtClean="0">
                <a:hlinkClick r:id="rId2"/>
              </a:rPr>
              <a:t>services.cz</a:t>
            </a:r>
            <a:r>
              <a:rPr lang="cs-CZ" sz="1100" dirty="0" smtClean="0">
                <a:hlinkClick r:id="rId2"/>
              </a:rPr>
              <a:t>/data/</a:t>
            </a:r>
            <a:r>
              <a:rPr lang="cs-CZ" sz="1100" dirty="0" err="1" smtClean="0">
                <a:hlinkClick r:id="rId2"/>
              </a:rPr>
              <a:t>photos</a:t>
            </a:r>
            <a:r>
              <a:rPr lang="cs-CZ" sz="1100" dirty="0" smtClean="0">
                <a:hlinkClick r:id="rId2"/>
              </a:rPr>
              <a:t>/dffd01758539cf7c0eda8f472a397d0f.jpg</a:t>
            </a:r>
            <a:endParaRPr lang="cs-CZ" sz="1100" dirty="0"/>
          </a:p>
        </p:txBody>
      </p:sp>
      <p:sp>
        <p:nvSpPr>
          <p:cNvPr id="5" name="Obdélník 4"/>
          <p:cNvSpPr/>
          <p:nvPr/>
        </p:nvSpPr>
        <p:spPr>
          <a:xfrm>
            <a:off x="3931807" y="2769672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14348" y="2357430"/>
            <a:ext cx="7476727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err="1" smtClean="0"/>
              <a:t>Lednicko</a:t>
            </a:r>
            <a:r>
              <a:rPr lang="cs-CZ" sz="1100" dirty="0" smtClean="0"/>
              <a:t> – valtický areál - </a:t>
            </a:r>
            <a:r>
              <a:rPr lang="cs-CZ" sz="1100" dirty="0" smtClean="0">
                <a:hlinkClick r:id="rId3"/>
              </a:rPr>
              <a:t>http://www.</a:t>
            </a:r>
            <a:r>
              <a:rPr lang="cs-CZ" sz="1100" dirty="0" err="1" smtClean="0">
                <a:hlinkClick r:id="rId3"/>
              </a:rPr>
              <a:t>kudyznudy.cz</a:t>
            </a:r>
            <a:r>
              <a:rPr lang="cs-CZ" sz="1100" dirty="0" smtClean="0">
                <a:hlinkClick r:id="rId3"/>
              </a:rPr>
              <a:t>/</a:t>
            </a:r>
            <a:r>
              <a:rPr lang="cs-CZ" sz="1100" dirty="0" err="1" smtClean="0">
                <a:hlinkClick r:id="rId3"/>
              </a:rPr>
              <a:t>getmedia</a:t>
            </a:r>
            <a:r>
              <a:rPr lang="cs-CZ" sz="1100" dirty="0" smtClean="0">
                <a:hlinkClick r:id="rId3"/>
              </a:rPr>
              <a:t>/54826291-137e-469f-b87f-df11ea119736/foto.</a:t>
            </a:r>
            <a:r>
              <a:rPr lang="cs-CZ" sz="1100" dirty="0" err="1" smtClean="0">
                <a:hlinkClick r:id="rId3"/>
              </a:rPr>
              <a:t>aspx</a:t>
            </a:r>
            <a:r>
              <a:rPr lang="cs-CZ" sz="1100" dirty="0" smtClean="0">
                <a:hlinkClick r:id="rId3"/>
              </a:rPr>
              <a:t>?</a:t>
            </a:r>
            <a:r>
              <a:rPr lang="cs-CZ" sz="1100" dirty="0" err="1" smtClean="0">
                <a:hlinkClick r:id="rId3"/>
              </a:rPr>
              <a:t>width</a:t>
            </a:r>
            <a:r>
              <a:rPr lang="cs-CZ" sz="1100" dirty="0" smtClean="0">
                <a:hlinkClick r:id="rId3"/>
              </a:rPr>
              <a:t>=850</a:t>
            </a:r>
            <a:endParaRPr lang="cs-CZ" sz="11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14348" y="2667324"/>
            <a:ext cx="2977097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Valtice - </a:t>
            </a:r>
            <a:r>
              <a:rPr lang="cs-CZ" sz="1100" dirty="0" smtClean="0">
                <a:hlinkClick r:id="rId4"/>
              </a:rPr>
              <a:t>http://www.</a:t>
            </a:r>
            <a:r>
              <a:rPr lang="cs-CZ" sz="1100" dirty="0" err="1" smtClean="0">
                <a:hlinkClick r:id="rId4"/>
              </a:rPr>
              <a:t>ukrbu.cz</a:t>
            </a:r>
            <a:r>
              <a:rPr lang="cs-CZ" sz="1100" dirty="0" smtClean="0">
                <a:hlinkClick r:id="rId4"/>
              </a:rPr>
              <a:t>/</a:t>
            </a:r>
            <a:r>
              <a:rPr lang="cs-CZ" sz="1100" dirty="0" err="1" smtClean="0">
                <a:hlinkClick r:id="rId4"/>
              </a:rPr>
              <a:t>photos</a:t>
            </a:r>
            <a:r>
              <a:rPr lang="cs-CZ" sz="1100" dirty="0" smtClean="0">
                <a:hlinkClick r:id="rId4"/>
              </a:rPr>
              <a:t>/</a:t>
            </a:r>
            <a:r>
              <a:rPr lang="cs-CZ" sz="1100" dirty="0" err="1" smtClean="0">
                <a:hlinkClick r:id="rId4"/>
              </a:rPr>
              <a:t>valtice.jpg</a:t>
            </a:r>
            <a:endParaRPr lang="cs-CZ" sz="11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14348" y="2953076"/>
            <a:ext cx="4931158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Olomouc - </a:t>
            </a:r>
            <a:r>
              <a:rPr lang="cs-CZ" sz="1100" dirty="0" smtClean="0">
                <a:hlinkClick r:id="rId5"/>
              </a:rPr>
              <a:t>http://www.</a:t>
            </a:r>
            <a:r>
              <a:rPr lang="cs-CZ" sz="1100" dirty="0" err="1" smtClean="0">
                <a:hlinkClick r:id="rId5"/>
              </a:rPr>
              <a:t>discoverczech.com</a:t>
            </a:r>
            <a:r>
              <a:rPr lang="cs-CZ" sz="1100" dirty="0" smtClean="0">
                <a:hlinkClick r:id="rId5"/>
              </a:rPr>
              <a:t>/</a:t>
            </a:r>
            <a:r>
              <a:rPr lang="cs-CZ" sz="1100" dirty="0" err="1" smtClean="0">
                <a:hlinkClick r:id="rId5"/>
              </a:rPr>
              <a:t>apictures</a:t>
            </a:r>
            <a:r>
              <a:rPr lang="cs-CZ" sz="1100" dirty="0" smtClean="0">
                <a:hlinkClick r:id="rId5"/>
              </a:rPr>
              <a:t>/z_</a:t>
            </a:r>
            <a:r>
              <a:rPr lang="cs-CZ" sz="1100" dirty="0" err="1" smtClean="0">
                <a:hlinkClick r:id="rId5"/>
              </a:rPr>
              <a:t>olomouc</a:t>
            </a:r>
            <a:r>
              <a:rPr lang="cs-CZ" sz="1100" dirty="0" smtClean="0">
                <a:hlinkClick r:id="rId5"/>
              </a:rPr>
              <a:t>/</a:t>
            </a:r>
            <a:r>
              <a:rPr lang="cs-CZ" sz="1100" dirty="0" err="1" smtClean="0">
                <a:hlinkClick r:id="rId5"/>
              </a:rPr>
              <a:t>olomouc</a:t>
            </a:r>
            <a:r>
              <a:rPr lang="cs-CZ" sz="1100" dirty="0" smtClean="0">
                <a:hlinkClick r:id="rId5"/>
              </a:rPr>
              <a:t>/</a:t>
            </a:r>
            <a:r>
              <a:rPr lang="cs-CZ" sz="1100" dirty="0" err="1" smtClean="0">
                <a:hlinkClick r:id="rId5"/>
              </a:rPr>
              <a:t>ol</a:t>
            </a:r>
            <a:r>
              <a:rPr lang="cs-CZ" sz="1100" dirty="0" smtClean="0">
                <a:hlinkClick r:id="rId5"/>
              </a:rPr>
              <a:t>_v.</a:t>
            </a:r>
            <a:r>
              <a:rPr lang="cs-CZ" sz="1100" dirty="0" err="1" smtClean="0">
                <a:hlinkClick r:id="rId5"/>
              </a:rPr>
              <a:t>jpg</a:t>
            </a:r>
            <a:endParaRPr lang="cs-CZ" sz="11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14348" y="3286124"/>
            <a:ext cx="5881738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Olomouc - </a:t>
            </a:r>
            <a:r>
              <a:rPr lang="cs-CZ" sz="1100" dirty="0" smtClean="0">
                <a:hlinkClick r:id="rId6"/>
              </a:rPr>
              <a:t>http://media.vlasta2.ni.cz/</a:t>
            </a:r>
            <a:r>
              <a:rPr lang="cs-CZ" sz="1100" dirty="0" err="1" smtClean="0">
                <a:hlinkClick r:id="rId6"/>
              </a:rPr>
              <a:t>photos</a:t>
            </a:r>
            <a:r>
              <a:rPr lang="cs-CZ" sz="1100" dirty="0" smtClean="0">
                <a:hlinkClick r:id="rId6"/>
              </a:rPr>
              <a:t>/2012/05/08/11-2952-</a:t>
            </a:r>
            <a:r>
              <a:rPr lang="cs-CZ" sz="1100" dirty="0" err="1" smtClean="0">
                <a:hlinkClick r:id="rId6"/>
              </a:rPr>
              <a:t>olomouc</a:t>
            </a:r>
            <a:r>
              <a:rPr lang="cs-CZ" sz="1100" dirty="0" smtClean="0">
                <a:hlinkClick r:id="rId6"/>
              </a:rPr>
              <a:t>-sloup-</a:t>
            </a:r>
            <a:r>
              <a:rPr lang="cs-CZ" sz="1100" dirty="0" err="1" smtClean="0">
                <a:hlinkClick r:id="rId6"/>
              </a:rPr>
              <a:t>vrsek</a:t>
            </a:r>
            <a:r>
              <a:rPr lang="cs-CZ" sz="1100" dirty="0" smtClean="0">
                <a:hlinkClick r:id="rId6"/>
              </a:rPr>
              <a:t>_1_1_1.jpg</a:t>
            </a:r>
            <a:endParaRPr lang="cs-CZ" sz="11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14348" y="3571876"/>
            <a:ext cx="3983783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Kroměříž - </a:t>
            </a:r>
            <a:r>
              <a:rPr lang="cs-CZ" sz="1100" dirty="0" smtClean="0">
                <a:hlinkClick r:id="rId7"/>
              </a:rPr>
              <a:t>http://media.novinky.</a:t>
            </a:r>
            <a:r>
              <a:rPr lang="cs-CZ" sz="1100" dirty="0" err="1" smtClean="0">
                <a:hlinkClick r:id="rId7"/>
              </a:rPr>
              <a:t>cz</a:t>
            </a:r>
            <a:r>
              <a:rPr lang="cs-CZ" sz="1100" dirty="0" smtClean="0">
                <a:hlinkClick r:id="rId7"/>
              </a:rPr>
              <a:t>/416/124165-</a:t>
            </a:r>
            <a:r>
              <a:rPr lang="cs-CZ" sz="1100" dirty="0" err="1" smtClean="0">
                <a:hlinkClick r:id="rId7"/>
              </a:rPr>
              <a:t>original</a:t>
            </a:r>
            <a:r>
              <a:rPr lang="cs-CZ" sz="1100" dirty="0" smtClean="0">
                <a:hlinkClick r:id="rId7"/>
              </a:rPr>
              <a:t>-vbr6c.jpg</a:t>
            </a:r>
            <a:endParaRPr lang="cs-CZ" sz="11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14348" y="3857628"/>
            <a:ext cx="5662127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Kroměříž - </a:t>
            </a:r>
            <a:r>
              <a:rPr lang="cs-CZ" sz="1100" dirty="0" smtClean="0">
                <a:hlinkClick r:id="rId8"/>
              </a:rPr>
              <a:t>http://www.</a:t>
            </a:r>
            <a:r>
              <a:rPr lang="cs-CZ" sz="1100" dirty="0" err="1" smtClean="0">
                <a:hlinkClick r:id="rId8"/>
              </a:rPr>
              <a:t>unesco</a:t>
            </a:r>
            <a:r>
              <a:rPr lang="cs-CZ" sz="1100" dirty="0" smtClean="0">
                <a:hlinkClick r:id="rId8"/>
              </a:rPr>
              <a:t>-</a:t>
            </a:r>
            <a:r>
              <a:rPr lang="cs-CZ" sz="1100" dirty="0" err="1" smtClean="0">
                <a:hlinkClick r:id="rId8"/>
              </a:rPr>
              <a:t>czech.cz</a:t>
            </a:r>
            <a:r>
              <a:rPr lang="cs-CZ" sz="1100" dirty="0" smtClean="0">
                <a:hlinkClick r:id="rId8"/>
              </a:rPr>
              <a:t>/</a:t>
            </a:r>
            <a:r>
              <a:rPr lang="cs-CZ" sz="1100" dirty="0" err="1" smtClean="0">
                <a:hlinkClick r:id="rId8"/>
              </a:rPr>
              <a:t>repository</a:t>
            </a:r>
            <a:r>
              <a:rPr lang="cs-CZ" sz="1100" dirty="0" smtClean="0">
                <a:hlinkClick r:id="rId8"/>
              </a:rPr>
              <a:t>/05edf455cb266ccb3ea3ac2715f873261f02c</a:t>
            </a:r>
            <a:endParaRPr lang="cs-CZ" sz="1100" dirty="0"/>
          </a:p>
        </p:txBody>
      </p:sp>
      <p:sp>
        <p:nvSpPr>
          <p:cNvPr id="12" name="Obdélník 11"/>
          <p:cNvSpPr/>
          <p:nvPr/>
        </p:nvSpPr>
        <p:spPr>
          <a:xfrm>
            <a:off x="1714480" y="428604"/>
            <a:ext cx="5786462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4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CITACE OBRAZOVÉHO </a:t>
            </a:r>
            <a:br>
              <a:rPr lang="cs-CZ" sz="4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r>
              <a:rPr lang="cs-CZ" sz="4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MATERIÁLU </a:t>
            </a:r>
            <a:endParaRPr lang="cs-CZ" sz="4400" dirty="0"/>
          </a:p>
        </p:txBody>
      </p:sp>
      <p:pic>
        <p:nvPicPr>
          <p:cNvPr id="13" name="Picture 2" descr="http://www.vivariumnovum.net/unesco/UNESCO.jpg"/>
          <p:cNvPicPr>
            <a:picLocks noChangeAspect="1" noChangeArrowheads="1"/>
          </p:cNvPicPr>
          <p:nvPr/>
        </p:nvPicPr>
        <p:blipFill>
          <a:blip r:embed="rId9" cstate="print">
            <a:lum bright="34000" contrast="23000"/>
          </a:blip>
          <a:srcRect/>
          <a:stretch>
            <a:fillRect/>
          </a:stretch>
        </p:blipFill>
        <p:spPr bwMode="auto">
          <a:xfrm>
            <a:off x="7715272" y="5715016"/>
            <a:ext cx="1222826" cy="928694"/>
          </a:xfrm>
          <a:prstGeom prst="rect">
            <a:avLst/>
          </a:prstGeom>
          <a:gradFill>
            <a:gsLst>
              <a:gs pos="0">
                <a:schemeClr val="tx2">
                  <a:lumMod val="40000"/>
                  <a:lumOff val="60000"/>
                </a:schemeClr>
              </a:gs>
              <a:gs pos="0">
                <a:srgbClr val="00B0F0"/>
              </a:gs>
              <a:gs pos="50000">
                <a:srgbClr val="0070C0"/>
              </a:gs>
              <a:gs pos="100000">
                <a:schemeClr val="tx2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softEdge rad="112500"/>
          </a:effectLst>
        </p:spPr>
      </p:pic>
      <p:sp>
        <p:nvSpPr>
          <p:cNvPr id="2" name="Obdélník 1"/>
          <p:cNvSpPr/>
          <p:nvPr/>
        </p:nvSpPr>
        <p:spPr>
          <a:xfrm>
            <a:off x="1726312" y="5847779"/>
            <a:ext cx="5477983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>
                <a:hlinkClick r:id="rId10"/>
              </a:rPr>
              <a:t>http://www.youtube.com/watch?feature=player_embedded&amp;v=zuygvhvOa5I#t=59s</a:t>
            </a:r>
            <a:endParaRPr lang="cs-CZ" sz="1200" dirty="0"/>
          </a:p>
        </p:txBody>
      </p:sp>
      <p:sp>
        <p:nvSpPr>
          <p:cNvPr id="14" name="Obdélník 13"/>
          <p:cNvSpPr/>
          <p:nvPr/>
        </p:nvSpPr>
        <p:spPr>
          <a:xfrm>
            <a:off x="2261881" y="4245361"/>
            <a:ext cx="4572000" cy="1446550"/>
          </a:xfrm>
          <a:prstGeom prst="rect">
            <a:avLst/>
          </a:prstGeom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>
            <a:spAutoFit/>
          </a:bodyPr>
          <a:lstStyle/>
          <a:p>
            <a:pPr algn="ctr">
              <a:defRPr/>
            </a:pPr>
            <a:r>
              <a:rPr lang="cs-CZ" sz="4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CITACE </a:t>
            </a:r>
            <a:r>
              <a:rPr lang="cs-CZ" sz="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VIDEO </a:t>
            </a:r>
            <a:r>
              <a:rPr lang="cs-CZ" sz="4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/>
            </a:r>
            <a:br>
              <a:rPr lang="cs-CZ" sz="4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r>
              <a:rPr lang="cs-CZ" sz="4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MATERIÁLU </a:t>
            </a:r>
            <a:endParaRPr lang="cs-CZ" sz="4400" dirty="0"/>
          </a:p>
        </p:txBody>
      </p:sp>
      <p:sp>
        <p:nvSpPr>
          <p:cNvPr id="15" name="Obdélník 14"/>
          <p:cNvSpPr/>
          <p:nvPr/>
        </p:nvSpPr>
        <p:spPr>
          <a:xfrm>
            <a:off x="1087284" y="5888305"/>
            <a:ext cx="676404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/>
              <a:t>Třebíč - </a:t>
            </a:r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500</TotalTime>
  <Words>458</Words>
  <Application>Microsoft Office PowerPoint</Application>
  <PresentationFormat>Předvádění na obrazovce (4:3)</PresentationFormat>
  <Paragraphs>85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Cilkovi</dc:creator>
  <cp:lastModifiedBy>Učitel</cp:lastModifiedBy>
  <cp:revision>54</cp:revision>
  <dcterms:created xsi:type="dcterms:W3CDTF">2012-05-20T10:44:04Z</dcterms:created>
  <dcterms:modified xsi:type="dcterms:W3CDTF">2012-06-10T17:33:11Z</dcterms:modified>
</cp:coreProperties>
</file>