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5" r:id="rId7"/>
    <p:sldId id="268" r:id="rId8"/>
    <p:sldId id="269" r:id="rId9"/>
    <p:sldId id="270" r:id="rId10"/>
    <p:sldId id="261" r:id="rId11"/>
    <p:sldId id="262" r:id="rId12"/>
    <p:sldId id="263" r:id="rId13"/>
    <p:sldId id="266" r:id="rId14"/>
    <p:sldId id="267" r:id="rId15"/>
    <p:sldId id="264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99" autoAdjust="0"/>
    <p:restoredTop sz="94660"/>
  </p:normalViewPr>
  <p:slideViewPr>
    <p:cSldViewPr>
      <p:cViewPr>
        <p:scale>
          <a:sx n="100" d="100"/>
          <a:sy n="100" d="100"/>
        </p:scale>
        <p:origin x="-21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1B30F-D285-4EDA-BF97-E015E295D5A5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B55C1-D5F9-4259-AB16-11F1F9F8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1B30F-D285-4EDA-BF97-E015E295D5A5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B55C1-D5F9-4259-AB16-11F1F9F8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1B30F-D285-4EDA-BF97-E015E295D5A5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B55C1-D5F9-4259-AB16-11F1F9F8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1B30F-D285-4EDA-BF97-E015E295D5A5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B55C1-D5F9-4259-AB16-11F1F9F8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1B30F-D285-4EDA-BF97-E015E295D5A5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B55C1-D5F9-4259-AB16-11F1F9F8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1B30F-D285-4EDA-BF97-E015E295D5A5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B55C1-D5F9-4259-AB16-11F1F9F8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1B30F-D285-4EDA-BF97-E015E295D5A5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B55C1-D5F9-4259-AB16-11F1F9F8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1B30F-D285-4EDA-BF97-E015E295D5A5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B55C1-D5F9-4259-AB16-11F1F9F8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1B30F-D285-4EDA-BF97-E015E295D5A5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B55C1-D5F9-4259-AB16-11F1F9F8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1B30F-D285-4EDA-BF97-E015E295D5A5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B55C1-D5F9-4259-AB16-11F1F9F8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1B30F-D285-4EDA-BF97-E015E295D5A5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B55C1-D5F9-4259-AB16-11F1F9F8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2">
                <a:lumMod val="20000"/>
                <a:lumOff val="80000"/>
              </a:schemeClr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E1B30F-D285-4EDA-BF97-E015E295D5A5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6B55C1-D5F9-4259-AB16-11F1F9F8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split orient="vert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gif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gi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img2.rajce.idnes.cz/d5/3/3943/3943629_ad9446b9d4ff5d562fd22c9d088ada9f/images/73._Hrad_Strekov.JPG" TargetMode="External"/><Relationship Id="rId3" Type="http://schemas.openxmlformats.org/officeDocument/2006/relationships/hyperlink" Target="http://turistickyatlas.cz/galery/Hora_%C5%98ip.jpg" TargetMode="External"/><Relationship Id="rId7" Type="http://schemas.openxmlformats.org/officeDocument/2006/relationships/hyperlink" Target="http://upload.wikimedia.org/wikipedia/commons/4/4b/Ploskovice_z%C3%A1mek_5.jpg" TargetMode="External"/><Relationship Id="rId2" Type="http://schemas.openxmlformats.org/officeDocument/2006/relationships/hyperlink" Target="http://www.lusti.cz/App_Themes/_Basic/lusti/img/mapa_cr/mapaCR_ustecky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0/08/Pravcicka_brana2.jpg" TargetMode="External"/><Relationship Id="rId11" Type="http://schemas.openxmlformats.org/officeDocument/2006/relationships/hyperlink" Target="http://www.portalymest.cz/obrazky/hrad-hazmburk-6.jpg" TargetMode="External"/><Relationship Id="rId5" Type="http://schemas.openxmlformats.org/officeDocument/2006/relationships/hyperlink" Target="http://4.bp.blogspot.com/_geIoICPBU5Q/TH6qg3eYDyI/AAAAAAAACUU/qkk2AJa_JoI/s1600/10+Hazmburk.bmp" TargetMode="External"/><Relationship Id="rId10" Type="http://schemas.openxmlformats.org/officeDocument/2006/relationships/hyperlink" Target="http://www.gify.nou.cz/do10_balon.htm" TargetMode="External"/><Relationship Id="rId4" Type="http://schemas.openxmlformats.org/officeDocument/2006/relationships/hyperlink" Target="http://pozdni-stredovek.ic.cz/img/obr/terezin.jpg" TargetMode="External"/><Relationship Id="rId9" Type="http://schemas.openxmlformats.org/officeDocument/2006/relationships/hyperlink" Target="http://www.atlasceska.cz/images/foto_kalendar/velka/v35554_zoo-usti-1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kurzy.eatelier.cz/ifoto/gallery/cesty/liberec_jested/cesty_jested_004.jpg" TargetMode="External"/><Relationship Id="rId2" Type="http://schemas.openxmlformats.org/officeDocument/2006/relationships/hyperlink" Target="http://www.lusti.cz/App_Themes/_Basic/lusti/img/mapa_cr/mapaCR_liberecky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jirisebek.cz/files/photo/img2_3896-panska-skala-modra.jpg" TargetMode="External"/><Relationship Id="rId5" Type="http://schemas.openxmlformats.org/officeDocument/2006/relationships/hyperlink" Target="http://turistickyatlas.cz/galery/galerie/Hrad_Bezdez.jpg" TargetMode="External"/><Relationship Id="rId4" Type="http://schemas.openxmlformats.org/officeDocument/2006/relationships/hyperlink" Target="http://www.machovojezero-arnika.cz/Foto/Arnika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2967335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42910" y="1660223"/>
          <a:ext cx="7951814" cy="3197537"/>
        </p:xfrm>
        <a:graphic>
          <a:graphicData uri="http://schemas.openxmlformats.org/drawingml/2006/table">
            <a:tbl>
              <a:tblPr/>
              <a:tblGrid>
                <a:gridCol w="1451958"/>
                <a:gridCol w="6499856"/>
              </a:tblGrid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během prezentace seznamují s přírodními zajímavostmi a historickými pamětihodnostmi, které mohou během prázdninového cestování navštívit.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Cílková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květen  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433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Ročník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IV.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Vzdělávací oblast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obor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tématický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okruh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 A JEHO SVĚT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Vlastivěda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Lidé a čas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-název učebního materiálu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Sever Čech      DUM -  18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43108" y="2892508"/>
            <a:ext cx="4368183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SEVER ČECH</a:t>
            </a:r>
            <a:endParaRPr lang="cs-CZ" sz="6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65381" y="4059800"/>
            <a:ext cx="11352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DUM -  18</a:t>
            </a:r>
            <a:endParaRPr lang="cs-CZ" dirty="0"/>
          </a:p>
        </p:txBody>
      </p:sp>
      <p:pic>
        <p:nvPicPr>
          <p:cNvPr id="6" name="Picture 3" descr="C:\Documents and Settings\Jarda\Plocha\logo ZŠ.ph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00826" y="500042"/>
            <a:ext cx="2071702" cy="207170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71472" y="714356"/>
            <a:ext cx="80508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HURÁ PRÁZDNINY !!!  </a:t>
            </a:r>
            <a:r>
              <a:rPr lang="cs-CZ" sz="3600" dirty="0" smtClean="0"/>
              <a:t>Kam se vypravíme?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7158" y="1785926"/>
            <a:ext cx="855304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 Žijeme v Ústeckém kraji,</a:t>
            </a:r>
          </a:p>
          <a:p>
            <a:r>
              <a:rPr lang="cs-CZ" sz="3600" dirty="0" smtClean="0"/>
              <a:t> tak prozkoumáme nejbližší  pamětihodnosti.</a:t>
            </a:r>
            <a:endParaRPr lang="cs-CZ" sz="3600" dirty="0"/>
          </a:p>
        </p:txBody>
      </p:sp>
      <p:pic>
        <p:nvPicPr>
          <p:cNvPr id="13314" name="Picture 2" descr="http://www.lusti.cz/App_Themes/_Basic/lusti/img/mapa_cr/mapaCR_ustecky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28860" y="3224098"/>
            <a:ext cx="4986339" cy="3105266"/>
          </a:xfrm>
          <a:prstGeom prst="rect">
            <a:avLst/>
          </a:prstGeom>
          <a:noFill/>
        </p:spPr>
      </p:pic>
      <p:pic>
        <p:nvPicPr>
          <p:cNvPr id="14338" name="Picture 2" descr="http://www.gify.nou.cz/do10_balon_soubory/vb5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91452" y="3429000"/>
            <a:ext cx="838200" cy="1724025"/>
          </a:xfrm>
          <a:prstGeom prst="rect">
            <a:avLst/>
          </a:prstGeom>
          <a:noFill/>
        </p:spPr>
      </p:pic>
      <p:pic>
        <p:nvPicPr>
          <p:cNvPr id="14340" name="Picture 4" descr="http://www.gify.nou.cz/do10_balon_soubory/vb16.gif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00110" y="3309942"/>
            <a:ext cx="1428750" cy="904876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93030" y="2988230"/>
            <a:ext cx="27788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památná hora Říp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0861" y="5143512"/>
            <a:ext cx="25381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Terezínská pevnost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034" y="1345156"/>
            <a:ext cx="6911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nádhernou přírodu a velké množství památek.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0034" y="642918"/>
            <a:ext cx="43542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Co nám kraj nabídne? </a:t>
            </a:r>
            <a:endParaRPr lang="cs-CZ" sz="3600" dirty="0"/>
          </a:p>
        </p:txBody>
      </p:sp>
      <p:pic>
        <p:nvPicPr>
          <p:cNvPr id="13314" name="Picture 2" descr="http://turistickyatlas.cz/galery/Hora_%C5%98ip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86182" y="2214574"/>
            <a:ext cx="3810000" cy="2857500"/>
          </a:xfrm>
          <a:prstGeom prst="rect">
            <a:avLst/>
          </a:prstGeom>
          <a:noFill/>
        </p:spPr>
      </p:pic>
      <p:pic>
        <p:nvPicPr>
          <p:cNvPr id="13316" name="Picture 4" descr="http://pozdni-stredovek.ic.cz/img/obr/terezin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5786" y="1928802"/>
            <a:ext cx="6858048" cy="4833938"/>
          </a:xfrm>
          <a:prstGeom prst="rect">
            <a:avLst/>
          </a:prstGeom>
          <a:noFill/>
        </p:spPr>
      </p:pic>
      <p:pic>
        <p:nvPicPr>
          <p:cNvPr id="2" name="Picture 2" descr="http://www.gify.nou.cz/do10_balon_soubory/vb16.gif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358082" y="809612"/>
            <a:ext cx="1428750" cy="904876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http://www.gify.nou.cz/do10_balon_soubory/vb16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1500174"/>
            <a:ext cx="1428750" cy="90487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02209" y="357166"/>
            <a:ext cx="879894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/>
              <a:t>Házmburk</a:t>
            </a:r>
            <a:r>
              <a:rPr lang="cs-CZ" sz="4400" dirty="0" smtClean="0"/>
              <a:t> </a:t>
            </a:r>
            <a:r>
              <a:rPr lang="cs-CZ" dirty="0" smtClean="0"/>
              <a:t>– </a:t>
            </a:r>
            <a:r>
              <a:rPr lang="cs-CZ" sz="2400" dirty="0" smtClean="0"/>
              <a:t>zřícenina gotického hradu z doby  kolem r. 1 300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14612" y="2110079"/>
            <a:ext cx="52325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byl dobýván vojsky Jana Žižky z Trocnova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14612" y="1285860"/>
            <a:ext cx="64290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nachází se na čedičovém kopci sopečného původu</a:t>
            </a:r>
            <a:endParaRPr lang="cs-CZ" sz="2400" dirty="0"/>
          </a:p>
        </p:txBody>
      </p:sp>
      <p:pic>
        <p:nvPicPr>
          <p:cNvPr id="2" name="Picture 4" descr="http://4.bp.blogspot.com/_geIoICPBU5Q/TH6qg3eYDyI/AAAAAAAACUU/qkk2AJa_JoI/s1600/10+Hazmburk.bmp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86050" y="1785926"/>
            <a:ext cx="6096000" cy="4572000"/>
          </a:xfrm>
          <a:prstGeom prst="rect">
            <a:avLst/>
          </a:prstGeom>
          <a:noFill/>
        </p:spPr>
      </p:pic>
      <p:pic>
        <p:nvPicPr>
          <p:cNvPr id="12296" name="Picture 8" descr="http://www.portalymest.cz/obrazky/hrad-hazmburk-6.jpg"/>
          <p:cNvPicPr>
            <a:picLocks noChangeAspect="1" noChangeArrowheads="1"/>
          </p:cNvPicPr>
          <p:nvPr/>
        </p:nvPicPr>
        <p:blipFill>
          <a:blip r:embed="rId4"/>
          <a:srcRect t="13085" r="2497" b="4883"/>
          <a:stretch>
            <a:fillRect/>
          </a:stretch>
        </p:blipFill>
        <p:spPr bwMode="auto">
          <a:xfrm>
            <a:off x="142844" y="2643182"/>
            <a:ext cx="3239220" cy="4071942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22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71472" y="714356"/>
            <a:ext cx="764386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err="1" smtClean="0"/>
              <a:t>Pravčická</a:t>
            </a:r>
            <a:r>
              <a:rPr lang="cs-CZ" sz="3200" b="1" dirty="0" smtClean="0"/>
              <a:t> brána </a:t>
            </a:r>
            <a:r>
              <a:rPr lang="cs-CZ" sz="3200" dirty="0" smtClean="0"/>
              <a:t>u Hřenska</a:t>
            </a:r>
            <a:r>
              <a:rPr lang="cs-CZ" sz="2000" dirty="0" smtClean="0"/>
              <a:t>–</a:t>
            </a:r>
            <a:r>
              <a:rPr lang="cs-CZ" dirty="0" smtClean="0"/>
              <a:t> </a:t>
            </a:r>
            <a:r>
              <a:rPr lang="cs-CZ" sz="2800" dirty="0" smtClean="0"/>
              <a:t>největší skalní most v Evropě</a:t>
            </a:r>
            <a:endParaRPr lang="cs-CZ" sz="2800" dirty="0"/>
          </a:p>
        </p:txBody>
      </p:sp>
      <p:pic>
        <p:nvPicPr>
          <p:cNvPr id="11266" name="Picture 2" descr="http://upload.wikimedia.org/wikipedia/commons/0/08/Pravcicka_brana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6" y="1785926"/>
            <a:ext cx="7386356" cy="4795200"/>
          </a:xfrm>
          <a:prstGeom prst="rect">
            <a:avLst/>
          </a:prstGeom>
          <a:noFill/>
        </p:spPr>
      </p:pic>
      <p:pic>
        <p:nvPicPr>
          <p:cNvPr id="5" name="Picture 2" descr="http://www.gify.nou.cz/do10_balon_soubory/vb16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00826" y="1881182"/>
            <a:ext cx="1428750" cy="904876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01191" y="714356"/>
            <a:ext cx="51651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/>
              <a:t>Ploskovice</a:t>
            </a:r>
            <a:r>
              <a:rPr lang="cs-CZ" sz="3200" dirty="0" smtClean="0"/>
              <a:t> – honosný zámek</a:t>
            </a:r>
            <a:endParaRPr lang="cs-CZ" sz="3200" dirty="0"/>
          </a:p>
        </p:txBody>
      </p:sp>
      <p:pic>
        <p:nvPicPr>
          <p:cNvPr id="10242" name="Picture 2" descr="http://upload.wikimedia.org/wikipedia/commons/4/4b/Ploskovice_z%C3%A1mek_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1928802"/>
            <a:ext cx="5702309" cy="3801539"/>
          </a:xfrm>
          <a:prstGeom prst="rect">
            <a:avLst/>
          </a:prstGeom>
          <a:noFill/>
        </p:spPr>
      </p:pic>
      <p:pic>
        <p:nvPicPr>
          <p:cNvPr id="5" name="Picture 2" descr="http://www.gify.nou.cz/do10_balon_soubory/vb16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43646" y="571480"/>
            <a:ext cx="1428750" cy="904876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42910" y="642918"/>
            <a:ext cx="71168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Milešovka </a:t>
            </a:r>
            <a:r>
              <a:rPr lang="cs-CZ" dirty="0" smtClean="0"/>
              <a:t>-  </a:t>
            </a:r>
            <a:r>
              <a:rPr lang="cs-CZ" sz="2800" dirty="0" smtClean="0"/>
              <a:t>nejvyšší kopec Českého středohoří</a:t>
            </a:r>
            <a:endParaRPr lang="cs-CZ" sz="2800" dirty="0"/>
          </a:p>
        </p:txBody>
      </p:sp>
      <p:pic>
        <p:nvPicPr>
          <p:cNvPr id="9218" name="Picture 2" descr="http://www.turistika.cz/foto/14188/52129/mid_P5077107.JPG"/>
          <p:cNvPicPr>
            <a:picLocks noChangeAspect="1" noChangeArrowheads="1"/>
          </p:cNvPicPr>
          <p:nvPr/>
        </p:nvPicPr>
        <p:blipFill>
          <a:blip r:embed="rId2"/>
          <a:srcRect b="26562"/>
          <a:stretch>
            <a:fillRect/>
          </a:stretch>
        </p:blipFill>
        <p:spPr bwMode="auto">
          <a:xfrm>
            <a:off x="500034" y="1714488"/>
            <a:ext cx="8143932" cy="4485556"/>
          </a:xfrm>
          <a:prstGeom prst="rect">
            <a:avLst/>
          </a:prstGeom>
          <a:noFill/>
        </p:spPr>
      </p:pic>
      <p:pic>
        <p:nvPicPr>
          <p:cNvPr id="4" name="Picture 2" descr="http://www.gify.nou.cz/do10_balon_soubory/vb16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15150" y="1738306"/>
            <a:ext cx="1428750" cy="904876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69719" y="571480"/>
            <a:ext cx="49423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Ústí nad Lab</a:t>
            </a:r>
            <a:r>
              <a:rPr lang="cs-CZ" sz="3600" b="1" dirty="0" smtClean="0"/>
              <a:t>em </a:t>
            </a:r>
            <a:r>
              <a:rPr lang="cs-CZ" dirty="0" smtClean="0"/>
              <a:t>– </a:t>
            </a:r>
            <a:r>
              <a:rPr lang="cs-CZ" sz="2800" dirty="0" smtClean="0"/>
              <a:t>hrad </a:t>
            </a:r>
            <a:r>
              <a:rPr lang="cs-CZ" sz="2800" dirty="0" err="1" smtClean="0"/>
              <a:t>Střekov</a:t>
            </a:r>
            <a:endParaRPr lang="cs-CZ" sz="2800" dirty="0"/>
          </a:p>
        </p:txBody>
      </p:sp>
      <p:pic>
        <p:nvPicPr>
          <p:cNvPr id="8194" name="Picture 2" descr="http://img2.rajce.idnes.cz/d5/3/3943/3943629_ad9446b9d4ff5d562fd22c9d088ada9f/images/73._Hrad_Strekov.JPG"/>
          <p:cNvPicPr>
            <a:picLocks noChangeAspect="1" noChangeArrowheads="1"/>
          </p:cNvPicPr>
          <p:nvPr/>
        </p:nvPicPr>
        <p:blipFill>
          <a:blip r:embed="rId2"/>
          <a:srcRect r="529" b="19844"/>
          <a:stretch>
            <a:fillRect/>
          </a:stretch>
        </p:blipFill>
        <p:spPr bwMode="auto">
          <a:xfrm>
            <a:off x="3428992" y="1785926"/>
            <a:ext cx="5214974" cy="2885620"/>
          </a:xfrm>
          <a:prstGeom prst="rect">
            <a:avLst/>
          </a:prstGeom>
          <a:noFill/>
        </p:spPr>
      </p:pic>
      <p:pic>
        <p:nvPicPr>
          <p:cNvPr id="8196" name="Picture 4" descr="http://www.zoousti.cz/images/top_logo.gi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0549" y="2695578"/>
            <a:ext cx="1952625" cy="1304926"/>
          </a:xfrm>
          <a:prstGeom prst="rect">
            <a:avLst/>
          </a:prstGeom>
          <a:noFill/>
        </p:spPr>
      </p:pic>
      <p:pic>
        <p:nvPicPr>
          <p:cNvPr id="8198" name="Picture 6" descr="http://www.atlasceska.cz/images/foto_kalendar/velka/v35554_zoo-usti-1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4282" y="4143380"/>
            <a:ext cx="3381356" cy="2536017"/>
          </a:xfrm>
          <a:prstGeom prst="rect">
            <a:avLst/>
          </a:prstGeom>
          <a:noFill/>
        </p:spPr>
      </p:pic>
      <p:pic>
        <p:nvPicPr>
          <p:cNvPr id="7" name="Picture 2" descr="http://www.gify.nou.cz/do10_balon_soubory/vb16.gif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86512" y="857232"/>
            <a:ext cx="1428750" cy="904876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14348" y="1000108"/>
            <a:ext cx="28239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Liberecký kraj</a:t>
            </a:r>
            <a:endParaRPr lang="cs-CZ" sz="3600" b="1" dirty="0"/>
          </a:p>
        </p:txBody>
      </p:sp>
      <p:pic>
        <p:nvPicPr>
          <p:cNvPr id="10242" name="Picture 2" descr="http://www.lusti.cz/App_Themes/_Basic/lusti/img/mapa_cr/mapaCR_liberecky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85991" y="2457463"/>
            <a:ext cx="4772025" cy="2971801"/>
          </a:xfrm>
          <a:prstGeom prst="rect">
            <a:avLst/>
          </a:prstGeom>
          <a:noFill/>
        </p:spPr>
      </p:pic>
      <p:pic>
        <p:nvPicPr>
          <p:cNvPr id="5" name="Picture 2" descr="http://www.gify.nou.cz/do10_balon_soubory/vb16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86192" y="1214422"/>
            <a:ext cx="1428750" cy="904876"/>
          </a:xfrm>
          <a:prstGeom prst="rect">
            <a:avLst/>
          </a:prstGeom>
          <a:noFill/>
        </p:spPr>
      </p:pic>
      <p:pic>
        <p:nvPicPr>
          <p:cNvPr id="7170" name="Picture 2" descr="http://www.gify.nou.cz/do10_balon_soubory/vb2.gif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286625" y="3271828"/>
            <a:ext cx="542925" cy="3429024"/>
          </a:xfrm>
          <a:prstGeom prst="rect">
            <a:avLst/>
          </a:prstGeom>
          <a:noFill/>
        </p:spPr>
      </p:pic>
      <p:pic>
        <p:nvPicPr>
          <p:cNvPr id="7172" name="Picture 4" descr="http://www.gify.nou.cz/do10_balon_soubory/vb2.gif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55575" y="-1516063"/>
            <a:ext cx="542925" cy="3171826"/>
          </a:xfrm>
          <a:prstGeom prst="rect">
            <a:avLst/>
          </a:prstGeom>
          <a:noFill/>
        </p:spPr>
      </p:pic>
      <p:pic>
        <p:nvPicPr>
          <p:cNvPr id="7186" name="Picture 18" descr="http://www.gify.nou.cz/do10_balon_soubory/vb2.gif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4282" y="2000240"/>
            <a:ext cx="542925" cy="3171826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84668" y="615245"/>
            <a:ext cx="4030142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Ještěd</a:t>
            </a:r>
            <a:r>
              <a:rPr lang="cs-CZ" sz="2800" dirty="0" smtClean="0"/>
              <a:t> </a:t>
            </a:r>
          </a:p>
          <a:p>
            <a:r>
              <a:rPr lang="cs-CZ" sz="2800" dirty="0" smtClean="0"/>
              <a:t>nejvýraznější </a:t>
            </a:r>
          </a:p>
          <a:p>
            <a:r>
              <a:rPr lang="cs-CZ" sz="2800" dirty="0" smtClean="0"/>
              <a:t>dominanta severních </a:t>
            </a:r>
            <a:r>
              <a:rPr lang="cs-CZ" sz="2800" dirty="0"/>
              <a:t>Č</a:t>
            </a:r>
            <a:r>
              <a:rPr lang="cs-CZ" sz="2800" dirty="0" smtClean="0"/>
              <a:t>ech</a:t>
            </a:r>
            <a:endParaRPr lang="cs-CZ" sz="2800" dirty="0"/>
          </a:p>
        </p:txBody>
      </p:sp>
      <p:pic>
        <p:nvPicPr>
          <p:cNvPr id="6146" name="Picture 2" descr="http://kurzy.eatelier.cz/ifoto/gallery/cesty/liberec_jested/cesty_jested_00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6216" y="-21837"/>
            <a:ext cx="4857784" cy="6879837"/>
          </a:xfrm>
          <a:prstGeom prst="rect">
            <a:avLst/>
          </a:prstGeom>
          <a:noFill/>
        </p:spPr>
      </p:pic>
      <p:pic>
        <p:nvPicPr>
          <p:cNvPr id="5" name="Picture 2" descr="http://www.gify.nou.cz/do10_balon_soubory/vb16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29520" y="357166"/>
            <a:ext cx="1428750" cy="904876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78336" y="568091"/>
            <a:ext cx="63939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Doksy</a:t>
            </a:r>
            <a:r>
              <a:rPr lang="cs-CZ" sz="2800" dirty="0" smtClean="0"/>
              <a:t> -  rybník založený za vlády Karla IV.</a:t>
            </a:r>
            <a:endParaRPr lang="cs-CZ" sz="2800" dirty="0"/>
          </a:p>
        </p:txBody>
      </p:sp>
      <p:pic>
        <p:nvPicPr>
          <p:cNvPr id="5122" name="Picture 2" descr="http://www.machovojezero-arnika.cz/Foto/Arnika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1500174"/>
            <a:ext cx="6857045" cy="50006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2" descr="http://www.gify.nou.cz/do10_balon_soubory/vb16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72340" y="357166"/>
            <a:ext cx="1428750" cy="904876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57158" y="500042"/>
            <a:ext cx="86782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Bezděz</a:t>
            </a:r>
            <a:r>
              <a:rPr lang="cs-CZ" sz="3200" dirty="0" smtClean="0"/>
              <a:t> – hrad vybudovaný Přemyslem Otakarem II.</a:t>
            </a:r>
            <a:endParaRPr lang="cs-CZ" sz="3200" dirty="0"/>
          </a:p>
        </p:txBody>
      </p:sp>
      <p:pic>
        <p:nvPicPr>
          <p:cNvPr id="4098" name="Picture 2" descr="http://turistickyatlas.cz/galery/galerie/Hrad_Bezdez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52" y="1285860"/>
            <a:ext cx="7086581" cy="5314936"/>
          </a:xfrm>
          <a:prstGeom prst="rect">
            <a:avLst/>
          </a:prstGeom>
          <a:noFill/>
        </p:spPr>
      </p:pic>
      <p:pic>
        <p:nvPicPr>
          <p:cNvPr id="5" name="Picture 2" descr="http://www.gify.nou.cz/do10_balon_soubory/vb16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43712" y="1285860"/>
            <a:ext cx="1428750" cy="904876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00034" y="785794"/>
            <a:ext cx="59034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Panská skála </a:t>
            </a:r>
            <a:r>
              <a:rPr lang="cs-CZ" b="1" dirty="0" smtClean="0"/>
              <a:t> </a:t>
            </a:r>
            <a:r>
              <a:rPr lang="cs-CZ" sz="2800" dirty="0" smtClean="0"/>
              <a:t>u Kamenického </a:t>
            </a:r>
            <a:r>
              <a:rPr lang="cs-CZ" sz="2800" dirty="0" err="1"/>
              <a:t>Š</a:t>
            </a:r>
            <a:r>
              <a:rPr lang="cs-CZ" sz="2800" dirty="0" err="1" smtClean="0"/>
              <a:t>enova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86050" y="1428736"/>
            <a:ext cx="43528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útvar připomínající píšťaly varhan</a:t>
            </a:r>
            <a:endParaRPr lang="cs-CZ" sz="2400" dirty="0"/>
          </a:p>
        </p:txBody>
      </p:sp>
      <p:pic>
        <p:nvPicPr>
          <p:cNvPr id="3074" name="Picture 2" descr="http://www.jirisebek.cz/files/photo/img2_3896-panska-skala-modra.jpg"/>
          <p:cNvPicPr>
            <a:picLocks noChangeAspect="1" noChangeArrowheads="1"/>
          </p:cNvPicPr>
          <p:nvPr/>
        </p:nvPicPr>
        <p:blipFill>
          <a:blip r:embed="rId2"/>
          <a:srcRect l="6316" t="8747" r="6052" b="10349"/>
          <a:stretch>
            <a:fillRect/>
          </a:stretch>
        </p:blipFill>
        <p:spPr bwMode="auto">
          <a:xfrm>
            <a:off x="1643042" y="2071678"/>
            <a:ext cx="6715172" cy="44767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2" descr="http://www.gify.nou.cz/do10_balon_soubory/vb16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43712" y="785794"/>
            <a:ext cx="1428750" cy="904876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71472" y="2374936"/>
            <a:ext cx="676133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Mapa Ústeckého kraje - </a:t>
            </a:r>
            <a:r>
              <a:rPr lang="cs-CZ" sz="1200" dirty="0" smtClean="0">
                <a:hlinkClick r:id="rId2"/>
              </a:rPr>
              <a:t>http://www.</a:t>
            </a:r>
            <a:r>
              <a:rPr lang="cs-CZ" sz="1200" dirty="0" err="1" smtClean="0">
                <a:hlinkClick r:id="rId2"/>
              </a:rPr>
              <a:t>lusti.cz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App</a:t>
            </a:r>
            <a:r>
              <a:rPr lang="cs-CZ" sz="1200" dirty="0" smtClean="0">
                <a:hlinkClick r:id="rId2"/>
              </a:rPr>
              <a:t>_</a:t>
            </a:r>
            <a:r>
              <a:rPr lang="cs-CZ" sz="1200" dirty="0" err="1" smtClean="0">
                <a:hlinkClick r:id="rId2"/>
              </a:rPr>
              <a:t>Themes</a:t>
            </a:r>
            <a:r>
              <a:rPr lang="cs-CZ" sz="1200" dirty="0" smtClean="0">
                <a:hlinkClick r:id="rId2"/>
              </a:rPr>
              <a:t>/_Basic/</a:t>
            </a:r>
            <a:r>
              <a:rPr lang="cs-CZ" sz="1200" dirty="0" err="1" smtClean="0">
                <a:hlinkClick r:id="rId2"/>
              </a:rPr>
              <a:t>lusti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img</a:t>
            </a:r>
            <a:r>
              <a:rPr lang="cs-CZ" sz="1200" dirty="0" smtClean="0">
                <a:hlinkClick r:id="rId2"/>
              </a:rPr>
              <a:t>/mapa_</a:t>
            </a:r>
            <a:r>
              <a:rPr lang="cs-CZ" sz="1200" dirty="0" err="1" smtClean="0">
                <a:hlinkClick r:id="rId2"/>
              </a:rPr>
              <a:t>cr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mapaCR</a:t>
            </a:r>
            <a:r>
              <a:rPr lang="cs-CZ" sz="1200" dirty="0" smtClean="0">
                <a:hlinkClick r:id="rId2"/>
              </a:rPr>
              <a:t>_</a:t>
            </a:r>
            <a:r>
              <a:rPr lang="cs-CZ" sz="1200" dirty="0" err="1" smtClean="0">
                <a:hlinkClick r:id="rId2"/>
              </a:rPr>
              <a:t>ustecky.gif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0034" y="2937687"/>
            <a:ext cx="70009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  Hora říp - </a:t>
            </a:r>
            <a:r>
              <a:rPr lang="cs-CZ" sz="1200" dirty="0" smtClean="0">
                <a:hlinkClick r:id="rId3"/>
              </a:rPr>
              <a:t>http://turistickyatlas.cz/galery/Hora_%C5%98ip.jpg</a:t>
            </a:r>
            <a:endParaRPr lang="cs-CZ" sz="1200" dirty="0"/>
          </a:p>
        </p:txBody>
      </p:sp>
      <p:sp>
        <p:nvSpPr>
          <p:cNvPr id="5" name="Obdélník 4"/>
          <p:cNvSpPr/>
          <p:nvPr/>
        </p:nvSpPr>
        <p:spPr>
          <a:xfrm>
            <a:off x="512420" y="3223439"/>
            <a:ext cx="455964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 smtClean="0"/>
              <a:t> Terezínská pevnost - </a:t>
            </a:r>
            <a:r>
              <a:rPr lang="cs-CZ" sz="1200" dirty="0" smtClean="0">
                <a:hlinkClick r:id="rId4"/>
              </a:rPr>
              <a:t>http://pozdni-stredovek.ic.cz/img/obr/terezin.jpg</a:t>
            </a:r>
            <a:endParaRPr lang="cs-CZ" sz="1200" dirty="0"/>
          </a:p>
        </p:txBody>
      </p:sp>
      <p:sp>
        <p:nvSpPr>
          <p:cNvPr id="6" name="Obdélník 5"/>
          <p:cNvSpPr/>
          <p:nvPr/>
        </p:nvSpPr>
        <p:spPr>
          <a:xfrm>
            <a:off x="516073" y="3509191"/>
            <a:ext cx="734207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 smtClean="0"/>
              <a:t> </a:t>
            </a:r>
            <a:r>
              <a:rPr lang="cs-CZ" sz="1100" dirty="0" err="1" smtClean="0"/>
              <a:t>Házmburk</a:t>
            </a:r>
            <a:r>
              <a:rPr lang="cs-CZ" sz="1100" dirty="0" smtClean="0"/>
              <a:t> - </a:t>
            </a:r>
            <a:r>
              <a:rPr lang="cs-CZ" sz="1100" dirty="0" smtClean="0">
                <a:hlinkClick r:id="rId5"/>
              </a:rPr>
              <a:t>http://4.bp.blogspot.com/_geIoICPBU5Q/TH6qg3eYDyI/AAAAAAAACUU/qkk2AJa_</a:t>
            </a:r>
            <a:r>
              <a:rPr lang="cs-CZ" sz="1100" dirty="0" err="1" smtClean="0">
                <a:hlinkClick r:id="rId5"/>
              </a:rPr>
              <a:t>JoI</a:t>
            </a:r>
            <a:r>
              <a:rPr lang="cs-CZ" sz="1100" dirty="0" smtClean="0">
                <a:hlinkClick r:id="rId5"/>
              </a:rPr>
              <a:t>/s1600/10+</a:t>
            </a:r>
            <a:r>
              <a:rPr lang="cs-CZ" sz="1100" dirty="0" err="1" smtClean="0">
                <a:hlinkClick r:id="rId5"/>
              </a:rPr>
              <a:t>Hazmburk.bmp</a:t>
            </a:r>
            <a:endParaRPr lang="cs-CZ" sz="1100" dirty="0"/>
          </a:p>
        </p:txBody>
      </p:sp>
      <p:sp>
        <p:nvSpPr>
          <p:cNvPr id="7" name="Obdélník 6"/>
          <p:cNvSpPr/>
          <p:nvPr/>
        </p:nvSpPr>
        <p:spPr>
          <a:xfrm>
            <a:off x="549798" y="4160886"/>
            <a:ext cx="616534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b="1" dirty="0" smtClean="0"/>
              <a:t> </a:t>
            </a:r>
            <a:r>
              <a:rPr lang="cs-CZ" sz="1200" dirty="0" err="1" smtClean="0"/>
              <a:t>Pravčická</a:t>
            </a:r>
            <a:r>
              <a:rPr lang="cs-CZ" sz="1200" dirty="0" smtClean="0"/>
              <a:t> brána  - </a:t>
            </a:r>
            <a:r>
              <a:rPr lang="cs-CZ" sz="1200" dirty="0" smtClean="0">
                <a:hlinkClick r:id="rId6"/>
              </a:rPr>
              <a:t>http://upload.wikimedia.org/wikipedia/commons/0/08/Pravcicka_brana2.jpg</a:t>
            </a:r>
            <a:endParaRPr lang="cs-CZ" sz="1200" dirty="0"/>
          </a:p>
        </p:txBody>
      </p:sp>
      <p:sp>
        <p:nvSpPr>
          <p:cNvPr id="8" name="Obdélník 7"/>
          <p:cNvSpPr/>
          <p:nvPr/>
        </p:nvSpPr>
        <p:spPr>
          <a:xfrm>
            <a:off x="571472" y="4446638"/>
            <a:ext cx="648203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 err="1" smtClean="0"/>
              <a:t>Ploskovice</a:t>
            </a:r>
            <a:r>
              <a:rPr lang="cs-CZ" sz="1200" dirty="0" smtClean="0"/>
              <a:t> - </a:t>
            </a:r>
            <a:r>
              <a:rPr lang="cs-CZ" sz="1200" dirty="0" smtClean="0">
                <a:hlinkClick r:id="rId7"/>
              </a:rPr>
              <a:t>http://upload.wikimedia.org/wikipedia/commons/4/4b/Ploskovice_z%C3%A1mek_5.jpg</a:t>
            </a:r>
            <a:endParaRPr lang="cs-CZ" sz="1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83547" y="4803828"/>
            <a:ext cx="18453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Milešovka – vlastní tvorba </a:t>
            </a:r>
          </a:p>
          <a:p>
            <a:endParaRPr lang="cs-CZ" sz="1200" dirty="0"/>
          </a:p>
        </p:txBody>
      </p:sp>
      <p:sp>
        <p:nvSpPr>
          <p:cNvPr id="10" name="Obdélník 9"/>
          <p:cNvSpPr/>
          <p:nvPr/>
        </p:nvSpPr>
        <p:spPr>
          <a:xfrm>
            <a:off x="571472" y="5089580"/>
            <a:ext cx="840127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 smtClean="0"/>
              <a:t>Hrad </a:t>
            </a:r>
            <a:r>
              <a:rPr lang="cs-CZ" sz="1200" dirty="0" err="1" smtClean="0"/>
              <a:t>Střekov</a:t>
            </a:r>
            <a:r>
              <a:rPr lang="cs-CZ" sz="1200" dirty="0" smtClean="0"/>
              <a:t> - </a:t>
            </a:r>
            <a:r>
              <a:rPr lang="cs-CZ" sz="1200" dirty="0" smtClean="0">
                <a:hlinkClick r:id="rId8"/>
              </a:rPr>
              <a:t>http://img2.rajce.idnes.cz/d5/3/3943/3943629_ad9446b9d4ff5d562fd22c9d088ada9f/</a:t>
            </a:r>
            <a:r>
              <a:rPr lang="cs-CZ" sz="1200" dirty="0" err="1" smtClean="0">
                <a:hlinkClick r:id="rId8"/>
              </a:rPr>
              <a:t>images</a:t>
            </a:r>
            <a:r>
              <a:rPr lang="cs-CZ" sz="1200" dirty="0" smtClean="0">
                <a:hlinkClick r:id="rId8"/>
              </a:rPr>
              <a:t>/73._Hrad_</a:t>
            </a:r>
            <a:r>
              <a:rPr lang="cs-CZ" sz="1200" dirty="0" err="1" smtClean="0">
                <a:hlinkClick r:id="rId8"/>
              </a:rPr>
              <a:t>Strekov.JPG</a:t>
            </a:r>
            <a:endParaRPr lang="cs-CZ" sz="1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1472" y="5366579"/>
            <a:ext cx="907262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Zoo - </a:t>
            </a:r>
            <a:r>
              <a:rPr lang="cs-CZ" sz="1200" dirty="0" smtClean="0">
                <a:hlinkClick r:id="rId9"/>
              </a:rPr>
              <a:t>http://www.</a:t>
            </a:r>
            <a:r>
              <a:rPr lang="cs-CZ" sz="1200" dirty="0" err="1" smtClean="0">
                <a:hlinkClick r:id="rId9"/>
              </a:rPr>
              <a:t>atlasceska.cz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images</a:t>
            </a:r>
            <a:r>
              <a:rPr lang="cs-CZ" sz="1200" dirty="0" smtClean="0">
                <a:hlinkClick r:id="rId9"/>
              </a:rPr>
              <a:t>/foto_</a:t>
            </a:r>
            <a:r>
              <a:rPr lang="cs-CZ" sz="1200" dirty="0" err="1" smtClean="0">
                <a:hlinkClick r:id="rId9"/>
              </a:rPr>
              <a:t>kalendar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velka</a:t>
            </a:r>
            <a:r>
              <a:rPr lang="cs-CZ" sz="1200" dirty="0" smtClean="0">
                <a:hlinkClick r:id="rId9"/>
              </a:rPr>
              <a:t>/v35554_zoo-</a:t>
            </a:r>
            <a:r>
              <a:rPr lang="cs-CZ" sz="1200" dirty="0" err="1" smtClean="0">
                <a:hlinkClick r:id="rId9"/>
              </a:rPr>
              <a:t>usti</a:t>
            </a:r>
            <a:r>
              <a:rPr lang="cs-CZ" sz="1200" dirty="0" smtClean="0">
                <a:hlinkClick r:id="rId9"/>
              </a:rPr>
              <a:t>-1.jpg</a:t>
            </a:r>
            <a:endParaRPr lang="cs-CZ" sz="1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1472" y="2660688"/>
            <a:ext cx="295946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Balón - </a:t>
            </a:r>
            <a:r>
              <a:rPr lang="cs-CZ" sz="1100" dirty="0" smtClean="0">
                <a:hlinkClick r:id="rId10"/>
              </a:rPr>
              <a:t>http://www.</a:t>
            </a:r>
            <a:r>
              <a:rPr lang="cs-CZ" sz="1100" dirty="0" err="1" smtClean="0">
                <a:hlinkClick r:id="rId10"/>
              </a:rPr>
              <a:t>gify.nou.cz</a:t>
            </a:r>
            <a:r>
              <a:rPr lang="cs-CZ" sz="1100" dirty="0" smtClean="0">
                <a:hlinkClick r:id="rId10"/>
              </a:rPr>
              <a:t>/do10_balon.</a:t>
            </a:r>
            <a:r>
              <a:rPr lang="cs-CZ" sz="1100" dirty="0" err="1" smtClean="0">
                <a:hlinkClick r:id="rId10"/>
              </a:rPr>
              <a:t>htm</a:t>
            </a:r>
            <a:endParaRPr lang="cs-CZ" sz="11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81317" y="3803696"/>
            <a:ext cx="420499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err="1" smtClean="0"/>
              <a:t>Házmburk</a:t>
            </a:r>
            <a:r>
              <a:rPr lang="cs-CZ" sz="1100" dirty="0" smtClean="0"/>
              <a:t> - </a:t>
            </a:r>
            <a:r>
              <a:rPr lang="cs-CZ" sz="1100" dirty="0" smtClean="0">
                <a:hlinkClick r:id="rId11"/>
              </a:rPr>
              <a:t>http://www.</a:t>
            </a:r>
            <a:r>
              <a:rPr lang="cs-CZ" sz="1100" dirty="0" err="1" smtClean="0">
                <a:hlinkClick r:id="rId11"/>
              </a:rPr>
              <a:t>portalymest.cz</a:t>
            </a:r>
            <a:r>
              <a:rPr lang="cs-CZ" sz="1100" dirty="0" smtClean="0">
                <a:hlinkClick r:id="rId11"/>
              </a:rPr>
              <a:t>/</a:t>
            </a:r>
            <a:r>
              <a:rPr lang="cs-CZ" sz="1100" dirty="0" err="1" smtClean="0">
                <a:hlinkClick r:id="rId11"/>
              </a:rPr>
              <a:t>obrazky</a:t>
            </a:r>
            <a:r>
              <a:rPr lang="cs-CZ" sz="1100" dirty="0" smtClean="0">
                <a:hlinkClick r:id="rId11"/>
              </a:rPr>
              <a:t>/hrad-</a:t>
            </a:r>
            <a:r>
              <a:rPr lang="cs-CZ" sz="1100" dirty="0" err="1" smtClean="0">
                <a:hlinkClick r:id="rId11"/>
              </a:rPr>
              <a:t>hazmburk</a:t>
            </a:r>
            <a:r>
              <a:rPr lang="cs-CZ" sz="1100" dirty="0" smtClean="0">
                <a:hlinkClick r:id="rId11"/>
              </a:rPr>
              <a:t>-6.jpg</a:t>
            </a:r>
            <a:endParaRPr lang="cs-CZ" sz="1100" dirty="0"/>
          </a:p>
        </p:txBody>
      </p:sp>
      <p:sp>
        <p:nvSpPr>
          <p:cNvPr id="16" name="Obdélník 15"/>
          <p:cNvSpPr/>
          <p:nvPr/>
        </p:nvSpPr>
        <p:spPr>
          <a:xfrm>
            <a:off x="1643042" y="625128"/>
            <a:ext cx="6000776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CITACE OBRAZOVÉHO </a:t>
            </a:r>
            <a:b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MATERIÁLU </a:t>
            </a:r>
            <a:endParaRPr lang="cs-CZ" sz="4400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14348" y="2786058"/>
            <a:ext cx="694998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Mapa Libereckého kraje -</a:t>
            </a:r>
            <a:r>
              <a:rPr lang="cs-CZ" sz="1200" dirty="0" smtClean="0">
                <a:hlinkClick r:id="rId2"/>
              </a:rPr>
              <a:t>http://www.</a:t>
            </a:r>
            <a:r>
              <a:rPr lang="cs-CZ" sz="1200" dirty="0" err="1" smtClean="0">
                <a:hlinkClick r:id="rId2"/>
              </a:rPr>
              <a:t>lusti.cz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App</a:t>
            </a:r>
            <a:r>
              <a:rPr lang="cs-CZ" sz="1200" dirty="0" smtClean="0">
                <a:hlinkClick r:id="rId2"/>
              </a:rPr>
              <a:t>_</a:t>
            </a:r>
            <a:r>
              <a:rPr lang="cs-CZ" sz="1200" dirty="0" err="1" smtClean="0">
                <a:hlinkClick r:id="rId2"/>
              </a:rPr>
              <a:t>Themes</a:t>
            </a:r>
            <a:r>
              <a:rPr lang="cs-CZ" sz="1200" dirty="0" smtClean="0">
                <a:hlinkClick r:id="rId2"/>
              </a:rPr>
              <a:t>/_Basic/</a:t>
            </a:r>
            <a:r>
              <a:rPr lang="cs-CZ" sz="1200" dirty="0" err="1" smtClean="0">
                <a:hlinkClick r:id="rId2"/>
              </a:rPr>
              <a:t>lusti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img</a:t>
            </a:r>
            <a:r>
              <a:rPr lang="cs-CZ" sz="1200" dirty="0" smtClean="0">
                <a:hlinkClick r:id="rId2"/>
              </a:rPr>
              <a:t>/mapa_</a:t>
            </a:r>
            <a:r>
              <a:rPr lang="cs-CZ" sz="1200" dirty="0" err="1" smtClean="0">
                <a:hlinkClick r:id="rId2"/>
              </a:rPr>
              <a:t>cr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mapaCR</a:t>
            </a:r>
            <a:r>
              <a:rPr lang="cs-CZ" sz="1200" dirty="0" smtClean="0">
                <a:hlinkClick r:id="rId2"/>
              </a:rPr>
              <a:t>_</a:t>
            </a:r>
            <a:r>
              <a:rPr lang="cs-CZ" sz="1200" dirty="0" err="1" smtClean="0">
                <a:hlinkClick r:id="rId2"/>
              </a:rPr>
              <a:t>liberecky.gif</a:t>
            </a:r>
            <a:r>
              <a:rPr lang="cs-CZ" sz="1200" dirty="0" smtClean="0"/>
              <a:t> </a:t>
            </a:r>
            <a:endParaRPr lang="cs-CZ" sz="1200" dirty="0"/>
          </a:p>
        </p:txBody>
      </p:sp>
      <p:sp>
        <p:nvSpPr>
          <p:cNvPr id="3" name="Obdélník 2"/>
          <p:cNvSpPr/>
          <p:nvPr/>
        </p:nvSpPr>
        <p:spPr>
          <a:xfrm>
            <a:off x="714348" y="3071810"/>
            <a:ext cx="568713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b="1" dirty="0" smtClean="0"/>
              <a:t>Ještěd</a:t>
            </a:r>
            <a:r>
              <a:rPr lang="cs-CZ" sz="1200" dirty="0" smtClean="0"/>
              <a:t>  - </a:t>
            </a:r>
            <a:r>
              <a:rPr lang="cs-CZ" sz="1200" dirty="0" smtClean="0">
                <a:hlinkClick r:id="rId3"/>
              </a:rPr>
              <a:t>http://kurzy.</a:t>
            </a:r>
            <a:r>
              <a:rPr lang="cs-CZ" sz="1200" dirty="0" err="1" smtClean="0">
                <a:hlinkClick r:id="rId3"/>
              </a:rPr>
              <a:t>eatelier.cz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ifoto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gallery</a:t>
            </a:r>
            <a:r>
              <a:rPr lang="cs-CZ" sz="1200" dirty="0" smtClean="0">
                <a:hlinkClick r:id="rId3"/>
              </a:rPr>
              <a:t>/cesty/</a:t>
            </a:r>
            <a:r>
              <a:rPr lang="cs-CZ" sz="1200" dirty="0" err="1" smtClean="0">
                <a:hlinkClick r:id="rId3"/>
              </a:rPr>
              <a:t>liberec</a:t>
            </a:r>
            <a:r>
              <a:rPr lang="cs-CZ" sz="1200" dirty="0" smtClean="0">
                <a:hlinkClick r:id="rId3"/>
              </a:rPr>
              <a:t>_</a:t>
            </a:r>
            <a:r>
              <a:rPr lang="cs-CZ" sz="1200" dirty="0" err="1" smtClean="0">
                <a:hlinkClick r:id="rId3"/>
              </a:rPr>
              <a:t>jested</a:t>
            </a:r>
            <a:r>
              <a:rPr lang="cs-CZ" sz="1200" dirty="0" smtClean="0">
                <a:hlinkClick r:id="rId3"/>
              </a:rPr>
              <a:t>/cesty_</a:t>
            </a:r>
            <a:r>
              <a:rPr lang="cs-CZ" sz="1200" dirty="0" err="1" smtClean="0">
                <a:hlinkClick r:id="rId3"/>
              </a:rPr>
              <a:t>jested</a:t>
            </a:r>
            <a:r>
              <a:rPr lang="cs-CZ" sz="1200" dirty="0" smtClean="0">
                <a:hlinkClick r:id="rId3"/>
              </a:rPr>
              <a:t>_004.jpg</a:t>
            </a:r>
            <a:r>
              <a:rPr lang="cs-CZ" sz="1200" dirty="0" smtClean="0"/>
              <a:t>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14348" y="3357562"/>
            <a:ext cx="792961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Máchovo jezero  - </a:t>
            </a:r>
            <a:r>
              <a:rPr lang="cs-CZ" sz="1200" dirty="0" smtClean="0">
                <a:hlinkClick r:id="rId4"/>
              </a:rPr>
              <a:t>http://www.</a:t>
            </a:r>
            <a:r>
              <a:rPr lang="cs-CZ" sz="1200" dirty="0" err="1" smtClean="0">
                <a:hlinkClick r:id="rId4"/>
              </a:rPr>
              <a:t>machovojezero</a:t>
            </a:r>
            <a:r>
              <a:rPr lang="cs-CZ" sz="1200" dirty="0" smtClean="0">
                <a:hlinkClick r:id="rId4"/>
              </a:rPr>
              <a:t>-arnika.</a:t>
            </a:r>
            <a:r>
              <a:rPr lang="cs-CZ" sz="1200" dirty="0" err="1" smtClean="0">
                <a:hlinkClick r:id="rId4"/>
              </a:rPr>
              <a:t>cz</a:t>
            </a:r>
            <a:r>
              <a:rPr lang="cs-CZ" sz="1200" dirty="0" smtClean="0">
                <a:hlinkClick r:id="rId4"/>
              </a:rPr>
              <a:t>/Foto/Arnika2.jpg</a:t>
            </a:r>
            <a:endParaRPr lang="cs-CZ" sz="1200" dirty="0"/>
          </a:p>
        </p:txBody>
      </p:sp>
      <p:sp>
        <p:nvSpPr>
          <p:cNvPr id="6" name="Obdélník 5"/>
          <p:cNvSpPr/>
          <p:nvPr/>
        </p:nvSpPr>
        <p:spPr>
          <a:xfrm>
            <a:off x="714348" y="3652067"/>
            <a:ext cx="423122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b="1" dirty="0" smtClean="0"/>
              <a:t>Bezděz - </a:t>
            </a:r>
            <a:r>
              <a:rPr lang="cs-CZ" sz="1200" dirty="0" smtClean="0">
                <a:hlinkClick r:id="rId5"/>
              </a:rPr>
              <a:t>http://turistickyatlas.cz/galery/galerie/Hrad_Bezdez.jpg</a:t>
            </a:r>
            <a:r>
              <a:rPr lang="cs-CZ" sz="1200" dirty="0" smtClean="0"/>
              <a:t> </a:t>
            </a:r>
            <a:endParaRPr lang="cs-CZ" sz="1200" dirty="0"/>
          </a:p>
        </p:txBody>
      </p:sp>
      <p:sp>
        <p:nvSpPr>
          <p:cNvPr id="7" name="Obdélník 6"/>
          <p:cNvSpPr/>
          <p:nvPr/>
        </p:nvSpPr>
        <p:spPr>
          <a:xfrm>
            <a:off x="714348" y="3937819"/>
            <a:ext cx="5620128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 smtClean="0"/>
              <a:t>Panská skála  - </a:t>
            </a:r>
            <a:r>
              <a:rPr lang="cs-CZ" sz="1200" dirty="0" smtClean="0">
                <a:hlinkClick r:id="rId6"/>
              </a:rPr>
              <a:t>http://www.</a:t>
            </a:r>
            <a:r>
              <a:rPr lang="cs-CZ" sz="1200" dirty="0" err="1" smtClean="0">
                <a:hlinkClick r:id="rId6"/>
              </a:rPr>
              <a:t>jirisebek.cz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files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photo</a:t>
            </a:r>
            <a:r>
              <a:rPr lang="cs-CZ" sz="1200" dirty="0" smtClean="0">
                <a:hlinkClick r:id="rId6"/>
              </a:rPr>
              <a:t>/img2_3896-</a:t>
            </a:r>
            <a:r>
              <a:rPr lang="cs-CZ" sz="1200" dirty="0" err="1" smtClean="0">
                <a:hlinkClick r:id="rId6"/>
              </a:rPr>
              <a:t>panska</a:t>
            </a:r>
            <a:r>
              <a:rPr lang="cs-CZ" sz="1200" dirty="0" smtClean="0">
                <a:hlinkClick r:id="rId6"/>
              </a:rPr>
              <a:t>-skala-modra.</a:t>
            </a:r>
            <a:r>
              <a:rPr lang="cs-CZ" sz="1200" dirty="0" err="1" smtClean="0">
                <a:hlinkClick r:id="rId6"/>
              </a:rPr>
              <a:t>jpg</a:t>
            </a:r>
            <a:endParaRPr lang="cs-CZ" sz="1200" dirty="0"/>
          </a:p>
        </p:txBody>
      </p:sp>
      <p:sp>
        <p:nvSpPr>
          <p:cNvPr id="8" name="Obdélník 7"/>
          <p:cNvSpPr/>
          <p:nvPr/>
        </p:nvSpPr>
        <p:spPr>
          <a:xfrm>
            <a:off x="1643042" y="768004"/>
            <a:ext cx="6072230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CITACE OBRAZOVÉHO </a:t>
            </a:r>
            <a:b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MATERIÁLU </a:t>
            </a:r>
            <a:endParaRPr lang="cs-CZ" sz="4400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360</TotalTime>
  <Words>292</Words>
  <Application>Microsoft Office PowerPoint</Application>
  <PresentationFormat>Předvádění na obrazovce (4:3)</PresentationFormat>
  <Paragraphs>61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Cilkovi</dc:creator>
  <cp:lastModifiedBy>Cilkovi</cp:lastModifiedBy>
  <cp:revision>41</cp:revision>
  <dcterms:created xsi:type="dcterms:W3CDTF">2012-05-30T18:22:41Z</dcterms:created>
  <dcterms:modified xsi:type="dcterms:W3CDTF">2012-06-03T12:38:24Z</dcterms:modified>
</cp:coreProperties>
</file>