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8"/>
  </p:notesMasterIdLst>
  <p:sldIdLst>
    <p:sldId id="276" r:id="rId2"/>
    <p:sldId id="277" r:id="rId3"/>
    <p:sldId id="272" r:id="rId4"/>
    <p:sldId id="274" r:id="rId5"/>
    <p:sldId id="278" r:id="rId6"/>
    <p:sldId id="275" r:id="rId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90" y="-1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A5665E1-ABB4-4495-9623-18183EE76D47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387BEA3-D3E8-43BE-9045-BC7D0D3461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Elipsa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C973C84-7741-4CD5-9643-C4638FD76CBF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7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9FABE69-EB3E-4295-BC2A-747E015E30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F64294-BB63-413C-9F43-2C2A516A2BA4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475421-BD7F-4C62-96FF-B35CA53488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Obdélník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Elipsa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FA0FF07-B733-4989-90A5-38ECDBED0AFE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640B4AD-6C41-44EA-9F0F-69BDAFE4AEB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F27E4-4F20-4E2F-A908-EF5D9BEC1631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14C1C-FCE5-41D0-AAC7-908D2F56E25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0E68C55-B029-41C3-B3E2-E56E267CA185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92A7300-431A-4433-AAB9-E833BADAC9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2B56A-2CD0-4908-84C9-2CF35E3621E3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4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C3F378-6135-42F9-B51C-36E7DCB173A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Obdélník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AF2BB8-40C5-47C4-96C8-98179767EA66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0B4792A-CB25-40F4-BE6F-F596D068AD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D5C581A-4BE9-465D-9F74-7A3CF0E785F1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4B79A40-FD57-4878-BE55-25590A237D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</a:endParaRPr>
          </a:p>
        </p:txBody>
      </p:sp>
      <p:sp>
        <p:nvSpPr>
          <p:cNvPr id="6" name="Vývojový diagram: postup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Vývojový diagram: postup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1434318-A72C-4639-B9E3-B3E29C747A21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53F0A5-A03F-4054-B77C-E0523A21B1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AF7B6-936C-4136-B613-592C8257C520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63010-419F-4073-A165-A7ED5467A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39FC5-6DC5-4CEB-97A9-01A3AAD8391B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5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445AF-5DF4-4630-9669-D360A6F0B3F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split/>
    <p:sndAc>
      <p:stSnd>
        <p:snd r:embed="rId1" name="camera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lipsa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Obdélník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</a:defRPr>
            </a:lvl1pPr>
            <a:extLst/>
          </a:lstStyle>
          <a:p>
            <a:pPr>
              <a:defRPr/>
            </a:pPr>
            <a:fld id="{0C7B4917-3D85-4CA2-AA8C-3E6550372784}" type="datetimeFigureOut">
              <a:rPr lang="cs-CZ"/>
              <a:pPr>
                <a:defRPr/>
              </a:pPr>
              <a:t>4.3.2012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</a:defRPr>
            </a:lvl1pPr>
            <a:extLst/>
          </a:lstStyle>
          <a:p>
            <a:pPr>
              <a:defRPr/>
            </a:pPr>
            <a:fld id="{EBE50AF7-9F19-4355-AC58-4C23F5F0C07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22" r:id="rId5"/>
    <p:sldLayoutId id="2147483717" r:id="rId6"/>
    <p:sldLayoutId id="2147483723" r:id="rId7"/>
    <p:sldLayoutId id="2147483724" r:id="rId8"/>
    <p:sldLayoutId id="2147483725" r:id="rId9"/>
    <p:sldLayoutId id="2147483716" r:id="rId10"/>
    <p:sldLayoutId id="2147483715" r:id="rId11"/>
  </p:sldLayoutIdLst>
  <p:transition spd="slow">
    <p:split/>
    <p:sndAc>
      <p:stSnd>
        <p:snd r:embed="rId13" name="camera.wav"/>
      </p:stSnd>
    </p:sndAc>
  </p:transition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2pPr>
      <a:lvl3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3pPr>
      <a:lvl4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4pPr>
      <a:lvl5pPr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Gill Sans MT"/>
        </a:defRPr>
      </a:lvl9pPr>
      <a:extLst/>
    </p:titleStyle>
    <p:bodyStyle>
      <a:lvl1pPr marL="365125" indent="-282575" algn="l" rtl="0" fontAlgn="base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fontAlgn="base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fontAlgn="base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fontAlgn="base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0" y="1196975"/>
            <a:ext cx="9144000" cy="8636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chemeClr val="tx2">
                    <a:satMod val="130000"/>
                  </a:schemeClr>
                </a:solidFill>
                <a:latin typeface="+mn-lt"/>
              </a:rPr>
              <a:t>Středový úhel a délka oblouku kružnice</a:t>
            </a:r>
            <a:endParaRPr lang="cs-CZ" sz="2800" b="1" dirty="0">
              <a:solidFill>
                <a:schemeClr val="tx2">
                  <a:satMod val="130000"/>
                </a:schemeClr>
              </a:solidFill>
              <a:latin typeface="+mn-lt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2209800"/>
            <a:ext cx="6477000" cy="1579563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endParaRPr lang="cs-CZ" sz="1500" dirty="0" smtClean="0"/>
          </a:p>
          <a:p>
            <a:pPr fontAlgn="auto">
              <a:spcAft>
                <a:spcPts val="0"/>
              </a:spcAft>
              <a:buFont typeface="Wingdings 2"/>
              <a:buNone/>
              <a:defRPr/>
            </a:pPr>
            <a:r>
              <a:rPr lang="cs-CZ" sz="1500" dirty="0" smtClean="0"/>
              <a:t>Základní škola Čelákovice</a:t>
            </a:r>
            <a:endParaRPr lang="cs-CZ" sz="1500" dirty="0"/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 flipH="1">
            <a:off x="611188" y="373063"/>
            <a:ext cx="82089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cs-CZ" b="1">
                <a:solidFill>
                  <a:schemeClr val="tx2"/>
                </a:solidFill>
                <a:latin typeface="Calibri" pitchFamily="34" charset="0"/>
              </a:rPr>
              <a:t>VY_32_INOVACE_066_Středový úhel a délka oblouku kružnice</a:t>
            </a:r>
            <a:endParaRPr lang="cs-CZ">
              <a:solidFill>
                <a:schemeClr val="tx2"/>
              </a:solidFill>
              <a:latin typeface="Gill Sans MT"/>
            </a:endParaRPr>
          </a:p>
        </p:txBody>
      </p:sp>
      <p:pic>
        <p:nvPicPr>
          <p:cNvPr id="1434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149725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 autoUpdateAnimBg="0"/>
      <p:bldP spid="410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4"/>
          <p:cNvSpPr txBox="1">
            <a:spLocks noChangeArrowheads="1"/>
          </p:cNvSpPr>
          <p:nvPr/>
        </p:nvSpPr>
        <p:spPr bwMode="auto">
          <a:xfrm>
            <a:off x="387350" y="2060575"/>
            <a:ext cx="8496300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Autor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Ing. Janeček Jaroslav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Vytvořeno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20.10.2011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Stupeň a typ vzdělávání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II. Stupeň - základní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Vzdělávací oblast: 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Inovace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Vzdělávací obor: 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Matematika –  8. ročník</a:t>
            </a: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Téma: 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Středový úhel a délka oblouku kružnice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Anotace: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 Žák se seznámí s novými pojmy a metodou výpočtu délky oblouku.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Druh učebního materiálu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prezentace + procvičování.</a:t>
            </a:r>
          </a:p>
          <a:p>
            <a:endParaRPr lang="cs-CZ" sz="1600">
              <a:solidFill>
                <a:schemeClr val="tx2"/>
              </a:solidFill>
              <a:latin typeface="Gill Sans MT"/>
            </a:endParaRPr>
          </a:p>
          <a:p>
            <a:r>
              <a:rPr lang="cs-CZ" sz="1600" b="1">
                <a:solidFill>
                  <a:schemeClr val="tx2"/>
                </a:solidFill>
                <a:latin typeface="Gill Sans MT"/>
              </a:rPr>
              <a:t>Očekávaný výstup</a:t>
            </a:r>
            <a:r>
              <a:rPr lang="cs-CZ" sz="1600">
                <a:solidFill>
                  <a:schemeClr val="tx2"/>
                </a:solidFill>
                <a:latin typeface="Gill Sans MT"/>
              </a:rPr>
              <a:t>: </a:t>
            </a:r>
          </a:p>
          <a:p>
            <a:r>
              <a:rPr lang="cs-CZ" sz="1600">
                <a:solidFill>
                  <a:schemeClr val="tx2"/>
                </a:solidFill>
                <a:latin typeface="Gill Sans MT"/>
              </a:rPr>
              <a:t>Žák porozumí pojmu středový úhel a zvládne výpočet délky oblouku kružnice.</a:t>
            </a:r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-34925" y="766763"/>
            <a:ext cx="9144000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anchor="ctr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2"/>
                </a:solidFill>
                <a:latin typeface="Verdana" pitchFamily="34" charset="0"/>
              </a:defRPr>
            </a:lvl9pPr>
          </a:lstStyle>
          <a:p>
            <a:pPr>
              <a:defRPr/>
            </a:pPr>
            <a:r>
              <a:rPr lang="cs-CZ" sz="2800" b="1" dirty="0" smtClean="0">
                <a:latin typeface="+mn-lt"/>
              </a:rPr>
              <a:t>Středový úhel a délka oblouku kružnice</a:t>
            </a:r>
            <a:endParaRPr lang="cs-CZ" sz="2800" b="1" dirty="0">
              <a:latin typeface="+mn-l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Středový úhel a délka oblouku kružni</a:t>
            </a:r>
            <a:r>
              <a:rPr lang="cs-CZ" sz="3200" dirty="0" smtClean="0">
                <a:solidFill>
                  <a:schemeClr val="tx2">
                    <a:satMod val="130000"/>
                  </a:schemeClr>
                </a:solidFill>
              </a:rPr>
              <a:t>ce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Kružnice.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Oblouk kružnice,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Polokružnice.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Středový úhel.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Celá kružnice odpovídá středovému úhlu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360</a:t>
            </a:r>
            <a:r>
              <a:rPr lang="cs-CZ" sz="2400" b="1" baseline="3000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Délku oblouku kružnice značíme – 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/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a = 2. </a:t>
            </a:r>
            <a:r>
              <a:rPr lang="el-GR" sz="4000" b="1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. r. </a:t>
            </a:r>
            <a:r>
              <a:rPr lang="el-GR" sz="4000" b="1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sz="4000" b="1" smtClean="0">
                <a:latin typeface="Times New Roman" pitchFamily="18" charset="0"/>
                <a:cs typeface="Times New Roman" pitchFamily="18" charset="0"/>
              </a:rPr>
              <a:t> / 360</a:t>
            </a:r>
          </a:p>
          <a:p>
            <a:endParaRPr lang="cs-CZ" sz="240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Procvičování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Příklad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 Jakou délku má oblouk kružnice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v kružnici 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 (S, r=80 mm), který přísluší středovému úhlu </a:t>
            </a:r>
            <a:r>
              <a:rPr lang="el-GR" sz="2400" b="1" i="1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sz="2400" b="1" i="1" smtClean="0">
                <a:latin typeface="Times New Roman" pitchFamily="18" charset="0"/>
                <a:cs typeface="Times New Roman" pitchFamily="18" charset="0"/>
              </a:rPr>
              <a:t> = 50</a:t>
            </a:r>
            <a:r>
              <a:rPr lang="cs-CZ" sz="2400" b="1" i="1" baseline="3000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sz="3200" b="1" dirty="0" smtClean="0">
                <a:solidFill>
                  <a:schemeClr val="tx2">
                    <a:satMod val="130000"/>
                  </a:schemeClr>
                </a:solidFill>
              </a:rPr>
              <a:t>Procvičování</a:t>
            </a:r>
            <a:endParaRPr lang="cs-CZ" sz="3200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Řešení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a = 2.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π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. r. </a:t>
            </a:r>
            <a:r>
              <a:rPr lang="el-GR" sz="2400" b="1" smtClean="0">
                <a:latin typeface="Times New Roman" pitchFamily="18" charset="0"/>
                <a:cs typeface="Times New Roman" pitchFamily="18" charset="0"/>
              </a:rPr>
              <a:t>α</a:t>
            </a:r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 / 360</a:t>
            </a:r>
            <a:endParaRPr lang="cs-CZ" sz="240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a= 2. 3,14. 80. 50/ 360 = </a:t>
            </a:r>
            <a:r>
              <a:rPr lang="cs-CZ" sz="2400" u="sng" smtClean="0">
                <a:latin typeface="Times New Roman" pitchFamily="18" charset="0"/>
                <a:cs typeface="Times New Roman" pitchFamily="18" charset="0"/>
              </a:rPr>
              <a:t>69,8 mm</a:t>
            </a:r>
          </a:p>
          <a:p>
            <a:r>
              <a:rPr lang="cs-CZ" sz="2400" b="1" smtClean="0">
                <a:latin typeface="Times New Roman" pitchFamily="18" charset="0"/>
                <a:cs typeface="Times New Roman" pitchFamily="18" charset="0"/>
              </a:rPr>
              <a:t>Oblouk kružnice má délku 69,8 mm.</a:t>
            </a:r>
          </a:p>
        </p:txBody>
      </p:sp>
    </p:spTree>
  </p:cSld>
  <p:clrMapOvr>
    <a:masterClrMapping/>
  </p:clrMapOvr>
  <p:transition spd="slow">
    <p:split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Rectangle 6"/>
          <p:cNvSpPr>
            <a:spLocks noGrp="1" noChangeArrowheads="1"/>
          </p:cNvSpPr>
          <p:nvPr>
            <p:ph type="title"/>
          </p:nvPr>
        </p:nvSpPr>
        <p:spPr>
          <a:xfrm>
            <a:off x="-134938" y="620713"/>
            <a:ext cx="9253538" cy="91440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cs-CZ" dirty="0">
                <a:solidFill>
                  <a:schemeClr val="tx2">
                    <a:satMod val="130000"/>
                  </a:schemeClr>
                </a:solidFill>
                <a:latin typeface="+mn-lt"/>
              </a:rPr>
              <a:t>Použité zdroje</a:t>
            </a:r>
          </a:p>
        </p:txBody>
      </p:sp>
      <p:pic>
        <p:nvPicPr>
          <p:cNvPr id="1945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5788" y="4292600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ovéPole 2"/>
          <p:cNvSpPr txBox="1">
            <a:spLocks noChangeArrowheads="1"/>
          </p:cNvSpPr>
          <p:nvPr/>
        </p:nvSpPr>
        <p:spPr bwMode="auto">
          <a:xfrm>
            <a:off x="1116013" y="1973263"/>
            <a:ext cx="775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Gill Sans MT"/>
              </a:rPr>
              <a:t>Veškeré obrázky a texty jsou dílem autora prezentace.</a:t>
            </a:r>
            <a:endParaRPr lang="cs-CZ" sz="2000">
              <a:solidFill>
                <a:schemeClr val="tx2"/>
              </a:solidFill>
              <a:latin typeface="Gill Sans MT"/>
            </a:endParaRPr>
          </a:p>
        </p:txBody>
      </p:sp>
      <p:sp>
        <p:nvSpPr>
          <p:cNvPr id="19461" name="TextovéPole 6"/>
          <p:cNvSpPr txBox="1">
            <a:spLocks noChangeArrowheads="1"/>
          </p:cNvSpPr>
          <p:nvPr/>
        </p:nvSpPr>
        <p:spPr bwMode="auto">
          <a:xfrm>
            <a:off x="654050" y="2652713"/>
            <a:ext cx="75120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000" b="1">
                <a:solidFill>
                  <a:schemeClr val="tx2"/>
                </a:solidFill>
                <a:latin typeface="Gill Sans MT"/>
              </a:rPr>
              <a:t> </a:t>
            </a:r>
            <a:endParaRPr lang="cs-CZ" sz="2000">
              <a:solidFill>
                <a:schemeClr val="tx2"/>
              </a:solidFill>
              <a:latin typeface="Gill Sans MT"/>
            </a:endParaRPr>
          </a:p>
        </p:txBody>
      </p:sp>
      <p:sp>
        <p:nvSpPr>
          <p:cNvPr id="19462" name="TextovéPole 7"/>
          <p:cNvSpPr txBox="1">
            <a:spLocks noChangeArrowheads="1"/>
          </p:cNvSpPr>
          <p:nvPr/>
        </p:nvSpPr>
        <p:spPr bwMode="auto">
          <a:xfrm>
            <a:off x="630238" y="1890713"/>
            <a:ext cx="39179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2400" b="1">
                <a:solidFill>
                  <a:schemeClr val="tx2"/>
                </a:solidFill>
                <a:latin typeface="Gill Sans MT"/>
              </a:rPr>
              <a:t> </a:t>
            </a:r>
            <a:endParaRPr lang="cs-CZ" sz="2400">
              <a:solidFill>
                <a:schemeClr val="tx2"/>
              </a:solidFill>
              <a:latin typeface="Gill Sans MT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612</TotalTime>
  <Words>160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7</vt:i4>
      </vt:variant>
      <vt:variant>
        <vt:lpstr>Nadpisy snímků</vt:lpstr>
      </vt:variant>
      <vt:variant>
        <vt:i4>6</vt:i4>
      </vt:variant>
    </vt:vector>
  </HeadingPairs>
  <TitlesOfParts>
    <vt:vector size="19" baseType="lpstr">
      <vt:lpstr>Gill Sans MT</vt:lpstr>
      <vt:lpstr>Arial</vt:lpstr>
      <vt:lpstr>Wingdings 2</vt:lpstr>
      <vt:lpstr>Verdana</vt:lpstr>
      <vt:lpstr>Calibri</vt:lpstr>
      <vt:lpstr>Times New Roman</vt:lpstr>
      <vt:lpstr>Slunovrat</vt:lpstr>
      <vt:lpstr>Slunovrat</vt:lpstr>
      <vt:lpstr>Slunovrat</vt:lpstr>
      <vt:lpstr>Slunovrat</vt:lpstr>
      <vt:lpstr>Slunovrat</vt:lpstr>
      <vt:lpstr>Slunovrat</vt:lpstr>
      <vt:lpstr>Slunovrat</vt:lpstr>
      <vt:lpstr>Středový úhel a délka oblouku kružnice</vt:lpstr>
      <vt:lpstr>Snímek 2</vt:lpstr>
      <vt:lpstr>Středový úhel a délka oblouku kružnice</vt:lpstr>
      <vt:lpstr>Procvičování</vt:lpstr>
      <vt:lpstr>Procvičování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Školák</dc:creator>
  <cp:lastModifiedBy>Maminka</cp:lastModifiedBy>
  <cp:revision>90</cp:revision>
  <dcterms:created xsi:type="dcterms:W3CDTF">2011-03-24T11:59:00Z</dcterms:created>
  <dcterms:modified xsi:type="dcterms:W3CDTF">2012-03-04T13:53:04Z</dcterms:modified>
</cp:coreProperties>
</file>