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57" r:id="rId25"/>
    <p:sldId id="25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009900"/>
    <a:srgbClr val="33CC33"/>
    <a:srgbClr val="339933"/>
    <a:srgbClr val="990099"/>
    <a:srgbClr val="CC0099"/>
    <a:srgbClr val="0066FF"/>
    <a:srgbClr val="FF0066"/>
    <a:srgbClr val="A50021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6BEF9CC-35CE-4DC4-BE9C-2308C6E3CF33}" type="datetimeFigureOut">
              <a:rPr lang="cs-CZ" smtClean="0"/>
              <a:pPr/>
              <a:t>9.2.2012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9.2.2012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9.2.2012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9.2.2012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9.2.2012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9.2.2012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6BEF9CC-35CE-4DC4-BE9C-2308C6E3CF33}" type="datetimeFigureOut">
              <a:rPr lang="cs-CZ" smtClean="0"/>
              <a:pPr/>
              <a:t>9.2.2012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6BEF9CC-35CE-4DC4-BE9C-2308C6E3CF33}" type="datetimeFigureOut">
              <a:rPr lang="cs-CZ" smtClean="0"/>
              <a:pPr/>
              <a:t>9.2.2012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ymhol.cz/projekt/fyzika/02_odraz_a_lom/02_odraz_soubory/image058.jpg" TargetMode="External"/><Relationship Id="rId13" Type="http://schemas.openxmlformats.org/officeDocument/2006/relationships/hyperlink" Target="http://i.idnes.cz/07/103/nesd/JLB1e9eaa_Obraz_a_predmet.jpg" TargetMode="External"/><Relationship Id="rId3" Type="http://schemas.openxmlformats.org/officeDocument/2006/relationships/hyperlink" Target="http://3zscheb.unas.cz/e-learning/fyzika%20web/odraz%20svetla/zakon%20odrazu1.jpg" TargetMode="External"/><Relationship Id="rId7" Type="http://schemas.openxmlformats.org/officeDocument/2006/relationships/hyperlink" Target="http://www.gymhol.cz/projekt/fyzika/04_zrcadla/04_zrcadla_soubory/image047.jpg" TargetMode="External"/><Relationship Id="rId12" Type="http://schemas.openxmlformats.org/officeDocument/2006/relationships/hyperlink" Target="http://www.cocky-online.cz/wp-content/uploads/2007/04/hypermetroia.jpg" TargetMode="External"/><Relationship Id="rId2" Type="http://schemas.openxmlformats.org/officeDocument/2006/relationships/hyperlink" Target="http://www.twinsdici.estranky.cz/img/mid/101/zdroje-svet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yzika.jreichl.com/data/optika/31_zrcadla_cocky_soubory/image021.png" TargetMode="External"/><Relationship Id="rId11" Type="http://schemas.openxmlformats.org/officeDocument/2006/relationships/hyperlink" Target="http://www.cocky-online.cz/wp-content/uploads/2007/04/myoptia.jpg" TargetMode="External"/><Relationship Id="rId5" Type="http://schemas.openxmlformats.org/officeDocument/2006/relationships/hyperlink" Target="http://upload.wikimedia.org/wikipedia/commons/thumb/5/52/Mirror.jpg/220px-Mirror.jpg" TargetMode="External"/><Relationship Id="rId10" Type="http://schemas.openxmlformats.org/officeDocument/2006/relationships/hyperlink" Target="http://www.szssumperk.cz/SOC/images/odraz.png" TargetMode="External"/><Relationship Id="rId4" Type="http://schemas.openxmlformats.org/officeDocument/2006/relationships/hyperlink" Target="http://fyzika.jreichl.com/data/optika/1_zaklad_soubory/image020.jpg" TargetMode="External"/><Relationship Id="rId9" Type="http://schemas.openxmlformats.org/officeDocument/2006/relationships/hyperlink" Target="http://rejoicegirl.ic.cz/zobraz7.jpg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68220" y="4572008"/>
            <a:ext cx="7421478" cy="142876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Žák odpovídá na připravené otázky. Žák sám tvoří odpovědi, nebo vybírá s daných možností tu správnou (výběr by měl odůvodnit). Materiál slouží ke zkoušení, k zopakování celku. Otázky mohou být součástí testu.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83568" y="3573016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Souhrnné otázky, Světelné jevy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82798" y="714356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02/2012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FY.9.A.01_Fyzika pro 9.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Souhrnné otázky, Světelné jevy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92867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99FF"/>
                </a:solidFill>
                <a:effectLst/>
              </a:rPr>
              <a:t>Odpověz na otázky:</a:t>
            </a:r>
            <a:br>
              <a:rPr lang="cs-CZ" sz="3200" dirty="0" smtClean="0">
                <a:solidFill>
                  <a:srgbClr val="3399FF"/>
                </a:solidFill>
                <a:effectLst/>
              </a:rPr>
            </a:br>
            <a:r>
              <a:rPr lang="cs-CZ" sz="3200" dirty="0" smtClean="0">
                <a:solidFill>
                  <a:srgbClr val="3399FF"/>
                </a:solidFill>
                <a:effectLst/>
              </a:rPr>
              <a:t>1. Uveď několik příkladů zdrojů světla včetně zdrojů „studeného světla“.</a:t>
            </a:r>
            <a:endParaRPr lang="cs-CZ" sz="3200" dirty="0">
              <a:solidFill>
                <a:srgbClr val="3399FF"/>
              </a:solidFill>
              <a:effectLst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2285992"/>
            <a:ext cx="5976964" cy="3911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993366"/>
                </a:solidFill>
                <a:effectLst/>
              </a:rPr>
              <a:t>2. Jak zní zákon odrazu?</a:t>
            </a:r>
            <a:endParaRPr lang="cs-CZ" sz="3600" dirty="0">
              <a:solidFill>
                <a:srgbClr val="993366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2143116"/>
            <a:ext cx="6096000" cy="397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857364"/>
            <a:ext cx="8229600" cy="20002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FF0066"/>
                </a:solidFill>
              </a:rPr>
              <a:t>Při dopadu světelných paprsků na rozhraní dvou prostředí, se úhel odrazu rovná úhlu dopadu.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CC66"/>
                </a:solidFill>
                <a:effectLst/>
              </a:rPr>
              <a:t>Odpověď na otázku č. 2:</a:t>
            </a:r>
            <a:endParaRPr lang="cs-CZ" sz="3600" u="sng" dirty="0">
              <a:solidFill>
                <a:srgbClr val="00CC66"/>
              </a:solidFill>
              <a:effectLst/>
            </a:endParaRPr>
          </a:p>
        </p:txBody>
      </p:sp>
      <p:pic>
        <p:nvPicPr>
          <p:cNvPr id="3074" name="Picture 2" descr="C:\Documents and Settings\radek\Local Settings\Temporary Internet Files\Content.IE5\G5AJ81U3\MC90044040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4000504"/>
            <a:ext cx="2743200" cy="2528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4043362" cy="3578423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33CC33"/>
                </a:solidFill>
              </a:rPr>
              <a:t>ROVNOBĚŽNÉ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33CC33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33CC33"/>
                </a:solidFill>
              </a:rPr>
              <a:t>KOLMÉ NA DOPADAJÍCÍ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33CC33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33CC33"/>
                </a:solidFill>
              </a:rPr>
              <a:t>RŮZNOBĚŽNÉ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3. Jaké jsou odražené paprsky dopadající na nerovinnou plochu (viz obrázek)?  </a:t>
            </a:r>
            <a:r>
              <a:rPr lang="cs-CZ" sz="3600" u="sng" dirty="0" smtClean="0">
                <a:solidFill>
                  <a:srgbClr val="7030A0"/>
                </a:solidFill>
                <a:effectLst/>
              </a:rPr>
              <a:t>VYBER SPRÁVNOU ODPOVĚĎ:</a:t>
            </a:r>
            <a:endParaRPr lang="cs-CZ" sz="3600" u="sng" dirty="0">
              <a:solidFill>
                <a:srgbClr val="7030A0"/>
              </a:solidFill>
              <a:effectLst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2643182"/>
            <a:ext cx="4376749" cy="26336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00240"/>
            <a:ext cx="3829048" cy="4007051"/>
          </a:xfrm>
        </p:spPr>
        <p:txBody>
          <a:bodyPr/>
          <a:lstStyle/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33CC"/>
                </a:solidFill>
              </a:rPr>
              <a:t>přímý, zvětšený, zdánlivý</a:t>
            </a:r>
          </a:p>
          <a:p>
            <a:pPr marL="624078" indent="-514350">
              <a:buAutoNum type="alphaLcParenR"/>
            </a:pPr>
            <a:endParaRPr lang="cs-CZ" b="1" dirty="0" smtClean="0">
              <a:solidFill>
                <a:srgbClr val="0033CC"/>
              </a:solidFill>
            </a:endParaRP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33CC"/>
                </a:solidFill>
              </a:rPr>
              <a:t>přímý, zdánlivý, stranově převrácený</a:t>
            </a:r>
          </a:p>
          <a:p>
            <a:pPr marL="624078" indent="-514350">
              <a:buAutoNum type="alphaLcParenR"/>
            </a:pPr>
            <a:endParaRPr lang="cs-CZ" b="1" dirty="0" smtClean="0">
              <a:solidFill>
                <a:srgbClr val="0033CC"/>
              </a:solidFill>
            </a:endParaRP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33CC"/>
                </a:solidFill>
              </a:rPr>
              <a:t>převrácený, skutečný</a:t>
            </a:r>
          </a:p>
          <a:p>
            <a:pPr marL="624078" indent="-514350">
              <a:buAutoNum type="alphaLcParenR"/>
            </a:pPr>
            <a:endParaRPr lang="cs-CZ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4. Jaký obraz vytváří rovinné zrcadlo?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2071678"/>
            <a:ext cx="3486328" cy="3867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00"/>
                </a:solidFill>
                <a:effectLst/>
              </a:rPr>
              <a:t>5. Popiš chody paprsků u dutého zrcadla a charakterizuj obraz:</a:t>
            </a:r>
            <a:endParaRPr lang="cs-CZ" sz="3200" dirty="0">
              <a:solidFill>
                <a:srgbClr val="990000"/>
              </a:solidFill>
              <a:effectLst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1357298"/>
            <a:ext cx="5046198" cy="52035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57158" y="1857364"/>
            <a:ext cx="307183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3300"/>
                </a:solidFill>
              </a:rPr>
              <a:t>Červená přímka je paprsek jdoucí přes střed křivosti.</a:t>
            </a:r>
          </a:p>
          <a:p>
            <a:r>
              <a:rPr lang="cs-CZ" sz="2400" b="1" dirty="0" smtClean="0">
                <a:solidFill>
                  <a:srgbClr val="009900"/>
                </a:solidFill>
              </a:rPr>
              <a:t>Zelená přímka je parsek jdoucí rovnoběžně s optickou osou.</a:t>
            </a:r>
          </a:p>
          <a:p>
            <a:r>
              <a:rPr lang="cs-CZ" sz="2400" b="1" dirty="0" smtClean="0">
                <a:solidFill>
                  <a:srgbClr val="0033CC"/>
                </a:solidFill>
              </a:rPr>
              <a:t>Modrá přímka je paprsek jdoucí přes ohnisko.</a:t>
            </a:r>
            <a:r>
              <a:rPr lang="cs-CZ" sz="2400" b="1" dirty="0" smtClean="0">
                <a:solidFill>
                  <a:srgbClr val="FF3300"/>
                </a:solidFill>
              </a:rPr>
              <a:t> </a:t>
            </a:r>
            <a:endParaRPr lang="cs-CZ" sz="2400" b="1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00"/>
                </a:solidFill>
              </a:rPr>
              <a:t>Paprsek jdoucí přes střed křivosti se odráží po stejné přímce zpět.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Paprsek jdoucí rovnoběžně s optickou osou, se odráží přes ohnisko.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CC"/>
                </a:solidFill>
              </a:rPr>
              <a:t>Paprsek jdoucí přes ohnisko, se odráží rovnoběžně s optickou osou.</a:t>
            </a:r>
          </a:p>
          <a:p>
            <a:pPr marL="624078" indent="-514350">
              <a:buAutoNum type="arabicPeriod"/>
            </a:pPr>
            <a:endParaRPr lang="cs-CZ" sz="2800" b="1" dirty="0" smtClean="0">
              <a:solidFill>
                <a:srgbClr val="0033CC"/>
              </a:solidFill>
            </a:endParaRPr>
          </a:p>
          <a:p>
            <a:pPr marL="624078" indent="-514350">
              <a:buNone/>
            </a:pPr>
            <a:r>
              <a:rPr lang="cs-CZ" sz="2800" b="1" dirty="0" smtClean="0">
                <a:solidFill>
                  <a:srgbClr val="990000"/>
                </a:solidFill>
              </a:rPr>
              <a:t>OBRAZ JE PŘEVRÁCENÝ, ZMENŠENÝ.</a:t>
            </a:r>
            <a:endParaRPr lang="cs-CZ" sz="2800" b="1" dirty="0">
              <a:solidFill>
                <a:srgbClr val="99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800000"/>
                </a:solidFill>
                <a:effectLst/>
              </a:rPr>
              <a:t>Odpověď na otázku č. 5:</a:t>
            </a:r>
            <a:endParaRPr lang="cs-CZ" sz="3600" dirty="0">
              <a:solidFill>
                <a:srgbClr val="8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364109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3399"/>
                </a:solidFill>
              </a:rPr>
              <a:t>NA VZDÁLENOSTI PŘEDMĚTU OD ZRCADLA.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CC3399"/>
              </a:solidFill>
            </a:endParaRP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3399"/>
                </a:solidFill>
              </a:rPr>
              <a:t>NA VELIKOSTI SVĚTELNÉHO ZDROJE.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CC3399"/>
              </a:solidFill>
            </a:endParaRP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3399"/>
                </a:solidFill>
              </a:rPr>
              <a:t>NA VELIKOSTI DUTÉHO ZRCADLA.</a:t>
            </a:r>
            <a:endParaRPr lang="cs-CZ" sz="3200" b="1" dirty="0">
              <a:solidFill>
                <a:srgbClr val="CC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6. Na čem závisejí vlastnosti obrazu, který vzniká v dutém zrcadle?</a:t>
            </a:r>
            <a:br>
              <a:rPr lang="cs-CZ" sz="3600" dirty="0" smtClean="0">
                <a:solidFill>
                  <a:srgbClr val="7030A0"/>
                </a:solidFill>
                <a:effectLst/>
              </a:rPr>
            </a:br>
            <a:r>
              <a:rPr lang="cs-CZ" sz="3600" dirty="0" smtClean="0">
                <a:solidFill>
                  <a:srgbClr val="7030A0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CC00"/>
                </a:solidFill>
                <a:effectLst/>
              </a:rPr>
              <a:t>7</a:t>
            </a:r>
            <a:r>
              <a:rPr lang="cs-CZ" sz="3600" dirty="0" smtClean="0">
                <a:solidFill>
                  <a:srgbClr val="00CC00"/>
                </a:solidFill>
                <a:effectLst/>
              </a:rPr>
              <a:t>. </a:t>
            </a:r>
            <a:r>
              <a:rPr lang="cs-CZ" sz="3600" dirty="0" smtClean="0">
                <a:solidFill>
                  <a:srgbClr val="00CC00"/>
                </a:solidFill>
                <a:effectLst/>
              </a:rPr>
              <a:t>Popiš chody paprsků u vypuklého zrcadla a charakterizuj obraz:</a:t>
            </a:r>
            <a:endParaRPr lang="cs-CZ" sz="3600" dirty="0">
              <a:solidFill>
                <a:srgbClr val="00CC00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1785926"/>
            <a:ext cx="5191125" cy="3733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357158" y="1928802"/>
            <a:ext cx="307183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Fialová přímka je paprsek směřující do středu křivosti.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Červená přímka je paprsek jdoucí rovnoběžně s optickou osou.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</a:p>
          <a:p>
            <a:r>
              <a:rPr lang="cs-CZ" sz="2400" b="1" dirty="0" smtClean="0">
                <a:solidFill>
                  <a:srgbClr val="009900"/>
                </a:solidFill>
              </a:rPr>
              <a:t>Zelená přímka je paprsek směřující do ohniska.</a:t>
            </a:r>
            <a:endParaRPr lang="cs-CZ" sz="24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990099"/>
                </a:solidFill>
              </a:rPr>
              <a:t>Paprsek směřující do středu křivosti, se odráží po stejné přímce zpět.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00"/>
                </a:solidFill>
              </a:rPr>
              <a:t>Paprsek jdoucí rovnoběžně s optickou osou, se odráží jakoby vycházel z ohniska.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9900"/>
                </a:solidFill>
              </a:rPr>
              <a:t>Paprsek směřující do ohniska, se odráží rovnoběžně s optickou osou.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00"/>
                </a:solidFill>
              </a:rPr>
              <a:t>OBRAZ JE ZDÁNLIVÝ, PŘÍMÝ A ZMENŠENÝ.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90099"/>
                </a:solidFill>
                <a:effectLst/>
              </a:rPr>
              <a:t>Odpověď na otázku </a:t>
            </a:r>
            <a:r>
              <a:rPr lang="cs-CZ" sz="3600" dirty="0" smtClean="0">
                <a:solidFill>
                  <a:srgbClr val="990099"/>
                </a:solidFill>
                <a:effectLst/>
              </a:rPr>
              <a:t>č.7:</a:t>
            </a:r>
            <a:endParaRPr lang="cs-CZ" sz="3600" dirty="0">
              <a:solidFill>
                <a:srgbClr val="99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FF33"/>
                </a:solidFill>
                <a:effectLst/>
              </a:rPr>
              <a:t>8</a:t>
            </a:r>
            <a:r>
              <a:rPr lang="cs-CZ" sz="3200" dirty="0" smtClean="0">
                <a:solidFill>
                  <a:srgbClr val="66FF33"/>
                </a:solidFill>
                <a:effectLst/>
              </a:rPr>
              <a:t>. </a:t>
            </a:r>
            <a:r>
              <a:rPr lang="cs-CZ" sz="3200" dirty="0" smtClean="0">
                <a:solidFill>
                  <a:srgbClr val="66FF33"/>
                </a:solidFill>
                <a:effectLst/>
              </a:rPr>
              <a:t>Pojmenuj čočky:</a:t>
            </a:r>
            <a:br>
              <a:rPr lang="cs-CZ" sz="3200" dirty="0" smtClean="0">
                <a:solidFill>
                  <a:srgbClr val="66FF33"/>
                </a:solidFill>
                <a:effectLst/>
              </a:rPr>
            </a:br>
            <a:r>
              <a:rPr lang="cs-CZ" sz="3200" dirty="0" smtClean="0">
                <a:solidFill>
                  <a:srgbClr val="66FF33"/>
                </a:solidFill>
                <a:effectLst/>
              </a:rPr>
              <a:t>VYBER SPRÁVNOU VARIANTU:</a:t>
            </a:r>
            <a:endParaRPr lang="cs-CZ" sz="3200" dirty="0">
              <a:solidFill>
                <a:srgbClr val="66FF33"/>
              </a:solidFill>
              <a:effectLst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714488"/>
            <a:ext cx="6143668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71472" y="4429132"/>
            <a:ext cx="81439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UcParenR"/>
            </a:pPr>
            <a:r>
              <a:rPr lang="cs-CZ" sz="2400" b="1" dirty="0" smtClean="0">
                <a:solidFill>
                  <a:srgbClr val="0033CC"/>
                </a:solidFill>
              </a:rPr>
              <a:t>1.dvojdutá, 2.ploskodutá, 3.vypuklodutá, 4.dvojvypuklá, 5.ploskovypuklá, 6.dutovypuklá.</a:t>
            </a:r>
          </a:p>
          <a:p>
            <a:pPr marL="457200" indent="-457200">
              <a:buAutoNum type="alphaUcParenR"/>
            </a:pPr>
            <a:r>
              <a:rPr lang="cs-CZ" sz="2400" b="1" dirty="0" smtClean="0">
                <a:solidFill>
                  <a:srgbClr val="990000"/>
                </a:solidFill>
              </a:rPr>
              <a:t>1.dvojvypuklá, 2.ploskovypuklá, 3.dutovypuklá, 4.dvojdutá, 5.ploskodutá, 6.vypuklodutá.</a:t>
            </a:r>
            <a:endParaRPr lang="cs-CZ" sz="2400" b="1" dirty="0">
              <a:solidFill>
                <a:srgbClr val="99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28802"/>
            <a:ext cx="3614734" cy="4078489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Paprsek č.1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009900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Paprsek č.3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009900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Paprsek č.2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009900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Paprsek č.4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99FF"/>
                </a:solidFill>
                <a:effectLst/>
              </a:rPr>
              <a:t>9</a:t>
            </a:r>
            <a:r>
              <a:rPr lang="cs-CZ" sz="3600" dirty="0" smtClean="0">
                <a:solidFill>
                  <a:srgbClr val="3399FF"/>
                </a:solidFill>
                <a:effectLst/>
              </a:rPr>
              <a:t>. </a:t>
            </a:r>
            <a:r>
              <a:rPr lang="cs-CZ" sz="3600" dirty="0" smtClean="0">
                <a:solidFill>
                  <a:srgbClr val="3399FF"/>
                </a:solidFill>
                <a:effectLst/>
              </a:rPr>
              <a:t>Který z paprsků 1, 2, 3, 4 je správně podle zákona lomu?</a:t>
            </a:r>
            <a:endParaRPr lang="cs-CZ" sz="3600" dirty="0">
              <a:solidFill>
                <a:srgbClr val="3399FF"/>
              </a:solidFill>
              <a:effectLst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1928802"/>
            <a:ext cx="4300798" cy="392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effectLst/>
              </a:rPr>
              <a:t>10</a:t>
            </a:r>
            <a:r>
              <a:rPr lang="cs-CZ" sz="3200" dirty="0" smtClean="0">
                <a:solidFill>
                  <a:srgbClr val="FF0066"/>
                </a:solidFill>
                <a:effectLst/>
              </a:rPr>
              <a:t>. </a:t>
            </a:r>
            <a:r>
              <a:rPr lang="cs-CZ" sz="3200" dirty="0" smtClean="0">
                <a:solidFill>
                  <a:srgbClr val="FF0066"/>
                </a:solidFill>
                <a:effectLst/>
              </a:rPr>
              <a:t>Popiš lomy světelných paprsků u spojky a rozptylky:</a:t>
            </a:r>
            <a:endParaRPr lang="cs-CZ" sz="3200" dirty="0">
              <a:solidFill>
                <a:srgbClr val="FF0066"/>
              </a:solidFill>
              <a:effectLst/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643050"/>
            <a:ext cx="7358114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000232" y="5429264"/>
            <a:ext cx="2143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a) SPOJKA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72132" y="5357826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b) ROZPTYLKA</a:t>
            </a:r>
            <a:endParaRPr lang="cs-CZ" sz="28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99"/>
                </a:solidFill>
                <a:effectLst/>
              </a:rPr>
              <a:t>11.Podle </a:t>
            </a:r>
            <a:r>
              <a:rPr lang="cs-CZ" sz="3200" dirty="0" smtClean="0">
                <a:solidFill>
                  <a:srgbClr val="990099"/>
                </a:solidFill>
                <a:effectLst/>
              </a:rPr>
              <a:t>obrázku vysvětli pojmy „mezní úhel“ a „úplný odraz“:</a:t>
            </a:r>
            <a:endParaRPr lang="cs-CZ" sz="3200" dirty="0">
              <a:solidFill>
                <a:srgbClr val="990099"/>
              </a:solidFill>
              <a:effectLst/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785926"/>
            <a:ext cx="7862915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CC"/>
                </a:solidFill>
              </a:rPr>
              <a:t>Mezní úhel: úhel, při kterém nastane lom do rozhraní. Úhel </a:t>
            </a:r>
            <a:r>
              <a:rPr lang="cs-CZ" sz="3200" b="1" dirty="0" smtClean="0">
                <a:solidFill>
                  <a:srgbClr val="0033CC"/>
                </a:solidFill>
                <a:sym typeface="Symbol"/>
              </a:rPr>
              <a:t> je přibližně 42 </a:t>
            </a:r>
            <a:r>
              <a:rPr lang="cs-CZ" sz="3200" b="1" dirty="0" smtClean="0">
                <a:solidFill>
                  <a:srgbClr val="0033CC"/>
                </a:solidFill>
                <a:latin typeface="Arial"/>
                <a:cs typeface="Arial"/>
                <a:sym typeface="Symbol"/>
              </a:rPr>
              <a:t>° (pro variantu sklo-vzduch).</a:t>
            </a:r>
          </a:p>
          <a:p>
            <a:pPr>
              <a:buFont typeface="Wingdings" pitchFamily="2" charset="2"/>
              <a:buChar char="q"/>
            </a:pPr>
            <a:endParaRPr lang="cs-CZ" sz="3200" b="1" dirty="0" smtClean="0">
              <a:solidFill>
                <a:srgbClr val="0033CC"/>
              </a:solidFill>
              <a:latin typeface="Arial"/>
              <a:cs typeface="Arial"/>
              <a:sym typeface="Symbol"/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CC"/>
                </a:solidFill>
                <a:latin typeface="Arial"/>
                <a:cs typeface="Arial"/>
                <a:sym typeface="Symbol"/>
              </a:rPr>
              <a:t>Úplný odraz nastane, zvětšuje-li se nadále úhel dopadu (</a:t>
            </a:r>
            <a:r>
              <a:rPr lang="cs-CZ" sz="3200" b="1" dirty="0" smtClean="0">
                <a:solidFill>
                  <a:srgbClr val="0033CC"/>
                </a:solidFill>
                <a:sym typeface="Symbol"/>
              </a:rPr>
              <a:t></a:t>
            </a:r>
            <a:r>
              <a:rPr lang="cs-CZ" sz="3200" b="1" dirty="0" smtClean="0">
                <a:solidFill>
                  <a:srgbClr val="0033CC"/>
                </a:solidFill>
                <a:latin typeface="Arial"/>
                <a:cs typeface="Arial"/>
                <a:sym typeface="Symbol"/>
              </a:rPr>
              <a:t>&gt;42°).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Odpověď na otázku </a:t>
            </a:r>
            <a:r>
              <a:rPr lang="cs-CZ" sz="3600" b="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č.11:</a:t>
            </a:r>
            <a:endParaRPr lang="cs-CZ" sz="3600" b="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A50021"/>
                </a:solidFill>
                <a:effectLst/>
              </a:rPr>
              <a:t>12. </a:t>
            </a:r>
            <a:r>
              <a:rPr lang="cs-CZ" sz="3600" dirty="0" smtClean="0">
                <a:solidFill>
                  <a:srgbClr val="A50021"/>
                </a:solidFill>
                <a:effectLst/>
              </a:rPr>
              <a:t>Podle obrázku charakterizuj oční vadu KRÁTKOZRAKOST:</a:t>
            </a:r>
            <a:endParaRPr lang="cs-CZ" sz="3600" dirty="0">
              <a:solidFill>
                <a:srgbClr val="A50021"/>
              </a:solidFill>
              <a:effectLst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1928802"/>
            <a:ext cx="5572163" cy="42052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Krátkozraké oko vidí dobře blízké předměty.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Nedokáže zaostřit při pohledu na vzdálené předměty.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Obraz vzdáleného předmětu vznikne před sítnicí.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Upravuje se brýlemi s rozptylkami.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66"/>
                </a:solidFill>
                <a:effectLst/>
              </a:rPr>
              <a:t>Odpověď na úkol č. </a:t>
            </a:r>
            <a:r>
              <a:rPr lang="cs-CZ" sz="3600" dirty="0" smtClean="0">
                <a:solidFill>
                  <a:srgbClr val="FF0066"/>
                </a:solidFill>
                <a:effectLst/>
              </a:rPr>
              <a:t>12:</a:t>
            </a:r>
            <a:endParaRPr lang="cs-CZ" sz="3600" dirty="0">
              <a:solidFill>
                <a:srgbClr val="FF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A50021"/>
                </a:solidFill>
                <a:effectLst/>
              </a:rPr>
              <a:t>13. </a:t>
            </a:r>
            <a:r>
              <a:rPr lang="cs-CZ" sz="3600" dirty="0" smtClean="0">
                <a:solidFill>
                  <a:srgbClr val="A50021"/>
                </a:solidFill>
                <a:effectLst/>
              </a:rPr>
              <a:t>Podle obrázku charakterizuj oční vadu DALEKOZRAKOST:</a:t>
            </a:r>
            <a:endParaRPr lang="cs-CZ" sz="3600" dirty="0">
              <a:solidFill>
                <a:srgbClr val="339933"/>
              </a:solidFill>
              <a:effectLst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1928802"/>
            <a:ext cx="5524561" cy="4424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Dalekozraké oko vidí dobře vzdálené předměty.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Není schopno zaostřit při pohledu na blízké předměty.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Obraz blízkých předmětů vznikne až za sítnicí.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Tuto vadu oka upravují brýle se spojkami.</a:t>
            </a:r>
            <a:endParaRPr lang="cs-CZ" sz="32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Odpověď na úkol č. </a:t>
            </a:r>
            <a:r>
              <a:rPr lang="cs-CZ" sz="3600" dirty="0" smtClean="0">
                <a:solidFill>
                  <a:srgbClr val="C00000"/>
                </a:solidFill>
                <a:effectLst/>
              </a:rPr>
              <a:t>13: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3757610" cy="3292671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33CC"/>
                </a:solidFill>
              </a:rPr>
              <a:t>LUPA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33CC"/>
                </a:solidFill>
              </a:rPr>
              <a:t>DALEKOHLED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33CC"/>
                </a:solidFill>
              </a:rPr>
              <a:t>MIKROSKOP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33CC"/>
                </a:solidFill>
              </a:rPr>
              <a:t>FOTOAPARÁT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99"/>
                </a:solidFill>
                <a:effectLst/>
              </a:rPr>
              <a:t>14. </a:t>
            </a:r>
            <a:r>
              <a:rPr lang="cs-CZ" sz="3600" dirty="0" smtClean="0">
                <a:solidFill>
                  <a:srgbClr val="CC0099"/>
                </a:solidFill>
                <a:effectLst/>
              </a:rPr>
              <a:t>Který optický přístroj se používá v biologii, lékařství a mineralogii?</a:t>
            </a:r>
            <a:br>
              <a:rPr lang="cs-CZ" sz="3600" dirty="0" smtClean="0">
                <a:solidFill>
                  <a:srgbClr val="CC0099"/>
                </a:solidFill>
                <a:effectLst/>
              </a:rPr>
            </a:br>
            <a:r>
              <a:rPr lang="cs-CZ" sz="3600" dirty="0" smtClean="0">
                <a:solidFill>
                  <a:srgbClr val="CC0099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CC0099"/>
              </a:solidFill>
              <a:effectLst/>
            </a:endParaRPr>
          </a:p>
        </p:txBody>
      </p:sp>
      <p:pic>
        <p:nvPicPr>
          <p:cNvPr id="1027" name="Picture 3" descr="C:\Documents and Settings\radek\Local Settings\Temporary Internet Files\Content.IE5\G5AJ81U3\MP9003163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2714620"/>
            <a:ext cx="1621232" cy="1115948"/>
          </a:xfrm>
          <a:prstGeom prst="rect">
            <a:avLst/>
          </a:prstGeom>
          <a:noFill/>
        </p:spPr>
      </p:pic>
      <p:pic>
        <p:nvPicPr>
          <p:cNvPr id="1028" name="Picture 4" descr="C:\Documents and Settings\radek\Local Settings\Temporary Internet Files\Content.IE5\C1EZKPMV\MP9004331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3500438"/>
            <a:ext cx="1802795" cy="2700334"/>
          </a:xfrm>
          <a:prstGeom prst="rect">
            <a:avLst/>
          </a:prstGeom>
          <a:noFill/>
        </p:spPr>
      </p:pic>
      <p:pic>
        <p:nvPicPr>
          <p:cNvPr id="1029" name="Picture 5" descr="C:\Documents and Settings\radek\Local Settings\Temporary Internet Files\Content.IE5\G5AJ81U3\MP9003852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6578" y="4357694"/>
            <a:ext cx="1714512" cy="1224652"/>
          </a:xfrm>
          <a:prstGeom prst="rect">
            <a:avLst/>
          </a:prstGeom>
          <a:noFill/>
        </p:spPr>
      </p:pic>
      <p:pic>
        <p:nvPicPr>
          <p:cNvPr id="1030" name="Picture 6" descr="C:\Documents and Settings\radek\Local Settings\Temporary Internet Files\Content.IE5\C1EZKPMV\MC9003984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43174" y="5214950"/>
            <a:ext cx="1827886" cy="1207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928934"/>
            <a:ext cx="4114800" cy="3078357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9933"/>
                </a:solidFill>
              </a:rPr>
              <a:t>MIKROSKOP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339933"/>
              </a:solidFill>
            </a:endParaRP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9933"/>
                </a:solidFill>
              </a:rPr>
              <a:t>DALEKOHLED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339933"/>
              </a:solidFill>
            </a:endParaRP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9933"/>
                </a:solidFill>
              </a:rPr>
              <a:t>LUPA</a:t>
            </a:r>
            <a:endParaRPr lang="cs-CZ" sz="3200" b="1" dirty="0">
              <a:solidFill>
                <a:srgbClr val="3399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90099"/>
                </a:solidFill>
                <a:effectLst/>
              </a:rPr>
              <a:t>15. </a:t>
            </a:r>
            <a:r>
              <a:rPr lang="cs-CZ" sz="3600" dirty="0" smtClean="0">
                <a:solidFill>
                  <a:srgbClr val="990099"/>
                </a:solidFill>
                <a:effectLst/>
              </a:rPr>
              <a:t>Který optický přístroj má jednu spojnou čočku?</a:t>
            </a:r>
            <a:br>
              <a:rPr lang="cs-CZ" sz="3600" dirty="0" smtClean="0">
                <a:solidFill>
                  <a:srgbClr val="990099"/>
                </a:solidFill>
                <a:effectLst/>
              </a:rPr>
            </a:br>
            <a:r>
              <a:rPr lang="cs-CZ" sz="3600" dirty="0" smtClean="0">
                <a:solidFill>
                  <a:srgbClr val="990099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990099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2571744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69614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16. </a:t>
            </a:r>
            <a:r>
              <a:rPr lang="cs-CZ" sz="3600" dirty="0" smtClean="0">
                <a:solidFill>
                  <a:srgbClr val="33CC33"/>
                </a:solidFill>
                <a:effectLst/>
              </a:rPr>
              <a:t>Vyřeš tajenku: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28668" y="1214422"/>
          <a:ext cx="6215105" cy="3041480"/>
        </p:xfrm>
        <a:graphic>
          <a:graphicData uri="http://schemas.openxmlformats.org/drawingml/2006/table">
            <a:tbl>
              <a:tblPr/>
              <a:tblGrid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</a:tblGrid>
              <a:tr h="566445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1.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047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2.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047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3.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24047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4.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047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5.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047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6.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14282" y="4572008"/>
            <a:ext cx="32861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rgbClr val="009900"/>
                </a:solidFill>
              </a:rPr>
              <a:t>optické prostředí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rgbClr val="009900"/>
                </a:solidFill>
              </a:rPr>
              <a:t>optický přístroj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rgbClr val="009900"/>
                </a:solidFill>
              </a:rPr>
              <a:t>část mikroskopu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00496" y="4643446"/>
            <a:ext cx="46434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9900"/>
                </a:solidFill>
              </a:rPr>
              <a:t>4. dané pravidlo, výrok</a:t>
            </a:r>
          </a:p>
          <a:p>
            <a:r>
              <a:rPr lang="cs-CZ" sz="2400" b="1" dirty="0" smtClean="0">
                <a:solidFill>
                  <a:srgbClr val="009900"/>
                </a:solidFill>
              </a:rPr>
              <a:t>5. část oka </a:t>
            </a:r>
          </a:p>
          <a:p>
            <a:r>
              <a:rPr lang="cs-CZ" sz="2400" b="1" dirty="0" smtClean="0">
                <a:solidFill>
                  <a:srgbClr val="009900"/>
                </a:solidFill>
              </a:rPr>
              <a:t>6. spojná soustava u mikroskopu, dalekohledu..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57224" y="1285860"/>
            <a:ext cx="6143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          s k l o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57224" y="1714488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      d a l e k o h l e d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57224" y="2214554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        t u b u s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57224" y="2714620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  z á k o n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57224" y="3214686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s í t n i c e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57224" y="3714752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    o b j e k t i v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build="allAtOnce"/>
      <p:bldP spid="7" grpId="0" build="allAtOnce"/>
      <p:bldP spid="12" grpId="0" build="allAtOnce"/>
      <p:bldP spid="13" grpId="0" build="allAtOnce"/>
      <p:bldP spid="14" grpId="0" build="allAtOnce"/>
      <p:bldP spid="15" grpId="0" build="allAtOnce"/>
      <p:bldP spid="16" grpId="0" build="allAtOnce"/>
      <p:bldP spid="17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/>
          </a:bodyPr>
          <a:lstStyle/>
          <a:p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200" b="1" dirty="0" smtClean="0">
                <a:solidFill>
                  <a:srgbClr val="0070C0"/>
                </a:solidFill>
              </a:rPr>
              <a:t>galerie office </a:t>
            </a:r>
          </a:p>
          <a:p>
            <a:r>
              <a:rPr lang="en-US" sz="1200" b="1" dirty="0" smtClean="0">
                <a:solidFill>
                  <a:srgbClr val="0070C0"/>
                </a:solidFill>
                <a:hlinkClick r:id="rId2"/>
              </a:rPr>
              <a:t>http://www.twinsdici.estranky.cz/img/mid/101/zdroje-svetla.jpg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3"/>
              </a:rPr>
              <a:t>http://3zscheb.unas.cz/e-learning/fyzika%20web/odraz%20svetla/zakon%20odrazu1.jpg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4"/>
              </a:rPr>
              <a:t>http://fyzika.jreichl.com/data/optika/1_zaklad_soubory/image020.jpg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5"/>
              </a:rPr>
              <a:t>http://upload.wikimedia.org/wikipedia/commons/thumb/5/52/Mirror.jpg/220px-Mirror.jpg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6"/>
              </a:rPr>
              <a:t>http://fyzika.jreichl.com/data/optika/31_zrcadla_cocky_soubory/image021.png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7"/>
              </a:rPr>
              <a:t>http://www.gymhol.cz/projekt/fyzika/04_zrcadla/04_zrcadla_soubory/image047.jpg</a:t>
            </a:r>
            <a:r>
              <a:rPr lang="cs-CZ" sz="1200" b="1" dirty="0" smtClean="0">
                <a:solidFill>
                  <a:srgbClr val="0070C0"/>
                </a:solidFill>
              </a:rPr>
              <a:t> http://upload.wikimedia.org/wikipedia/commons/f/f1/Lens_types.png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8"/>
              </a:rPr>
              <a:t>http://www.gymhol.cz/projekt/fyzika/02_odraz_a_lom/02_odraz_soubory/image058.jpg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cs-CZ" sz="1200" b="1" dirty="0" smtClean="0">
                <a:solidFill>
                  <a:srgbClr val="0070C0"/>
                </a:solidFill>
                <a:hlinkClick r:id="rId9"/>
              </a:rPr>
              <a:t>http://rejoicegirl.ic.cz/zobraz7.jpg</a:t>
            </a:r>
            <a:r>
              <a:rPr lang="cs-CZ" sz="1200" b="1" dirty="0" smtClean="0">
                <a:solidFill>
                  <a:srgbClr val="0070C0"/>
                </a:solidFill>
              </a:rPr>
              <a:t>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10"/>
              </a:rPr>
              <a:t>http://www.szssumperk.cz/SOC/images/odraz.png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cs-CZ" sz="1200" b="1" dirty="0" smtClean="0">
                <a:solidFill>
                  <a:srgbClr val="0070C0"/>
                </a:solidFill>
                <a:hlinkClick r:id="rId11"/>
              </a:rPr>
              <a:t>http://www.</a:t>
            </a:r>
            <a:r>
              <a:rPr lang="cs-CZ" sz="1200" b="1" dirty="0" err="1" smtClean="0">
                <a:solidFill>
                  <a:srgbClr val="0070C0"/>
                </a:solidFill>
                <a:hlinkClick r:id="rId11"/>
              </a:rPr>
              <a:t>cocky</a:t>
            </a:r>
            <a:r>
              <a:rPr lang="cs-CZ" sz="1200" b="1" dirty="0" smtClean="0">
                <a:solidFill>
                  <a:srgbClr val="0070C0"/>
                </a:solidFill>
                <a:hlinkClick r:id="rId11"/>
              </a:rPr>
              <a:t>-online.cz/wp-content/uploads/2007/04/</a:t>
            </a:r>
            <a:r>
              <a:rPr lang="cs-CZ" sz="1200" b="1" dirty="0" err="1" smtClean="0">
                <a:solidFill>
                  <a:srgbClr val="0070C0"/>
                </a:solidFill>
                <a:hlinkClick r:id="rId11"/>
              </a:rPr>
              <a:t>myoptia.jpg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12"/>
              </a:rPr>
              <a:t>http://www.cocky-online.cz/wp-content/uploads/2007/04/hypermetroia.jpg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13"/>
              </a:rPr>
              <a:t>http://i.idnes.cz/07/103/nesd/JLB1e9eaa_Obraz_a_predmet.jpg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 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endParaRPr lang="cs-CZ" sz="1200" b="1" dirty="0" smtClean="0">
              <a:solidFill>
                <a:srgbClr val="0070C0"/>
              </a:solidFill>
            </a:endParaRPr>
          </a:p>
          <a:p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Žák odpovídá na zadané otázky.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Žák sám tvoří odpověď.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Žák má na výběr, vybere správnou odpověď a výběr odůvodní.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Otázky slouží ke zkoušení jednotlivce.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K zopakování učiva ve třídě.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Můžou být součástí testu.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Metodika prezentace: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235</TotalTime>
  <Words>876</Words>
  <Application>Microsoft Office PowerPoint</Application>
  <PresentationFormat>Předvádění na obrazovce (4:3)</PresentationFormat>
  <Paragraphs>147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Shluk</vt:lpstr>
      <vt:lpstr>Snímek 1</vt:lpstr>
      <vt:lpstr>Odpověz na otázky: 1. Uveď několik příkladů zdrojů světla včetně zdrojů „studeného světla“.</vt:lpstr>
      <vt:lpstr>2. Jak zní zákon odrazu?</vt:lpstr>
      <vt:lpstr>Odpověď na otázku č. 2:</vt:lpstr>
      <vt:lpstr>3. Jaké jsou odražené paprsky dopadající na nerovinnou plochu (viz obrázek)?  VYBER SPRÁVNOU ODPOVĚĎ:</vt:lpstr>
      <vt:lpstr>4. Jaký obraz vytváří rovinné zrcadlo? VYBER SPRÁVNOU ODPOVĚĎ:</vt:lpstr>
      <vt:lpstr>5. Popiš chody paprsků u dutého zrcadla a charakterizuj obraz:</vt:lpstr>
      <vt:lpstr>Odpověď na otázku č. 5:</vt:lpstr>
      <vt:lpstr>6. Na čem závisejí vlastnosti obrazu, který vzniká v dutém zrcadle? VYBER SPRÁVNOU ODPOVĚĎ:</vt:lpstr>
      <vt:lpstr>7. Popiš chody paprsků u vypuklého zrcadla a charakterizuj obraz:</vt:lpstr>
      <vt:lpstr>Odpověď na otázku č.7:</vt:lpstr>
      <vt:lpstr>8. Pojmenuj čočky: VYBER SPRÁVNOU VARIANTU:</vt:lpstr>
      <vt:lpstr>9. Který z paprsků 1, 2, 3, 4 je správně podle zákona lomu?</vt:lpstr>
      <vt:lpstr>10. Popiš lomy světelných paprsků u spojky a rozptylky:</vt:lpstr>
      <vt:lpstr>11.Podle obrázku vysvětli pojmy „mezní úhel“ a „úplný odraz“:</vt:lpstr>
      <vt:lpstr>Odpověď na otázku č.11:</vt:lpstr>
      <vt:lpstr>12. Podle obrázku charakterizuj oční vadu KRÁTKOZRAKOST:</vt:lpstr>
      <vt:lpstr>Odpověď na úkol č. 12:</vt:lpstr>
      <vt:lpstr>13. Podle obrázku charakterizuj oční vadu DALEKOZRAKOST:</vt:lpstr>
      <vt:lpstr>Odpověď na úkol č. 13:</vt:lpstr>
      <vt:lpstr>14. Který optický přístroj se používá v biologii, lékařství a mineralogii? VYBER SPRÁVNOU ODPOVĚĎ:</vt:lpstr>
      <vt:lpstr>15. Který optický přístroj má jednu spojnou čočku? VYBER SPRÁVNOU ODPOVĚĎ:</vt:lpstr>
      <vt:lpstr>16. Vyřeš tajenku: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Základní škola Ostrovní</cp:lastModifiedBy>
  <cp:revision>29</cp:revision>
  <dcterms:created xsi:type="dcterms:W3CDTF">2012-02-04T14:14:00Z</dcterms:created>
  <dcterms:modified xsi:type="dcterms:W3CDTF">2012-02-09T06:37:08Z</dcterms:modified>
</cp:coreProperties>
</file>