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9" r:id="rId3"/>
    <p:sldId id="271" r:id="rId4"/>
    <p:sldId id="277" r:id="rId5"/>
    <p:sldId id="275" r:id="rId6"/>
    <p:sldId id="272" r:id="rId7"/>
    <p:sldId id="274" r:id="rId8"/>
    <p:sldId id="273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445" autoAdjust="0"/>
    <p:restoredTop sz="72222" autoAdjust="0"/>
  </p:normalViewPr>
  <p:slideViewPr>
    <p:cSldViewPr>
      <p:cViewPr>
        <p:scale>
          <a:sx n="75" d="100"/>
          <a:sy n="75" d="100"/>
        </p:scale>
        <p:origin x="-1200" y="-5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14199FD-C0E7-4C1B-9738-0FA9E56F2803}" type="doc">
      <dgm:prSet loTypeId="urn:microsoft.com/office/officeart/2005/8/layout/pyramid2" loCatId="list" qsTypeId="urn:microsoft.com/office/officeart/2005/8/quickstyle/3d2" qsCatId="3D" csTypeId="urn:microsoft.com/office/officeart/2005/8/colors/colorful4" csCatId="colorful" phldr="1"/>
      <dgm:spPr/>
    </dgm:pt>
    <dgm:pt modelId="{D07A5630-6FBA-4728-88CD-6E1E179CB30C}">
      <dgm:prSet phldrT="[Text]"/>
      <dgm:spPr/>
      <dgm:t>
        <a:bodyPr/>
        <a:lstStyle/>
        <a:p>
          <a:r>
            <a:rPr lang="cs-CZ" dirty="0" smtClean="0"/>
            <a:t>VY_32_ INOVACE_ 02_ VLASTIVĚDA 4</a:t>
          </a:r>
          <a:endParaRPr lang="cs-CZ" dirty="0"/>
        </a:p>
      </dgm:t>
    </dgm:pt>
    <dgm:pt modelId="{7EB57616-66F3-4467-9250-76FE78DC5222}" type="parTrans" cxnId="{554097B1-6372-441C-B43A-587E418ED2D1}">
      <dgm:prSet/>
      <dgm:spPr/>
      <dgm:t>
        <a:bodyPr/>
        <a:lstStyle/>
        <a:p>
          <a:endParaRPr lang="cs-CZ"/>
        </a:p>
      </dgm:t>
    </dgm:pt>
    <dgm:pt modelId="{FD1FECD4-BE83-4B21-85CD-204D5A5446EB}" type="sibTrans" cxnId="{554097B1-6372-441C-B43A-587E418ED2D1}">
      <dgm:prSet/>
      <dgm:spPr/>
      <dgm:t>
        <a:bodyPr/>
        <a:lstStyle/>
        <a:p>
          <a:endParaRPr lang="cs-CZ"/>
        </a:p>
      </dgm:t>
    </dgm:pt>
    <dgm:pt modelId="{33733867-CCF3-40F1-A592-7074E0CC194F}">
      <dgm:prSet phldrT="[Text]"/>
      <dgm:spPr/>
      <dgm:t>
        <a:bodyPr/>
        <a:lstStyle/>
        <a:p>
          <a:r>
            <a:rPr lang="cs-CZ" dirty="0" smtClean="0"/>
            <a:t>Základní škola a Mateřská škola, Potštejn, okres Rychnov </a:t>
          </a:r>
          <a:r>
            <a:rPr lang="cs-CZ" smtClean="0"/>
            <a:t>nad Kněžnou</a:t>
          </a:r>
          <a:endParaRPr lang="cs-CZ" dirty="0"/>
        </a:p>
      </dgm:t>
    </dgm:pt>
    <dgm:pt modelId="{DBD3F102-6C4B-417D-80FE-F0884DDB5DBC}" type="parTrans" cxnId="{4CA3EE66-09CF-4AEC-AC2B-3FA826324B18}">
      <dgm:prSet/>
      <dgm:spPr/>
      <dgm:t>
        <a:bodyPr/>
        <a:lstStyle/>
        <a:p>
          <a:endParaRPr lang="cs-CZ"/>
        </a:p>
      </dgm:t>
    </dgm:pt>
    <dgm:pt modelId="{F62F614E-51AE-4410-A674-114EE69B9B09}" type="sibTrans" cxnId="{4CA3EE66-09CF-4AEC-AC2B-3FA826324B18}">
      <dgm:prSet/>
      <dgm:spPr/>
      <dgm:t>
        <a:bodyPr/>
        <a:lstStyle/>
        <a:p>
          <a:endParaRPr lang="cs-CZ"/>
        </a:p>
      </dgm:t>
    </dgm:pt>
    <dgm:pt modelId="{4998EED1-9AAF-4045-BAC6-AA54B1A3E015}">
      <dgm:prSet phldrT="[Text]"/>
      <dgm:spPr/>
      <dgm:t>
        <a:bodyPr/>
        <a:lstStyle/>
        <a:p>
          <a:r>
            <a:rPr lang="cs-CZ" b="1" smtClean="0"/>
            <a:t>ORIENTACE          V   OBCI</a:t>
          </a:r>
          <a:endParaRPr lang="cs-CZ" b="1" dirty="0"/>
        </a:p>
      </dgm:t>
    </dgm:pt>
    <dgm:pt modelId="{38B01096-C941-4E60-AE26-CEDA93D579FE}" type="parTrans" cxnId="{DE7522B6-EF0D-4AE1-906E-ACAF2782E47E}">
      <dgm:prSet/>
      <dgm:spPr/>
      <dgm:t>
        <a:bodyPr/>
        <a:lstStyle/>
        <a:p>
          <a:endParaRPr lang="cs-CZ"/>
        </a:p>
      </dgm:t>
    </dgm:pt>
    <dgm:pt modelId="{76CC254E-9CD5-4D04-B6A9-FBC4716F474A}" type="sibTrans" cxnId="{DE7522B6-EF0D-4AE1-906E-ACAF2782E47E}">
      <dgm:prSet/>
      <dgm:spPr/>
      <dgm:t>
        <a:bodyPr/>
        <a:lstStyle/>
        <a:p>
          <a:endParaRPr lang="cs-CZ"/>
        </a:p>
      </dgm:t>
    </dgm:pt>
    <dgm:pt modelId="{E915DD33-C422-48D7-A147-9DF518074CD6}" type="pres">
      <dgm:prSet presAssocID="{D14199FD-C0E7-4C1B-9738-0FA9E56F2803}" presName="compositeShape" presStyleCnt="0">
        <dgm:presLayoutVars>
          <dgm:dir/>
          <dgm:resizeHandles/>
        </dgm:presLayoutVars>
      </dgm:prSet>
      <dgm:spPr/>
    </dgm:pt>
    <dgm:pt modelId="{AA8D1857-C2BD-4E9B-945E-6C696E0FAF33}" type="pres">
      <dgm:prSet presAssocID="{D14199FD-C0E7-4C1B-9738-0FA9E56F2803}" presName="pyramid" presStyleLbl="node1" presStyleIdx="0" presStyleCnt="1" custLinFactNeighborX="-352" custLinFactNeighborY="4297"/>
      <dgm:spPr/>
    </dgm:pt>
    <dgm:pt modelId="{3BAA9B1B-BFD6-4CA9-90A9-730241A0D9F7}" type="pres">
      <dgm:prSet presAssocID="{D14199FD-C0E7-4C1B-9738-0FA9E56F2803}" presName="theList" presStyleCnt="0"/>
      <dgm:spPr/>
    </dgm:pt>
    <dgm:pt modelId="{908BA98C-A95B-4D99-AB45-D03C9BA08086}" type="pres">
      <dgm:prSet presAssocID="{D07A5630-6FBA-4728-88CD-6E1E179CB30C}" presName="aNode" presStyleLbl="fgAcc1" presStyleIdx="0" presStyleCnt="3" custScaleX="17071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9FFE0E-3104-4C28-90A5-34C9081B2D21}" type="pres">
      <dgm:prSet presAssocID="{D07A5630-6FBA-4728-88CD-6E1E179CB30C}" presName="aSpace" presStyleCnt="0"/>
      <dgm:spPr/>
    </dgm:pt>
    <dgm:pt modelId="{ED2230FF-1096-48BA-B691-CB70E3195D4E}" type="pres">
      <dgm:prSet presAssocID="{33733867-CCF3-40F1-A592-7074E0CC194F}" presName="aNode" presStyleLbl="fgAcc1" presStyleIdx="1" presStyleCnt="3" custScaleX="17011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724FA6-330F-43B7-BA60-483C4E413C56}" type="pres">
      <dgm:prSet presAssocID="{33733867-CCF3-40F1-A592-7074E0CC194F}" presName="aSpace" presStyleCnt="0"/>
      <dgm:spPr/>
    </dgm:pt>
    <dgm:pt modelId="{6E27EA9C-C67C-450A-8A3C-DF1F4862AEAB}" type="pres">
      <dgm:prSet presAssocID="{4998EED1-9AAF-4045-BAC6-AA54B1A3E015}" presName="aNode" presStyleLbl="fgAcc1" presStyleIdx="2" presStyleCnt="3" custScaleX="87623" custScaleY="89017" custLinFactY="23121" custLinFactNeighborX="8826" custLinFactNeighborY="100000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7B3546A-C897-435D-919C-1F74B4E8CF45}" type="pres">
      <dgm:prSet presAssocID="{4998EED1-9AAF-4045-BAC6-AA54B1A3E015}" presName="aSpace" presStyleCnt="0"/>
      <dgm:spPr/>
    </dgm:pt>
  </dgm:ptLst>
  <dgm:cxnLst>
    <dgm:cxn modelId="{831D5934-05F1-42D8-835F-28B6109E5D1B}" type="presOf" srcId="{D07A5630-6FBA-4728-88CD-6E1E179CB30C}" destId="{908BA98C-A95B-4D99-AB45-D03C9BA08086}" srcOrd="0" destOrd="0" presId="urn:microsoft.com/office/officeart/2005/8/layout/pyramid2"/>
    <dgm:cxn modelId="{554097B1-6372-441C-B43A-587E418ED2D1}" srcId="{D14199FD-C0E7-4C1B-9738-0FA9E56F2803}" destId="{D07A5630-6FBA-4728-88CD-6E1E179CB30C}" srcOrd="0" destOrd="0" parTransId="{7EB57616-66F3-4467-9250-76FE78DC5222}" sibTransId="{FD1FECD4-BE83-4B21-85CD-204D5A5446EB}"/>
    <dgm:cxn modelId="{4CA3EE66-09CF-4AEC-AC2B-3FA826324B18}" srcId="{D14199FD-C0E7-4C1B-9738-0FA9E56F2803}" destId="{33733867-CCF3-40F1-A592-7074E0CC194F}" srcOrd="1" destOrd="0" parTransId="{DBD3F102-6C4B-417D-80FE-F0884DDB5DBC}" sibTransId="{F62F614E-51AE-4410-A674-114EE69B9B09}"/>
    <dgm:cxn modelId="{2A21A795-A07A-4AEA-9D41-07F02524E0D4}" type="presOf" srcId="{D14199FD-C0E7-4C1B-9738-0FA9E56F2803}" destId="{E915DD33-C422-48D7-A147-9DF518074CD6}" srcOrd="0" destOrd="0" presId="urn:microsoft.com/office/officeart/2005/8/layout/pyramid2"/>
    <dgm:cxn modelId="{17DE3373-B5FD-4270-92C3-CE5FDA4E24A1}" type="presOf" srcId="{4998EED1-9AAF-4045-BAC6-AA54B1A3E015}" destId="{6E27EA9C-C67C-450A-8A3C-DF1F4862AEAB}" srcOrd="0" destOrd="0" presId="urn:microsoft.com/office/officeart/2005/8/layout/pyramid2"/>
    <dgm:cxn modelId="{5BA99BEE-1A20-48B0-B26A-191B41E5BCCD}" type="presOf" srcId="{33733867-CCF3-40F1-A592-7074E0CC194F}" destId="{ED2230FF-1096-48BA-B691-CB70E3195D4E}" srcOrd="0" destOrd="0" presId="urn:microsoft.com/office/officeart/2005/8/layout/pyramid2"/>
    <dgm:cxn modelId="{DE7522B6-EF0D-4AE1-906E-ACAF2782E47E}" srcId="{D14199FD-C0E7-4C1B-9738-0FA9E56F2803}" destId="{4998EED1-9AAF-4045-BAC6-AA54B1A3E015}" srcOrd="2" destOrd="0" parTransId="{38B01096-C941-4E60-AE26-CEDA93D579FE}" sibTransId="{76CC254E-9CD5-4D04-B6A9-FBC4716F474A}"/>
    <dgm:cxn modelId="{128101D4-FC08-4D60-8662-C77D90BB14CB}" type="presParOf" srcId="{E915DD33-C422-48D7-A147-9DF518074CD6}" destId="{AA8D1857-C2BD-4E9B-945E-6C696E0FAF33}" srcOrd="0" destOrd="0" presId="urn:microsoft.com/office/officeart/2005/8/layout/pyramid2"/>
    <dgm:cxn modelId="{59C6E8CF-99D5-416C-92DD-014980306108}" type="presParOf" srcId="{E915DD33-C422-48D7-A147-9DF518074CD6}" destId="{3BAA9B1B-BFD6-4CA9-90A9-730241A0D9F7}" srcOrd="1" destOrd="0" presId="urn:microsoft.com/office/officeart/2005/8/layout/pyramid2"/>
    <dgm:cxn modelId="{33500BC5-09CB-45BC-923B-14E040285BCB}" type="presParOf" srcId="{3BAA9B1B-BFD6-4CA9-90A9-730241A0D9F7}" destId="{908BA98C-A95B-4D99-AB45-D03C9BA08086}" srcOrd="0" destOrd="0" presId="urn:microsoft.com/office/officeart/2005/8/layout/pyramid2"/>
    <dgm:cxn modelId="{130BE323-CA6C-4232-BE09-33EA2F2649B0}" type="presParOf" srcId="{3BAA9B1B-BFD6-4CA9-90A9-730241A0D9F7}" destId="{259FFE0E-3104-4C28-90A5-34C9081B2D21}" srcOrd="1" destOrd="0" presId="urn:microsoft.com/office/officeart/2005/8/layout/pyramid2"/>
    <dgm:cxn modelId="{414F2A7D-073E-46C6-BC9E-1F6AC56FBCD4}" type="presParOf" srcId="{3BAA9B1B-BFD6-4CA9-90A9-730241A0D9F7}" destId="{ED2230FF-1096-48BA-B691-CB70E3195D4E}" srcOrd="2" destOrd="0" presId="urn:microsoft.com/office/officeart/2005/8/layout/pyramid2"/>
    <dgm:cxn modelId="{CCD950AB-F0E4-48BD-B77D-3E4E755EB07E}" type="presParOf" srcId="{3BAA9B1B-BFD6-4CA9-90A9-730241A0D9F7}" destId="{73724FA6-330F-43B7-BA60-483C4E413C56}" srcOrd="3" destOrd="0" presId="urn:microsoft.com/office/officeart/2005/8/layout/pyramid2"/>
    <dgm:cxn modelId="{5F37C248-5F64-4BFC-822E-A584CEEE783F}" type="presParOf" srcId="{3BAA9B1B-BFD6-4CA9-90A9-730241A0D9F7}" destId="{6E27EA9C-C67C-450A-8A3C-DF1F4862AEAB}" srcOrd="4" destOrd="0" presId="urn:microsoft.com/office/officeart/2005/8/layout/pyramid2"/>
    <dgm:cxn modelId="{9A60443F-A2BB-4537-AC7B-D59F9F21B703}" type="presParOf" srcId="{3BAA9B1B-BFD6-4CA9-90A9-730241A0D9F7}" destId="{17B3546A-C897-435D-919C-1F74B4E8CF45}" srcOrd="5" destOrd="0" presId="urn:microsoft.com/office/officeart/2005/8/layout/pyramid2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2">
  <dgm:title val=""/>
  <dgm:desc val=""/>
  <dgm:catLst>
    <dgm:cat type="pyramid" pri="3000"/>
    <dgm:cat type="list" pri="21000"/>
    <dgm:cat type="convert" pri="1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ositeShape">
    <dgm:alg type="composite"/>
    <dgm:shape xmlns:r="http://schemas.openxmlformats.org/officeDocument/2006/relationships" r:blip="">
      <dgm:adjLst/>
    </dgm:shape>
    <dgm:presOf/>
    <dgm:varLst>
      <dgm:dir/>
      <dgm:resizeHandles/>
    </dgm:varLst>
    <dgm:choose name="Name0">
      <dgm:if name="Name1" func="var" arg="dir" op="equ" val="norm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l" for="ch" forName="theList" refType="w" refFor="ch" refForName="pyramid" fact="0.5"/>
          <dgm:constr type="h" for="des" forName="aSpace" refType="h" fact="0.1"/>
        </dgm:constrLst>
      </dgm:if>
      <dgm:else name="Name2">
        <dgm:constrLst>
          <dgm:constr type="w" for="ch" forName="pyramid" refType="h"/>
          <dgm:constr type="h" for="ch" forName="pyramid" refType="h"/>
          <dgm:constr type="h" for="ch" forName="theList" refType="h" fact="0.8"/>
          <dgm:constr type="w" for="ch" forName="theList" refType="h" fact="0.65"/>
          <dgm:constr type="ctrY" for="ch" forName="theList" refType="h" refFor="ch" refForName="pyramid" fact="0.5"/>
          <dgm:constr type="r" for="ch" forName="theList" refType="w" refFor="ch" refForName="pyramid" fact="0.5"/>
          <dgm:constr type="h" for="des" forName="aSpace" refType="h" fact="0.1"/>
        </dgm:constrLst>
      </dgm:else>
    </dgm:choose>
    <dgm:ruleLst/>
    <dgm:choose name="Name3">
      <dgm:if name="Name4" axis="ch" ptType="node" func="cnt" op="gte" val="1">
        <dgm:layoutNode name="pyramid" styleLbl="node1">
          <dgm:alg type="sp"/>
          <dgm:shape xmlns:r="http://schemas.openxmlformats.org/officeDocument/2006/relationships" type="triangle" r:blip="">
            <dgm:adjLst/>
          </dgm:shape>
          <dgm:presOf/>
          <dgm:constrLst/>
          <dgm:ruleLst/>
        </dgm:layoutNode>
        <dgm:layoutNode name="theList">
          <dgm:alg type="lin">
            <dgm:param type="linDir" val="fromT"/>
          </dgm:alg>
          <dgm:shape xmlns:r="http://schemas.openxmlformats.org/officeDocument/2006/relationships" r:blip="">
            <dgm:adjLst/>
          </dgm:shape>
          <dgm:presOf/>
          <dgm:constrLst>
            <dgm:constr type="w" for="ch" forName="aNode" refType="w"/>
            <dgm:constr type="h" for="ch" forName="aNode" refType="h"/>
            <dgm:constr type="primFontSz" for="ch" ptType="node" op="equ"/>
          </dgm:constrLst>
          <dgm:ruleLst/>
          <dgm:forEach name="aNodeForEach" axis="ch" ptType="node">
            <dgm:layoutNode name="aNode" styleLbl="fgAcc1">
              <dgm:varLst>
                <dgm:bulletEnabled val="1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desOrSelf" ptType="node"/>
              <dgm:constrLst>
                <dgm:constr type="primFontSz" val="65"/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  <dgm:layoutNode name="a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sndAc>
      <p:stSnd>
        <p:snd r:embed="rId1" name="type.wav" builtIn="1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ED3E65-34D9-4442-BFBE-7F91564D04E5}" type="datetimeFigureOut">
              <a:rPr lang="cs-CZ" smtClean="0"/>
              <a:pPr/>
              <a:t>22.1.2012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94EF29-CC06-4FD8-B937-1FE7FB011C0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sndAc>
      <p:stSnd>
        <p:snd r:embed="rId13" name="type.wav" builtIn="1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10" Type="http://schemas.openxmlformats.org/officeDocument/2006/relationships/image" Target="../media/image9.jpeg"/><Relationship Id="rId4" Type="http://schemas.openxmlformats.org/officeDocument/2006/relationships/image" Target="../media/image3.jpeg"/><Relationship Id="rId9" Type="http://schemas.openxmlformats.org/officeDocument/2006/relationships/image" Target="../media/image8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jpeg"/><Relationship Id="rId5" Type="http://schemas.openxmlformats.org/officeDocument/2006/relationships/image" Target="../media/image20.jpeg"/><Relationship Id="rId4" Type="http://schemas.openxmlformats.org/officeDocument/2006/relationships/image" Target="../media/image1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214282" y="1714488"/>
          <a:ext cx="857256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428728" y="428605"/>
            <a:ext cx="6715171" cy="128588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Vodorovný svitek 6"/>
          <p:cNvSpPr/>
          <p:nvPr/>
        </p:nvSpPr>
        <p:spPr>
          <a:xfrm>
            <a:off x="3571868" y="4357694"/>
            <a:ext cx="3143272" cy="642942"/>
          </a:xfrm>
          <a:prstGeom prst="horizontalScroll">
            <a:avLst/>
          </a:prstGeom>
          <a:solidFill>
            <a:schemeClr val="bg1"/>
          </a:solidFill>
          <a:ln>
            <a:solidFill>
              <a:schemeClr val="accent4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dirty="0" smtClean="0">
                <a:solidFill>
                  <a:sysClr val="windowText" lastClr="000000"/>
                </a:solidFill>
              </a:rPr>
              <a:t>Autor: </a:t>
            </a:r>
            <a:r>
              <a:rPr lang="cs-CZ" dirty="0" err="1" smtClean="0">
                <a:solidFill>
                  <a:sysClr val="windowText" lastClr="000000"/>
                </a:solidFill>
              </a:rPr>
              <a:t>Mgr.Renata</a:t>
            </a:r>
            <a:r>
              <a:rPr lang="cs-CZ" dirty="0" smtClean="0">
                <a:solidFill>
                  <a:sysClr val="windowText" lastClr="000000"/>
                </a:solidFill>
              </a:rPr>
              <a:t> </a:t>
            </a:r>
            <a:r>
              <a:rPr lang="cs-CZ" dirty="0" err="1" smtClean="0">
                <a:solidFill>
                  <a:sysClr val="windowText" lastClr="000000"/>
                </a:solidFill>
              </a:rPr>
              <a:t>Viktorinová</a:t>
            </a:r>
            <a:endParaRPr lang="cs-CZ" dirty="0">
              <a:solidFill>
                <a:sysClr val="windowText" lastClr="000000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</p:spPr>
        <p:txBody>
          <a:bodyPr/>
          <a:lstStyle/>
          <a:p>
            <a:r>
              <a:rPr lang="cs-CZ" b="1" dirty="0" smtClean="0"/>
              <a:t>ORIENTACE V OBCI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14422"/>
            <a:ext cx="8229600" cy="5143536"/>
          </a:xfrm>
          <a:solidFill>
            <a:schemeClr val="accent4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r>
              <a:rPr lang="cs-CZ" b="1" dirty="0" smtClean="0"/>
              <a:t>OVĚŘENÍ VE VÝUCE:     </a:t>
            </a:r>
            <a:r>
              <a:rPr lang="cs-CZ" dirty="0" smtClean="0"/>
              <a:t>12.9.2011</a:t>
            </a:r>
          </a:p>
          <a:p>
            <a:r>
              <a:rPr lang="cs-CZ" b="1" dirty="0" smtClean="0"/>
              <a:t>PŘEDMĚT:</a:t>
            </a:r>
            <a:r>
              <a:rPr lang="cs-CZ" dirty="0" smtClean="0"/>
              <a:t> Vlastivěda         </a:t>
            </a:r>
            <a:r>
              <a:rPr lang="cs-CZ" b="1" dirty="0" smtClean="0"/>
              <a:t>ROČNÍK: </a:t>
            </a:r>
            <a:r>
              <a:rPr lang="cs-CZ" dirty="0" smtClean="0"/>
              <a:t>4.</a:t>
            </a:r>
          </a:p>
          <a:p>
            <a:r>
              <a:rPr lang="cs-CZ" b="1" dirty="0" smtClean="0"/>
              <a:t>KLÍČOVÁ SLOVA: </a:t>
            </a:r>
            <a:r>
              <a:rPr lang="cs-CZ" dirty="0" smtClean="0"/>
              <a:t>orientační bod, orientace v mapě obce, region</a:t>
            </a:r>
          </a:p>
          <a:p>
            <a:r>
              <a:rPr lang="cs-CZ" b="1" dirty="0" smtClean="0"/>
              <a:t>MEZIPŘEDMĚTOVÉ VZTAHY: </a:t>
            </a:r>
            <a:r>
              <a:rPr lang="cs-CZ" dirty="0" smtClean="0"/>
              <a:t>Český jazyk – popis cesty</a:t>
            </a:r>
          </a:p>
          <a:p>
            <a:r>
              <a:rPr lang="cs-CZ" b="1" dirty="0" smtClean="0"/>
              <a:t>ANOTACE: </a:t>
            </a:r>
            <a:r>
              <a:rPr lang="cs-CZ" dirty="0" smtClean="0"/>
              <a:t>DUM procvičuje názvy významných budov a orientačních bodů naší obce. Procvičuje práci s mapou obce.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Umíš správně doplnit?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4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Jméno naší obce je ________________ .</a:t>
            </a:r>
          </a:p>
          <a:p>
            <a:r>
              <a:rPr lang="cs-CZ" dirty="0" smtClean="0"/>
              <a:t>Naší obcí protéká řeka __________________ .</a:t>
            </a:r>
          </a:p>
          <a:p>
            <a:r>
              <a:rPr lang="cs-CZ" dirty="0" smtClean="0"/>
              <a:t>Naše obec patří do ________________ kraje.</a:t>
            </a:r>
          </a:p>
          <a:p>
            <a:r>
              <a:rPr lang="cs-CZ" dirty="0" smtClean="0"/>
              <a:t>V blízkosti můžeme najít tato města_______ , ____________ , ___________ , ___________ .</a:t>
            </a:r>
          </a:p>
          <a:p>
            <a:r>
              <a:rPr lang="cs-CZ" dirty="0" smtClean="0"/>
              <a:t>K zajímavostem našeho regionu patří také: ____________ , ____________ , __________ .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Poznáš tyto významné budovy?</a:t>
            </a:r>
            <a:endParaRPr lang="cs-CZ" b="1" dirty="0"/>
          </a:p>
        </p:txBody>
      </p:sp>
      <p:pic>
        <p:nvPicPr>
          <p:cNvPr id="12" name="Zástupný symbol pro obsah 11" descr="DSC00357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785786" y="1571612"/>
            <a:ext cx="6034617" cy="4525963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4" name="Zaoblený obdélník 3"/>
          <p:cNvSpPr/>
          <p:nvPr/>
        </p:nvSpPr>
        <p:spPr>
          <a:xfrm>
            <a:off x="7000892" y="1714488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zámek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7000892" y="2357430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kostel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7000892" y="3000372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obecní </a:t>
            </a:r>
            <a:r>
              <a:rPr lang="cs-CZ" sz="2000" b="1" dirty="0" smtClean="0">
                <a:solidFill>
                  <a:schemeClr val="tx1"/>
                </a:solidFill>
              </a:rPr>
              <a:t>úřad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7000892" y="3643314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hotel Praha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7000892" y="4286256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škola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7000892" y="4929198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cukrárna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000892" y="5572140"/>
            <a:ext cx="1714512" cy="642942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zdravotní středisko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7000892" y="1142984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13" name="Obrázek 12" descr="DSC0035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857224" y="1571612"/>
            <a:ext cx="5929354" cy="4525477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4" name="Obrázek 13" descr="DSC00370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928662" y="1643050"/>
            <a:ext cx="5786478" cy="435771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5" name="Obrázek 14" descr="DSC00375.JPG"/>
          <p:cNvPicPr>
            <a:picLocks noChangeAspect="1"/>
          </p:cNvPicPr>
          <p:nvPr/>
        </p:nvPicPr>
        <p:blipFill>
          <a:blip r:embed="rId6" cstate="print"/>
          <a:srcRect l="4687" t="7291" r="1562" b="7291"/>
          <a:stretch>
            <a:fillRect/>
          </a:stretch>
        </p:blipFill>
        <p:spPr>
          <a:xfrm>
            <a:off x="785786" y="1571612"/>
            <a:ext cx="5929354" cy="4500594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6" name="Obrázek 15" descr="DSC00374.JPG"/>
          <p:cNvPicPr>
            <a:picLocks noChangeAspect="1"/>
          </p:cNvPicPr>
          <p:nvPr/>
        </p:nvPicPr>
        <p:blipFill>
          <a:blip r:embed="rId7" cstate="print"/>
          <a:srcRect l="12500" t="8333" r="10156" b="13541"/>
          <a:stretch>
            <a:fillRect/>
          </a:stretch>
        </p:blipFill>
        <p:spPr>
          <a:xfrm>
            <a:off x="857224" y="1571612"/>
            <a:ext cx="5857916" cy="4429156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7" name="Obrázek 16" descr="DSC00379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857224" y="1571612"/>
            <a:ext cx="5929354" cy="4518430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8" name="Obrázek 17" descr="DSC00384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857224" y="1643050"/>
            <a:ext cx="5857916" cy="4357694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9" name="Obrázek 18" descr="DSC00372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 rot="5400000">
            <a:off x="1607323" y="1964521"/>
            <a:ext cx="4429156" cy="3786214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Obrázek 3" descr="DSC00372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 rot="5400000">
            <a:off x="485207" y="586307"/>
            <a:ext cx="2172794" cy="185738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5" name="Zástupný symbol pro obsah 4" descr="DSC00384.JPG"/>
          <p:cNvPicPr>
            <a:picLocks noGrp="1" noChangeAspect="1"/>
          </p:cNvPicPr>
          <p:nvPr>
            <p:ph idx="1"/>
          </p:nvPr>
        </p:nvPicPr>
        <p:blipFill>
          <a:blip r:embed="rId4" cstate="print"/>
          <a:stretch>
            <a:fillRect/>
          </a:stretch>
        </p:blipFill>
        <p:spPr>
          <a:xfrm>
            <a:off x="571472" y="2857496"/>
            <a:ext cx="2214578" cy="1647181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6" name="Obrázek 5" descr="DSC00379.JPG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357950" y="2857496"/>
            <a:ext cx="2071702" cy="1578729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7" name="Obrázek 6" descr="DSC00374.JPG"/>
          <p:cNvPicPr>
            <a:picLocks noChangeAspect="1"/>
          </p:cNvPicPr>
          <p:nvPr/>
        </p:nvPicPr>
        <p:blipFill>
          <a:blip r:embed="rId6" cstate="print"/>
          <a:srcRect l="12500" t="8333" r="10156" b="13541"/>
          <a:stretch>
            <a:fillRect/>
          </a:stretch>
        </p:blipFill>
        <p:spPr>
          <a:xfrm>
            <a:off x="3357554" y="857232"/>
            <a:ext cx="2071702" cy="1566409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8" name="Obrázek 7" descr="DSC00375.JPG"/>
          <p:cNvPicPr>
            <a:picLocks noChangeAspect="1"/>
          </p:cNvPicPr>
          <p:nvPr/>
        </p:nvPicPr>
        <p:blipFill>
          <a:blip r:embed="rId7" cstate="print"/>
          <a:srcRect l="4687" t="7291" r="1562" b="7291"/>
          <a:stretch>
            <a:fillRect/>
          </a:stretch>
        </p:blipFill>
        <p:spPr>
          <a:xfrm>
            <a:off x="3428992" y="2857496"/>
            <a:ext cx="2143140" cy="1626721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9" name="Obrázek 8" descr="DSC00370.JPG"/>
          <p:cNvPicPr>
            <a:picLocks noChangeAspect="1"/>
          </p:cNvPicPr>
          <p:nvPr/>
        </p:nvPicPr>
        <p:blipFill>
          <a:blip r:embed="rId8" cstate="print"/>
          <a:stretch>
            <a:fillRect/>
          </a:stretch>
        </p:blipFill>
        <p:spPr>
          <a:xfrm>
            <a:off x="571472" y="4786322"/>
            <a:ext cx="2357454" cy="1775367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0" name="Obrázek 9" descr="DSC00359.JPG"/>
          <p:cNvPicPr>
            <a:picLocks noChangeAspect="1"/>
          </p:cNvPicPr>
          <p:nvPr/>
        </p:nvPicPr>
        <p:blipFill>
          <a:blip r:embed="rId9" cstate="print"/>
          <a:stretch>
            <a:fillRect/>
          </a:stretch>
        </p:blipFill>
        <p:spPr>
          <a:xfrm>
            <a:off x="6072198" y="642918"/>
            <a:ext cx="2433580" cy="185738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pic>
        <p:nvPicPr>
          <p:cNvPr id="11" name="Zástupný symbol pro obsah 11" descr="DSC00357.JPG"/>
          <p:cNvPicPr>
            <a:picLocks noChangeAspect="1"/>
          </p:cNvPicPr>
          <p:nvPr/>
        </p:nvPicPr>
        <p:blipFill>
          <a:blip r:embed="rId10" cstate="print"/>
          <a:stretch>
            <a:fillRect/>
          </a:stretch>
        </p:blipFill>
        <p:spPr>
          <a:xfrm>
            <a:off x="6286512" y="4714884"/>
            <a:ext cx="2476517" cy="1857388"/>
          </a:xfrm>
          <a:prstGeom prst="roundRect">
            <a:avLst>
              <a:gd name="adj" fmla="val 11111"/>
            </a:avLst>
          </a:prstGeom>
          <a:ln w="190500" cap="rnd">
            <a:solidFill>
              <a:schemeClr val="accent4">
                <a:lumMod val="75000"/>
              </a:schemeClr>
            </a:solidFill>
            <a:prstDash val="solid"/>
          </a:ln>
          <a:effectLst>
            <a:outerShdw blurRad="101600" dist="50800" dir="7200000" algn="tl" rotWithShape="0">
              <a:srgbClr val="000000">
                <a:alpha val="45000"/>
              </a:srgbClr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FFFFFF"/>
            </a:extrusionClr>
          </a:sp3d>
        </p:spPr>
      </p:pic>
      <p:sp>
        <p:nvSpPr>
          <p:cNvPr id="12" name="Zaoblený obdélník 11"/>
          <p:cNvSpPr/>
          <p:nvPr/>
        </p:nvSpPr>
        <p:spPr>
          <a:xfrm>
            <a:off x="3286116" y="4714884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hrad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00430" y="4857760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cukrárna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786182" y="5000636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zámek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4143372" y="5143512"/>
            <a:ext cx="1857388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obecní úřad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3357554" y="5500702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kostel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143372" y="5715016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hotel Praha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3214678" y="6072206"/>
            <a:ext cx="1714512" cy="500066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škola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286248" y="5786454"/>
            <a:ext cx="1714512" cy="785794"/>
          </a:xfrm>
          <a:prstGeom prst="roundRect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zdravotní středisko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V obci se můžeme orientovat podle výrazných orientačních bodů:</a:t>
            </a:r>
            <a:endParaRPr lang="cs-CZ" b="1" dirty="0"/>
          </a:p>
        </p:txBody>
      </p:sp>
      <p:pic>
        <p:nvPicPr>
          <p:cNvPr id="11" name="Zástupný symbol pro obsah 10" descr="DSC00381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28596" y="1643050"/>
            <a:ext cx="2994600" cy="2357454"/>
          </a:xfrm>
          <a:prstGeom prst="ellipse">
            <a:avLst/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Zaoblený obdélník 3"/>
          <p:cNvSpPr/>
          <p:nvPr/>
        </p:nvSpPr>
        <p:spPr>
          <a:xfrm>
            <a:off x="3571868" y="1714488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nádraží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3571868" y="2428868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most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571868" y="3214686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lipová alej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3571868" y="4000504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kostel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71868" y="4786322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hrad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571868" y="5572140"/>
            <a:ext cx="1643074" cy="500066"/>
          </a:xfrm>
          <a:prstGeom prst="roundRect">
            <a:avLst/>
          </a:prstGeom>
          <a:solidFill>
            <a:schemeClr val="accent5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ysClr val="windowText" lastClr="000000"/>
                </a:solidFill>
              </a:rPr>
              <a:t>zámek</a:t>
            </a:r>
            <a:endParaRPr lang="cs-CZ" sz="2400" b="1" dirty="0">
              <a:solidFill>
                <a:sysClr val="windowText" lastClr="000000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714348" y="285728"/>
            <a:ext cx="7643866" cy="1214446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ysClr val="windowText" lastClr="000000"/>
                </a:solidFill>
              </a:rPr>
              <a:t>Umíš popsat návštěvníkovi obce </a:t>
            </a:r>
          </a:p>
          <a:p>
            <a:pPr algn="ctr"/>
            <a:r>
              <a:rPr lang="cs-CZ" sz="3200" b="1" dirty="0" smtClean="0">
                <a:solidFill>
                  <a:sysClr val="windowText" lastClr="000000"/>
                </a:solidFill>
              </a:rPr>
              <a:t>cestu od naší školy?</a:t>
            </a:r>
            <a:endParaRPr lang="cs-CZ" sz="3200" b="1" dirty="0">
              <a:solidFill>
                <a:sysClr val="windowText" lastClr="000000"/>
              </a:solidFill>
            </a:endParaRPr>
          </a:p>
        </p:txBody>
      </p:sp>
      <p:pic>
        <p:nvPicPr>
          <p:cNvPr id="12" name="Obrázek 11" descr="DSC00369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429256" y="1714488"/>
            <a:ext cx="3333774" cy="2500330"/>
          </a:xfrm>
          <a:prstGeom prst="ellipse">
            <a:avLst/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4" name="Obrázek 13" descr="DSC00385.JPG"/>
          <p:cNvPicPr>
            <a:picLocks noChangeAspect="1"/>
          </p:cNvPicPr>
          <p:nvPr/>
        </p:nvPicPr>
        <p:blipFill>
          <a:blip r:embed="rId5" cstate="print"/>
          <a:srcRect l="7031" t="2083" b="18750"/>
          <a:stretch>
            <a:fillRect/>
          </a:stretch>
        </p:blipFill>
        <p:spPr>
          <a:xfrm>
            <a:off x="5500694" y="4429132"/>
            <a:ext cx="3243837" cy="2071702"/>
          </a:xfrm>
          <a:prstGeom prst="ellipse">
            <a:avLst/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pic>
        <p:nvPicPr>
          <p:cNvPr id="16" name="Obrázek 15" descr="RIMG0899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428596" y="4214818"/>
            <a:ext cx="3000396" cy="2286016"/>
          </a:xfrm>
          <a:prstGeom prst="ellipse">
            <a:avLst/>
          </a:prstGeom>
          <a:ln w="190500" cap="rnd">
            <a:solidFill>
              <a:schemeClr val="accent5">
                <a:lumMod val="60000"/>
                <a:lumOff val="40000"/>
              </a:schemeClr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allAtOnce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/>
          <a:lstStyle/>
          <a:p>
            <a:r>
              <a:rPr lang="cs-CZ" b="1" dirty="0" smtClean="0"/>
              <a:t>Ukaž na mapě, kde bydlíš.</a:t>
            </a:r>
            <a:endParaRPr lang="cs-CZ" b="1" dirty="0"/>
          </a:p>
        </p:txBody>
      </p:sp>
      <p:pic>
        <p:nvPicPr>
          <p:cNvPr id="4" name="Zástupný symbol pro obsah 3" descr="DSC00350.JPG"/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500034" y="1428736"/>
            <a:ext cx="8143932" cy="5000660"/>
          </a:xfrm>
        </p:spPr>
      </p:pic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Vyber správné dokončení věty: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Naše obec má přibližně  ________ obyvatel.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Na našem zámku bydlel ___________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V naší obci nenajdeme______________ 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Návštěvníci přijíždějí, aby navštívili ________ .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62" y="2285992"/>
            <a:ext cx="142876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 milion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71736" y="228599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 tisíc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4000496" y="2285992"/>
            <a:ext cx="1000132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900</a:t>
            </a:r>
            <a:endParaRPr lang="cs-CZ" sz="2400" b="1" dirty="0"/>
          </a:p>
        </p:txBody>
      </p:sp>
      <p:sp>
        <p:nvSpPr>
          <p:cNvPr id="7" name="Zaoblený obdélník 6"/>
          <p:cNvSpPr/>
          <p:nvPr/>
        </p:nvSpPr>
        <p:spPr>
          <a:xfrm>
            <a:off x="5214942" y="228599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 tisíc</a:t>
            </a:r>
            <a:endParaRPr lang="cs-CZ" sz="2400" b="1" dirty="0"/>
          </a:p>
        </p:txBody>
      </p:sp>
      <p:sp>
        <p:nvSpPr>
          <p:cNvPr id="8" name="Zaoblený obdélník 7"/>
          <p:cNvSpPr/>
          <p:nvPr/>
        </p:nvSpPr>
        <p:spPr>
          <a:xfrm>
            <a:off x="6572264" y="2285992"/>
            <a:ext cx="121444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500</a:t>
            </a:r>
            <a:endParaRPr lang="cs-CZ" sz="24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928662" y="3429000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král Karel IV.</a:t>
            </a:r>
            <a:endParaRPr lang="cs-CZ" sz="24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2928926" y="3429000"/>
            <a:ext cx="3214710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prezident Václav Havel</a:t>
            </a:r>
            <a:endParaRPr lang="cs-CZ" sz="2400" b="1" dirty="0"/>
          </a:p>
        </p:txBody>
      </p:sp>
      <p:sp>
        <p:nvSpPr>
          <p:cNvPr id="11" name="Zaoblený obdélník 10"/>
          <p:cNvSpPr/>
          <p:nvPr/>
        </p:nvSpPr>
        <p:spPr>
          <a:xfrm>
            <a:off x="6215074" y="3429000"/>
            <a:ext cx="228601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hrabě </a:t>
            </a:r>
            <a:r>
              <a:rPr lang="cs-CZ" sz="2400" b="1" dirty="0" err="1" smtClean="0"/>
              <a:t>Chamaré</a:t>
            </a:r>
            <a:endParaRPr lang="cs-CZ" sz="24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1071538" y="4572008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cukrovar</a:t>
            </a:r>
            <a:endParaRPr lang="cs-CZ" sz="2400" b="1" dirty="0"/>
          </a:p>
        </p:txBody>
      </p:sp>
      <p:sp>
        <p:nvSpPr>
          <p:cNvPr id="13" name="Zaoblený obdélník 12"/>
          <p:cNvSpPr/>
          <p:nvPr/>
        </p:nvSpPr>
        <p:spPr>
          <a:xfrm>
            <a:off x="3143240" y="4572008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hřiště</a:t>
            </a:r>
            <a:endParaRPr lang="cs-CZ" sz="2400" b="1" dirty="0"/>
          </a:p>
        </p:txBody>
      </p:sp>
      <p:sp>
        <p:nvSpPr>
          <p:cNvPr id="14" name="Zaoblený obdélník 13"/>
          <p:cNvSpPr/>
          <p:nvPr/>
        </p:nvSpPr>
        <p:spPr>
          <a:xfrm>
            <a:off x="5143504" y="4572008"/>
            <a:ext cx="2571768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mateřskou školu</a:t>
            </a:r>
            <a:endParaRPr lang="cs-CZ" sz="2400" b="1" dirty="0"/>
          </a:p>
        </p:txBody>
      </p:sp>
      <p:sp>
        <p:nvSpPr>
          <p:cNvPr id="16" name="Zaoblený obdélník 15"/>
          <p:cNvSpPr/>
          <p:nvPr/>
        </p:nvSpPr>
        <p:spPr>
          <a:xfrm>
            <a:off x="1000100" y="5715016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hrad</a:t>
            </a:r>
            <a:endParaRPr lang="cs-CZ" sz="24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3143240" y="5715016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Konzum</a:t>
            </a:r>
            <a:endParaRPr lang="cs-CZ" sz="2400" b="1" dirty="0"/>
          </a:p>
        </p:txBody>
      </p:sp>
      <p:sp>
        <p:nvSpPr>
          <p:cNvPr id="18" name="Zaoblený obdélník 17"/>
          <p:cNvSpPr/>
          <p:nvPr/>
        </p:nvSpPr>
        <p:spPr>
          <a:xfrm>
            <a:off x="5286380" y="5715016"/>
            <a:ext cx="1928826" cy="50006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 cukrárnu</a:t>
            </a:r>
            <a:endParaRPr lang="cs-CZ" sz="2400" b="1" dirty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Použité zdroje: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 (fotografie místní mapy)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 spd="slow">
    <p:sndAc>
      <p:stSnd>
        <p:snd r:embed="rId2" name="type.wav" builtIn="1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631</TotalTime>
  <Words>265</Words>
  <Application>Microsoft Office PowerPoint</Application>
  <PresentationFormat>Předvádění na obrazovce (4:3)</PresentationFormat>
  <Paragraphs>67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ORIENTACE V OBCI</vt:lpstr>
      <vt:lpstr>Umíš správně doplnit?</vt:lpstr>
      <vt:lpstr>Poznáš tyto významné budovy?</vt:lpstr>
      <vt:lpstr>Snímek 5</vt:lpstr>
      <vt:lpstr>V obci se můžeme orientovat podle výrazných orientačních bodů:</vt:lpstr>
      <vt:lpstr>Ukaž na mapě, kde bydlíš.</vt:lpstr>
      <vt:lpstr>Vyber správné dokončení věty:</vt:lpstr>
      <vt:lpstr>Použité zdroje: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admin</cp:lastModifiedBy>
  <cp:revision>27</cp:revision>
  <dcterms:created xsi:type="dcterms:W3CDTF">2011-07-24T08:19:55Z</dcterms:created>
  <dcterms:modified xsi:type="dcterms:W3CDTF">2012-01-22T20:16:04Z</dcterms:modified>
</cp:coreProperties>
</file>