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8" r:id="rId9"/>
    <p:sldId id="266" r:id="rId10"/>
    <p:sldId id="265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57" r:id="rId32"/>
    <p:sldId id="258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CC00CC"/>
    <a:srgbClr val="00FF00"/>
    <a:srgbClr val="660066"/>
    <a:srgbClr val="CC3300"/>
    <a:srgbClr val="009900"/>
    <a:srgbClr val="000099"/>
    <a:srgbClr val="009999"/>
    <a:srgbClr val="FF00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9836955-58ED-45F9-A4A1-24195AA4F41E}" type="datetimeFigureOut">
              <a:rPr lang="cs-CZ" smtClean="0"/>
              <a:pPr/>
              <a:t>9.2.2012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6CC96FB-36B4-49D8-99FB-E636798BD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5/5c/Ernest_Rutherford_cropped.jpg/200px-Ernest_Rutherford_cropped.jpg" TargetMode="External"/><Relationship Id="rId13" Type="http://schemas.openxmlformats.org/officeDocument/2006/relationships/hyperlink" Target="http://artemis.osu.cz/mmfyz/jm/img/small/24.jpg" TargetMode="External"/><Relationship Id="rId18" Type="http://schemas.openxmlformats.org/officeDocument/2006/relationships/hyperlink" Target="http://upload.wikimedia.org/wikipedia/commons/7/78/Alfa_beta_gamma_radiation.png" TargetMode="External"/><Relationship Id="rId3" Type="http://schemas.openxmlformats.org/officeDocument/2006/relationships/hyperlink" Target="http://www.zsrynovice.cz/chemie/uvod/atom.PNG" TargetMode="External"/><Relationship Id="rId7" Type="http://schemas.openxmlformats.org/officeDocument/2006/relationships/hyperlink" Target="http://www.larousse.fr/encyclopedie/data/images/1004086-Henri_Becquerel.jpg" TargetMode="External"/><Relationship Id="rId12" Type="http://schemas.openxmlformats.org/officeDocument/2006/relationships/hyperlink" Target="http://www.energyweb.cz/web/EE/images/03/35_03.gif" TargetMode="External"/><Relationship Id="rId17" Type="http://schemas.openxmlformats.org/officeDocument/2006/relationships/hyperlink" Target="http://www.chem4kids.com/files/art/atom_isotope1.gif" TargetMode="External"/><Relationship Id="rId2" Type="http://schemas.openxmlformats.org/officeDocument/2006/relationships/hyperlink" Target="http://upload.wikimedia.org/wikipedia/commons/7/7d/Rutherfordsches_Atommodell.png" TargetMode="External"/><Relationship Id="rId16" Type="http://schemas.openxmlformats.org/officeDocument/2006/relationships/hyperlink" Target="http://www.zschemie.euweb.cz/atomy/nuklc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0/0b/Pichblende.jpg" TargetMode="External"/><Relationship Id="rId11" Type="http://schemas.openxmlformats.org/officeDocument/2006/relationships/hyperlink" Target="http://upload.wikimedia.org/wikipedia/commons/f/fc/Gammadecay-1.jpg" TargetMode="External"/><Relationship Id="rId5" Type="http://schemas.openxmlformats.org/officeDocument/2006/relationships/hyperlink" Target="http://www.zschemie.euweb.cz/atomy/izotopy.gif" TargetMode="External"/><Relationship Id="rId15" Type="http://schemas.openxmlformats.org/officeDocument/2006/relationships/hyperlink" Target="http://www.zsharcov.cz/Predmety/Fyzika/ucivo/6/atom_c.png" TargetMode="External"/><Relationship Id="rId10" Type="http://schemas.openxmlformats.org/officeDocument/2006/relationships/hyperlink" Target="http://upload.wikimedia.org/wikipedia/commons/f/ff/Betadecay.jpg" TargetMode="External"/><Relationship Id="rId4" Type="http://schemas.openxmlformats.org/officeDocument/2006/relationships/hyperlink" Target="http://home.tiscali.cz/chemie/images/izotopy_vodiku.gif" TargetMode="External"/><Relationship Id="rId9" Type="http://schemas.openxmlformats.org/officeDocument/2006/relationships/hyperlink" Target="http://upload.wikimedia.org/wikipedia/commons/d/d7/Alphadecay.jpg" TargetMode="External"/><Relationship Id="rId14" Type="http://schemas.openxmlformats.org/officeDocument/2006/relationships/hyperlink" Target="http://blog.idnes.cz/blog/1663/184525/Maparn-mini.jpg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568220" y="4143380"/>
            <a:ext cx="7421478" cy="185738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 Slouží k naučení nového učiva. Žák uplatní vědomosti z osmého ročníku z fyziky a z chemie a vysvětlí vše o atomu (části, nukleonové a protonové číslo, nuklidy a izotopy). Žák se seznámí s významnými fyziky, kteří dostali Nobelovu cenu za výzkum radioaktivity. Vysvětlení radioaktivního záření. Záření alfa, beta a gama. Pojem radionuklidy.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83568" y="3573016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Atomová jádra, radioaktivita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82798" y="714356"/>
            <a:ext cx="58904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02/2012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FY.9.A.02_Fyzika pro 9.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Atomová jádra, radioaktivita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7232"/>
            <a:ext cx="6329378" cy="515005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každý atom se skládá z jádra a obalu,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v atomovém obalu jsou elektrony,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jádro obsahuje protony a neutrony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ELEKTRONY jsou záporně nabité částice, lze je z obalu snadno vyjmout a vytvořit tím nabitý iont,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PROTONY jsou kladně nabité částice, zhruba 1800 krát hmotnější než elektrony,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NEUTRONY jsou elektricky neutrální částice, jen o trochu hmotnější než protony</a:t>
            </a:r>
          </a:p>
          <a:p>
            <a:pPr>
              <a:buNone/>
            </a:pPr>
            <a:endParaRPr lang="cs-CZ" sz="2400" b="1" dirty="0" smtClean="0">
              <a:solidFill>
                <a:srgbClr val="0033CC"/>
              </a:solidFill>
            </a:endParaRPr>
          </a:p>
          <a:p>
            <a:pPr>
              <a:buNone/>
            </a:pPr>
            <a:endParaRPr lang="cs-CZ" sz="2400" b="1" dirty="0" smtClean="0">
              <a:solidFill>
                <a:srgbClr val="0033CC"/>
              </a:solidFill>
            </a:endParaRPr>
          </a:p>
          <a:p>
            <a:pPr>
              <a:buNone/>
            </a:pP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cs-CZ" sz="3600" u="sng" dirty="0" smtClean="0">
                <a:solidFill>
                  <a:srgbClr val="CC0066"/>
                </a:solidFill>
                <a:effectLst/>
              </a:rPr>
              <a:t>Atomy:</a:t>
            </a:r>
            <a:endParaRPr lang="cs-CZ" sz="3600" u="sng" dirty="0">
              <a:solidFill>
                <a:srgbClr val="CC0066"/>
              </a:solidFill>
              <a:effectLst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3500438"/>
            <a:ext cx="207645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000628" y="592933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Rutherfordův (planetární) model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7232"/>
            <a:ext cx="4329114" cy="515005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mluvíme-li o rozbití atomu, máme na mysli rozbití atomového jádra,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to je mnohem obtížnější než odtrhnout od atomu elektron a vyžaduje to asi milionkrát větší energii.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9900"/>
                </a:solidFill>
              </a:rPr>
              <a:t>Atomy:</a:t>
            </a:r>
            <a:endParaRPr lang="cs-CZ" sz="3600" u="sng" dirty="0">
              <a:solidFill>
                <a:srgbClr val="0099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928802"/>
            <a:ext cx="3890966" cy="389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009900"/>
                </a:solidFill>
              </a:rPr>
              <a:t>Nukleonové číslo</a:t>
            </a:r>
            <a:r>
              <a:rPr lang="cs-CZ" sz="2800" b="1" dirty="0" smtClean="0">
                <a:solidFill>
                  <a:srgbClr val="0033CC"/>
                </a:solidFill>
              </a:rPr>
              <a:t>-udává celkový počet nukleonů (protonů a neutronů) v jádře.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009900"/>
                </a:solidFill>
              </a:rPr>
              <a:t>Nuklidy</a:t>
            </a:r>
            <a:r>
              <a:rPr lang="cs-CZ" sz="2800" b="1" dirty="0" smtClean="0">
                <a:solidFill>
                  <a:srgbClr val="0033CC"/>
                </a:solidFill>
              </a:rPr>
              <a:t>-látky, složené z atomů, které jsou zcela stejné, tj. mají stejná nukleonová a stejná protonová čísla.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009900"/>
                </a:solidFill>
              </a:rPr>
              <a:t>Radionuklidy </a:t>
            </a:r>
            <a:r>
              <a:rPr lang="cs-CZ" sz="2800" dirty="0" smtClean="0"/>
              <a:t>-</a:t>
            </a:r>
            <a:r>
              <a:rPr lang="cs-CZ" sz="2800" b="1" dirty="0" smtClean="0">
                <a:solidFill>
                  <a:srgbClr val="0033CC"/>
                </a:solidFill>
              </a:rPr>
              <a:t>nestabilní nuklidy podléhající radioaktivní přeměně.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009900"/>
                </a:solidFill>
              </a:rPr>
              <a:t>Protonové číslo</a:t>
            </a:r>
            <a:r>
              <a:rPr lang="cs-CZ" sz="2800" b="1" dirty="0" smtClean="0">
                <a:solidFill>
                  <a:srgbClr val="0033CC"/>
                </a:solidFill>
              </a:rPr>
              <a:t>-udává počet protonů, udává chemické vlastnosti atomu.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009900"/>
                </a:solidFill>
              </a:rPr>
              <a:t>Izotopy</a:t>
            </a:r>
            <a:r>
              <a:rPr lang="cs-CZ" sz="2800" b="1" dirty="0" smtClean="0">
                <a:solidFill>
                  <a:srgbClr val="0033CC"/>
                </a:solidFill>
              </a:rPr>
              <a:t>-mají stejná protonová čísla, ale liší se v nukleonovém čísle.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009900"/>
                </a:solidFill>
              </a:rPr>
              <a:t>Izotopy </a:t>
            </a:r>
            <a:r>
              <a:rPr lang="cs-CZ" sz="2800" b="1" dirty="0" smtClean="0">
                <a:solidFill>
                  <a:srgbClr val="0033CC"/>
                </a:solidFill>
              </a:rPr>
              <a:t>mají velmi podobné chemické vlastnosti.</a:t>
            </a:r>
          </a:p>
          <a:p>
            <a:pPr>
              <a:buNone/>
            </a:pPr>
            <a:endParaRPr lang="cs-CZ" sz="2800" b="1" dirty="0" smtClean="0">
              <a:solidFill>
                <a:srgbClr val="0033CC"/>
              </a:solidFill>
            </a:endParaRPr>
          </a:p>
          <a:p>
            <a:pPr>
              <a:buNone/>
            </a:pPr>
            <a:endParaRPr lang="cs-CZ" sz="2800" b="1" dirty="0">
              <a:solidFill>
                <a:srgbClr val="00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A50021"/>
                </a:solidFill>
                <a:effectLst/>
              </a:rPr>
              <a:t>Atomy:</a:t>
            </a:r>
            <a:endParaRPr lang="cs-CZ" sz="3600" u="sng" dirty="0">
              <a:solidFill>
                <a:srgbClr val="A5002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9900"/>
                </a:solidFill>
                <a:effectLst/>
              </a:rPr>
              <a:t>Izotopy vodíku:</a:t>
            </a:r>
            <a:endParaRPr lang="cs-CZ" sz="3600" u="sng" dirty="0">
              <a:solidFill>
                <a:srgbClr val="009900"/>
              </a:solidFill>
              <a:effectLst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7634" y="1714489"/>
            <a:ext cx="7163390" cy="3859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428604"/>
            <a:ext cx="24765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FF3300"/>
                </a:solidFill>
                <a:effectLst/>
              </a:rPr>
              <a:t>Izotopy uhlíku:</a:t>
            </a:r>
            <a:endParaRPr lang="cs-CZ" sz="3600" u="sng" dirty="0">
              <a:solidFill>
                <a:srgbClr val="FF330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1" y="1357298"/>
            <a:ext cx="7530126" cy="4442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Schopnost některých látek samovolně vyzařovat neviditelné pronikavé záření.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Vychází z atomových jader a svědčí o tom, že v těchto jádrech je utajena obrovská energie.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0066FF"/>
                </a:solidFill>
              </a:rPr>
              <a:t>Radionuklidy</a:t>
            </a:r>
            <a:r>
              <a:rPr lang="cs-CZ" sz="2800" b="1" dirty="0" smtClean="0">
                <a:solidFill>
                  <a:srgbClr val="33CC33"/>
                </a:solidFill>
              </a:rPr>
              <a:t>-látky tvořené atomy s jádry, která vyzařují radioaktivní záření.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Označujeme je jako záření </a:t>
            </a:r>
            <a:r>
              <a:rPr lang="cs-CZ" sz="2800" b="1" u="sng" dirty="0" smtClean="0">
                <a:solidFill>
                  <a:srgbClr val="0066FF"/>
                </a:solidFill>
              </a:rPr>
              <a:t>alfa, beta, gama</a:t>
            </a:r>
            <a:r>
              <a:rPr lang="cs-CZ" sz="2800" b="1" dirty="0" smtClean="0">
                <a:solidFill>
                  <a:srgbClr val="33CC33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Liší se především svou pronikavostí.</a:t>
            </a: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66FF"/>
                </a:solidFill>
                <a:effectLst/>
              </a:rPr>
              <a:t>Radioaktivita:</a:t>
            </a:r>
            <a:endParaRPr lang="cs-CZ" sz="3600" u="sng" dirty="0">
              <a:solidFill>
                <a:srgbClr val="0066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57364"/>
            <a:ext cx="6686568" cy="414992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33"/>
                </a:solidFill>
              </a:rPr>
              <a:t>Za výzkum radioaktivity a radioaktivního záření dostal v roce 1908 Nobelovu cenu za chemii.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33"/>
                </a:solidFill>
              </a:rPr>
              <a:t>V roce 1911 objevil atomové jádro a stal se tak zakladatelem jaderné fyziky.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33"/>
                </a:solidFill>
              </a:rPr>
              <a:t>Roku 1919 při jaderné reakci poprvé přeměnil jeden prvek v druhý – </a:t>
            </a:r>
            <a:r>
              <a:rPr lang="cs-CZ" sz="2800" b="1" dirty="0" smtClean="0">
                <a:solidFill>
                  <a:srgbClr val="D60093"/>
                </a:solidFill>
              </a:rPr>
              <a:t>dusík na kyslík.</a:t>
            </a:r>
            <a:endParaRPr lang="cs-CZ" sz="2800" b="1" dirty="0">
              <a:solidFill>
                <a:srgbClr val="D6009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00FF"/>
                </a:solidFill>
                <a:effectLst/>
              </a:rPr>
              <a:t/>
            </a:r>
            <a:br>
              <a:rPr lang="cs-CZ" sz="3600" dirty="0" smtClean="0">
                <a:solidFill>
                  <a:srgbClr val="0000FF"/>
                </a:solidFill>
                <a:effectLst/>
              </a:rPr>
            </a:br>
            <a:r>
              <a:rPr lang="cs-CZ" sz="3600" dirty="0" smtClean="0">
                <a:solidFill>
                  <a:srgbClr val="0000FF"/>
                </a:solidFill>
                <a:effectLst/>
              </a:rPr>
              <a:t>Ernest Rutherford</a:t>
            </a:r>
            <a:br>
              <a:rPr lang="cs-CZ" sz="3600" dirty="0" smtClean="0">
                <a:solidFill>
                  <a:srgbClr val="0000FF"/>
                </a:solidFill>
                <a:effectLst/>
              </a:rPr>
            </a:br>
            <a:r>
              <a:rPr lang="cs-CZ" sz="3600" dirty="0" smtClean="0">
                <a:solidFill>
                  <a:srgbClr val="0000FF"/>
                </a:solidFill>
                <a:effectLst/>
              </a:rPr>
              <a:t>(anglický fyzik původem z Nového Zélandu) 1871-1937</a:t>
            </a:r>
            <a:br>
              <a:rPr lang="cs-CZ" sz="3600" dirty="0" smtClean="0">
                <a:solidFill>
                  <a:srgbClr val="0000FF"/>
                </a:solidFill>
                <a:effectLst/>
              </a:rPr>
            </a:br>
            <a:endParaRPr lang="cs-CZ" sz="3600" dirty="0">
              <a:solidFill>
                <a:srgbClr val="0000FF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071942"/>
            <a:ext cx="2119314" cy="2649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5972188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V roce 1896 zjistil, že nerost smolince obsahující uran vydává neviditelné pronikavé záření.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Kus smolince položil na fotografickou desku zabalenou v černém papíře a pak ji vyvolal, zjistil, že deska je ozářena a dokonce mohl rozeznat obrys smolince.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Stal se objevitelem radioaktivity.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Roku 1903 dostal Nobelovu cenu.</a:t>
            </a:r>
            <a:endParaRPr lang="cs-CZ" sz="2800" b="1" dirty="0">
              <a:solidFill>
                <a:srgbClr val="CC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Antoine Henri Becquerel</a:t>
            </a:r>
            <a:br>
              <a:rPr lang="cs-CZ" sz="3600" dirty="0" smtClean="0">
                <a:solidFill>
                  <a:srgbClr val="009900"/>
                </a:solidFill>
                <a:effectLst/>
              </a:rPr>
            </a:br>
            <a:r>
              <a:rPr lang="cs-CZ" sz="3600" dirty="0" smtClean="0">
                <a:solidFill>
                  <a:srgbClr val="009900"/>
                </a:solidFill>
                <a:effectLst/>
              </a:rPr>
              <a:t>(francouzský fyzik) 1852 - 1908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2428868"/>
            <a:ext cx="2537944" cy="3476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1857388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99FF"/>
                </a:solidFill>
              </a:rPr>
              <a:t>Zpracovali celý vagon smolince z Jáchymova v Čechách a po mnoha měsících práce z něho chemicky izolovali dosud neznámé prvky – POLONIUM A RADIUM.</a:t>
            </a:r>
            <a:endParaRPr lang="cs-CZ" b="1" dirty="0">
              <a:solidFill>
                <a:srgbClr val="0099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D60093"/>
                </a:solidFill>
                <a:effectLst/>
              </a:rPr>
              <a:t>Marie Curieová-Sklodowská</a:t>
            </a:r>
            <a:br>
              <a:rPr lang="cs-CZ" sz="3600" dirty="0" smtClean="0">
                <a:solidFill>
                  <a:srgbClr val="D60093"/>
                </a:solidFill>
                <a:effectLst/>
              </a:rPr>
            </a:br>
            <a:r>
              <a:rPr lang="cs-CZ" sz="3600" dirty="0" smtClean="0">
                <a:solidFill>
                  <a:srgbClr val="D60093"/>
                </a:solidFill>
                <a:effectLst/>
              </a:rPr>
              <a:t>Pierre Curie </a:t>
            </a:r>
            <a:endParaRPr lang="cs-CZ" sz="3600" dirty="0">
              <a:solidFill>
                <a:srgbClr val="D60093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429000"/>
            <a:ext cx="3571878" cy="318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3500438"/>
            <a:ext cx="2474448" cy="2157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2071670" y="578645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66FF"/>
                </a:solidFill>
              </a:rPr>
              <a:t>radium</a:t>
            </a:r>
            <a:endParaRPr lang="cs-CZ" sz="2400" b="1" dirty="0">
              <a:solidFill>
                <a:srgbClr val="00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7472386" cy="452596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Tvořeno částicemi alfa, jsou to jádra atomu helia.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Skládají se ze dvou protonů a dvou neutronů.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Toto záření pohlcuje již list papíru nebo tenká vrstva vzduchu.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Může být nebezpečné, je-li radionuklid vydávající toto záření vdechnut nebo pozřen.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Nebezpečné vdechování radioaktivního plynu radonu, který se hromadí v nevětraných prostorách zděných budov a který je zdrojem záření alfa.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660033"/>
                </a:solidFill>
                <a:effectLst/>
              </a:rPr>
              <a:t>Záření alfa </a:t>
            </a:r>
            <a:r>
              <a:rPr lang="cs-CZ" sz="3600" u="sng" dirty="0" smtClean="0">
                <a:solidFill>
                  <a:srgbClr val="660033"/>
                </a:solidFill>
                <a:effectLst/>
                <a:sym typeface="Symbol"/>
              </a:rPr>
              <a:t></a:t>
            </a:r>
            <a:r>
              <a:rPr lang="cs-CZ" sz="3600" u="sng" dirty="0" smtClean="0">
                <a:solidFill>
                  <a:srgbClr val="660033"/>
                </a:solidFill>
                <a:effectLst/>
              </a:rPr>
              <a:t>:</a:t>
            </a:r>
            <a:endParaRPr lang="cs-CZ" sz="3600" u="sng" dirty="0">
              <a:solidFill>
                <a:srgbClr val="6600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00FF"/>
                </a:solidFill>
                <a:effectLst/>
              </a:rPr>
              <a:t>Záření alfa </a:t>
            </a:r>
            <a:r>
              <a:rPr lang="cs-CZ" sz="3600" u="sng" dirty="0" smtClean="0">
                <a:solidFill>
                  <a:srgbClr val="0000FF"/>
                </a:solidFill>
                <a:effectLst/>
                <a:sym typeface="Symbol"/>
              </a:rPr>
              <a:t></a:t>
            </a:r>
            <a:r>
              <a:rPr lang="cs-CZ" sz="3600" u="sng" dirty="0" smtClean="0">
                <a:solidFill>
                  <a:srgbClr val="0000FF"/>
                </a:solidFill>
                <a:effectLst/>
              </a:rPr>
              <a:t>: </a:t>
            </a:r>
            <a:endParaRPr lang="cs-CZ" sz="3600" dirty="0">
              <a:solidFill>
                <a:srgbClr val="0000FF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428736"/>
            <a:ext cx="4163959" cy="4214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714876" y="5786454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He</a:t>
            </a:r>
            <a:r>
              <a:rPr lang="cs-CZ" sz="2800" b="1" baseline="30000" dirty="0" smtClean="0">
                <a:solidFill>
                  <a:schemeClr val="accent2">
                    <a:lumMod val="75000"/>
                  </a:schemeClr>
                </a:solidFill>
              </a:rPr>
              <a:t>2+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034" y="1285860"/>
            <a:ext cx="385765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Vzhledem k velikosti částic alfa záření jde o nejslabší druh jaderného záření, který může být odstíněn i listem papíru.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Alfa částice se pohybují poměrně pomalu a mají malou pronikavost, ale zato mají silné ionizační účinky na okolí.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99"/>
                </a:solidFill>
              </a:rPr>
              <a:t>Je tvořeno záporně nabitými elektrony nebo kladně nabitými částicemi, jež mají stejnou hmotnost jako elektrony a nazýváme je pozitrony.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99"/>
                </a:solidFill>
              </a:rPr>
              <a:t>Tyto elektrony (pozitrony) přitom letí rychlostmi blízkými rychlosti světla.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99"/>
                </a:solidFill>
              </a:rPr>
              <a:t>Pronikavější než alfa, pohlcuje se např. hliníkovým plechem.</a:t>
            </a:r>
            <a:endParaRPr lang="cs-CZ" sz="2800" b="1" dirty="0">
              <a:solidFill>
                <a:srgbClr val="0033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6699"/>
                </a:solidFill>
                <a:effectLst/>
              </a:rPr>
              <a:t>Záření beta </a:t>
            </a:r>
            <a:r>
              <a:rPr lang="cs-CZ" sz="3600" u="sng" dirty="0" smtClean="0">
                <a:solidFill>
                  <a:srgbClr val="006699"/>
                </a:solidFill>
                <a:effectLst/>
                <a:sym typeface="Symbol"/>
              </a:rPr>
              <a:t>:</a:t>
            </a:r>
            <a:endParaRPr lang="cs-CZ" sz="3600" u="sng" dirty="0">
              <a:solidFill>
                <a:srgbClr val="0066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FF0066"/>
                </a:solidFill>
                <a:effectLst/>
              </a:rPr>
              <a:t>Záření beta </a:t>
            </a:r>
            <a:r>
              <a:rPr lang="cs-CZ" sz="3600" u="sng" dirty="0" smtClean="0">
                <a:solidFill>
                  <a:srgbClr val="FF0066"/>
                </a:solidFill>
                <a:effectLst/>
                <a:sym typeface="Symbol"/>
              </a:rPr>
              <a:t>:</a:t>
            </a:r>
            <a:endParaRPr lang="cs-CZ" sz="3600" dirty="0">
              <a:solidFill>
                <a:srgbClr val="FF0066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1643050"/>
            <a:ext cx="4714875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14282" y="2500306"/>
            <a:ext cx="3143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33"/>
                </a:solidFill>
              </a:rPr>
              <a:t>Záření beta, v neutronu se přeskupí kvarky a poté se neutron rozpadne.</a:t>
            </a:r>
            <a:endParaRPr lang="cs-CZ" sz="24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73335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Krátkovlnné elektromagnetické záření, podobné rentgenovému.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Lze je pohltit např. vrstvou olova.</a:t>
            </a:r>
          </a:p>
          <a:p>
            <a:pPr>
              <a:buNone/>
            </a:pPr>
            <a:endParaRPr lang="cs-CZ" sz="28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9900"/>
                </a:solidFill>
                <a:effectLst/>
              </a:rPr>
              <a:t>Záření gama </a:t>
            </a:r>
            <a:r>
              <a:rPr lang="cs-CZ" sz="3600" u="sng" dirty="0" smtClean="0">
                <a:solidFill>
                  <a:srgbClr val="009900"/>
                </a:solidFill>
                <a:effectLst/>
                <a:sym typeface="Symbol"/>
              </a:rPr>
              <a:t>:</a:t>
            </a:r>
            <a:endParaRPr lang="cs-CZ" sz="3600" u="sng" dirty="0">
              <a:solidFill>
                <a:srgbClr val="009900"/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357562"/>
            <a:ext cx="3000376" cy="2965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V jaderných bombách a jaderných reaktorech.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Tvoří ho proud letících neutronů.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Je nejpronikavější, protože neutrony nemají elektrický náboj a nepůsobí  na ně odpudivé síly atomových jader.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Před neutronovým zářením chrání silná vrstva vody nebo betonu.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9900CC"/>
                </a:solidFill>
                <a:effectLst/>
              </a:rPr>
              <a:t>Záření neutronové:</a:t>
            </a:r>
            <a:endParaRPr lang="cs-CZ" sz="3200" u="sng" dirty="0">
              <a:solidFill>
                <a:srgbClr val="9900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00FF"/>
                </a:solidFill>
                <a:effectLst/>
              </a:rPr>
              <a:t>Záření alfa, beta, gama:</a:t>
            </a:r>
            <a:endParaRPr lang="cs-CZ" sz="3600" u="sng" dirty="0">
              <a:solidFill>
                <a:srgbClr val="0000FF"/>
              </a:solidFill>
              <a:effectLst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4924" y="1857364"/>
            <a:ext cx="5542583" cy="385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9900"/>
                </a:solidFill>
              </a:rPr>
              <a:t>Je důležitou vlastností radionuklidů.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9900"/>
                </a:solidFill>
              </a:rPr>
              <a:t>Je to doba, za kterou se přemění polovina z celkového počtu jader v daném množství radionuklidu.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9900"/>
                </a:solidFill>
              </a:rPr>
              <a:t>Některé mají velmi krátký poločas přeměny, několik sekund, jiné naopak dlouhý.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9900"/>
                </a:solidFill>
              </a:rPr>
              <a:t>Radon má poločas přeměny 3,8 dne, radium 1 620 roků a uran 238 dokonce 4,5 miliardy let. </a:t>
            </a:r>
          </a:p>
          <a:p>
            <a:pPr>
              <a:buNone/>
            </a:pPr>
            <a:endParaRPr lang="cs-CZ" sz="2800" b="1" dirty="0">
              <a:solidFill>
                <a:srgbClr val="0099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FF0000"/>
                </a:solidFill>
                <a:effectLst/>
              </a:rPr>
              <a:t>Poločas přeměny:</a:t>
            </a:r>
            <a:endParaRPr lang="cs-CZ" sz="3600" u="sng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9900FF"/>
                </a:solidFill>
              </a:rPr>
              <a:t>Jsou :</a:t>
            </a:r>
          </a:p>
          <a:p>
            <a:pPr marL="624078" indent="-514350">
              <a:buAutoNum type="alphaLcParenR"/>
            </a:pPr>
            <a:r>
              <a:rPr lang="cs-CZ" sz="2800" b="1" u="sng" dirty="0" smtClean="0">
                <a:solidFill>
                  <a:srgbClr val="660066"/>
                </a:solidFill>
              </a:rPr>
              <a:t>přirozené</a:t>
            </a:r>
            <a:r>
              <a:rPr lang="cs-CZ" sz="2800" b="1" dirty="0" smtClean="0">
                <a:solidFill>
                  <a:srgbClr val="9900FF"/>
                </a:solidFill>
              </a:rPr>
              <a:t> (existují v přírodě) – bylo zjištěno asi 50 radionuklidů v přírodě (radium, radon..)</a:t>
            </a:r>
          </a:p>
          <a:p>
            <a:pPr marL="624078" indent="-514350">
              <a:buAutoNum type="alphaLcParenR"/>
            </a:pPr>
            <a:r>
              <a:rPr lang="cs-CZ" sz="2800" b="1" u="sng" dirty="0" smtClean="0">
                <a:solidFill>
                  <a:srgbClr val="660066"/>
                </a:solidFill>
              </a:rPr>
              <a:t>umělé (vyrobené</a:t>
            </a:r>
            <a:r>
              <a:rPr lang="cs-CZ" sz="2800" b="1" dirty="0" smtClean="0">
                <a:solidFill>
                  <a:srgbClr val="9900FF"/>
                </a:solidFill>
              </a:rPr>
              <a:t>) – několik tisíc, nacházejí důležité použité ve vědě, technice i lékařství.</a:t>
            </a:r>
          </a:p>
          <a:p>
            <a:pPr marL="624078" indent="-514350">
              <a:buNone/>
            </a:pPr>
            <a:r>
              <a:rPr lang="cs-CZ" sz="2800" b="1" dirty="0" smtClean="0">
                <a:solidFill>
                  <a:srgbClr val="9900FF"/>
                </a:solidFill>
              </a:rPr>
              <a:t>Nežádoucí umělé radionuklidy se dostaly do přírody při provádění zkoušek jaderných zbraní v ovzduší a při některých jaderných haváriích.</a:t>
            </a:r>
          </a:p>
          <a:p>
            <a:pPr marL="624078" indent="-514350">
              <a:buNone/>
            </a:pPr>
            <a:r>
              <a:rPr lang="cs-CZ" sz="2800" b="1" dirty="0" smtClean="0">
                <a:solidFill>
                  <a:srgbClr val="9900FF"/>
                </a:solidFill>
              </a:rPr>
              <a:t>Problematické je jedovaté plutonium 239, které vzniká v jaderných reaktorech, používá se k výrobě jaderných zbraní.</a:t>
            </a:r>
          </a:p>
          <a:p>
            <a:pPr marL="624078" indent="-514350">
              <a:buNone/>
            </a:pPr>
            <a:endParaRPr lang="cs-CZ" sz="2800" b="1" dirty="0">
              <a:solidFill>
                <a:srgbClr val="99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b="0" u="sng" dirty="0" smtClean="0">
                <a:solidFill>
                  <a:srgbClr val="D60093"/>
                </a:solidFill>
                <a:effectLst/>
              </a:rPr>
              <a:t>Radionuklidy:</a:t>
            </a:r>
            <a:endParaRPr lang="cs-CZ" sz="3600" b="0" u="sng" dirty="0">
              <a:solidFill>
                <a:srgbClr val="D6009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2844" y="571480"/>
            <a:ext cx="2500330" cy="1928826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660066"/>
                </a:solidFill>
                <a:effectLst/>
              </a:rPr>
              <a:t>Ukázky řad radioaktivních přeměn:</a:t>
            </a:r>
            <a:endParaRPr lang="cs-CZ" sz="2400" dirty="0">
              <a:solidFill>
                <a:srgbClr val="660066"/>
              </a:solidFill>
              <a:effectLst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45688"/>
            <a:ext cx="6309955" cy="6259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9900"/>
                </a:solidFill>
              </a:rPr>
              <a:t>Radiační zátěž okresů ČR:</a:t>
            </a:r>
            <a:endParaRPr lang="cs-CZ" sz="3200" dirty="0">
              <a:solidFill>
                <a:srgbClr val="0099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838" y="785794"/>
            <a:ext cx="8699715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40048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Otázky:</a:t>
            </a:r>
            <a:br>
              <a:rPr lang="cs-CZ" sz="3600" dirty="0" smtClean="0">
                <a:solidFill>
                  <a:srgbClr val="009900"/>
                </a:solidFill>
                <a:effectLst/>
              </a:rPr>
            </a:br>
            <a:r>
              <a:rPr lang="cs-CZ" sz="3200" dirty="0" smtClean="0">
                <a:solidFill>
                  <a:srgbClr val="009900"/>
                </a:solidFill>
                <a:effectLst/>
              </a:rPr>
              <a:t>1) Z jakých částic se atom skládá a jak jsou v něm uspořádány?</a:t>
            </a:r>
            <a:br>
              <a:rPr lang="cs-CZ" sz="3200" dirty="0" smtClean="0">
                <a:solidFill>
                  <a:srgbClr val="009900"/>
                </a:solidFill>
                <a:effectLst/>
              </a:rPr>
            </a:br>
            <a:r>
              <a:rPr lang="cs-CZ" sz="3200" dirty="0" smtClean="0">
                <a:solidFill>
                  <a:srgbClr val="00990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9900"/>
                </a:solidFill>
                <a:effectLst/>
              </a:rPr>
            </a:br>
            <a:r>
              <a:rPr lang="cs-CZ" sz="3200" dirty="0" smtClean="0">
                <a:solidFill>
                  <a:srgbClr val="009900"/>
                </a:solidFill>
                <a:effectLst/>
              </a:rPr>
              <a:t>2) Jaký elektrický náboj má elektron, proton a neutron?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928934"/>
            <a:ext cx="4167190" cy="3646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006919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CC00"/>
                </a:solidFill>
              </a:rPr>
              <a:t>Rozměry atomového jádra jsou asi stotisíckrát menší než rozměry atomu.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CC00"/>
                </a:solidFill>
              </a:rPr>
              <a:t>Rozměry atomového jádra jsou asi desetkrát menší než rozměry atomu.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CC00"/>
                </a:solidFill>
              </a:rPr>
              <a:t>Kdybychom zvětšili atom do velikosti sportovní haly, jádro by bylo jako kulička o průměru 1 mm.</a:t>
            </a:r>
            <a:endParaRPr lang="cs-CZ" sz="28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66"/>
                </a:solidFill>
                <a:effectLst/>
              </a:rPr>
              <a:t>3) Jaké jsou rozměry atomového jádra v porovnání s rozměry atomu?</a:t>
            </a:r>
            <a:br>
              <a:rPr lang="cs-CZ" sz="3600" dirty="0" smtClean="0">
                <a:solidFill>
                  <a:srgbClr val="FF0066"/>
                </a:solidFill>
                <a:effectLst/>
              </a:rPr>
            </a:br>
            <a:r>
              <a:rPr lang="cs-CZ" sz="3600" u="sng" dirty="0" smtClean="0">
                <a:solidFill>
                  <a:srgbClr val="FF0066"/>
                </a:solidFill>
                <a:effectLst/>
              </a:rPr>
              <a:t>Vyber správnou odpověď:</a:t>
            </a:r>
            <a:br>
              <a:rPr lang="cs-CZ" sz="3600" u="sng" dirty="0" smtClean="0">
                <a:solidFill>
                  <a:srgbClr val="FF0066"/>
                </a:solidFill>
                <a:effectLst/>
              </a:rPr>
            </a:br>
            <a:r>
              <a:rPr lang="cs-CZ" sz="3600" u="sng" dirty="0" smtClean="0">
                <a:solidFill>
                  <a:srgbClr val="FF0066"/>
                </a:solidFill>
                <a:effectLst/>
              </a:rPr>
              <a:t>(správně může být více odpovědí)</a:t>
            </a:r>
            <a:endParaRPr lang="cs-CZ" sz="3600" u="sng" dirty="0">
              <a:solidFill>
                <a:srgbClr val="FF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00307"/>
            <a:ext cx="8229600" cy="2071702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660066"/>
                </a:solidFill>
              </a:rPr>
              <a:t>Počet protonů v jádře.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660066"/>
                </a:solidFill>
              </a:rPr>
              <a:t>Celkový počet nukleonů v jádře.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660066"/>
                </a:solidFill>
              </a:rPr>
              <a:t>Počet protonů a neutronů v jádře.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FF"/>
                </a:solidFill>
                <a:effectLst/>
              </a:rPr>
              <a:t>4) Co nám udává nukleonové číslo?</a:t>
            </a:r>
            <a:br>
              <a:rPr lang="cs-CZ" sz="3600" dirty="0" smtClean="0">
                <a:solidFill>
                  <a:srgbClr val="0000FF"/>
                </a:solidFill>
                <a:effectLst/>
              </a:rPr>
            </a:br>
            <a:r>
              <a:rPr lang="cs-CZ" sz="3600" u="sng" dirty="0" smtClean="0">
                <a:solidFill>
                  <a:srgbClr val="0000FF"/>
                </a:solidFill>
                <a:effectLst/>
              </a:rPr>
              <a:t>Vyber správnou odpověď:</a:t>
            </a:r>
            <a:br>
              <a:rPr lang="cs-CZ" sz="3600" u="sng" dirty="0" smtClean="0">
                <a:solidFill>
                  <a:srgbClr val="0000FF"/>
                </a:solidFill>
                <a:effectLst/>
              </a:rPr>
            </a:br>
            <a:r>
              <a:rPr lang="cs-CZ" sz="3600" u="sng" dirty="0" smtClean="0">
                <a:solidFill>
                  <a:srgbClr val="0000FF"/>
                </a:solidFill>
                <a:effectLst/>
              </a:rPr>
              <a:t>(správně může být více odpovědí)</a:t>
            </a:r>
            <a:endParaRPr lang="cs-CZ" sz="3600" u="sng" dirty="0">
              <a:solidFill>
                <a:srgbClr val="0000FF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4857760"/>
            <a:ext cx="5980268" cy="118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292671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FF0000"/>
                </a:solidFill>
              </a:rPr>
              <a:t>Látky složené z atomů, které mají stejné protonové číslo.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FF0000"/>
                </a:solidFill>
              </a:rPr>
              <a:t>Látky složené z atomů, které mají stejné nukleonové číslo.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FF0000"/>
                </a:solidFill>
              </a:rPr>
              <a:t>Látky složené z atomů, které mají stejné protonové i nukleonové číslo.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5) Vysvětli význam pojmu „nuklidy“.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u="sng" dirty="0" smtClean="0">
                <a:solidFill>
                  <a:srgbClr val="0033CC"/>
                </a:solidFill>
                <a:effectLst/>
              </a:rPr>
              <a:t>Pomůže Ti výběr různých odpovědí???</a:t>
            </a:r>
            <a:endParaRPr lang="cs-CZ" sz="3200" u="sng" dirty="0">
              <a:solidFill>
                <a:srgbClr val="0033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7"/>
            <a:ext cx="8229600" cy="2786081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99"/>
                </a:solidFill>
              </a:rPr>
              <a:t>Mají-li dva atomy stejné protonové číslo, ale různé nukleonové číslo, jsou to dva izotopy téhož prvku.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99"/>
                </a:solidFill>
              </a:rPr>
              <a:t>Mají-li dva atomy stejné protonové číslo a stejné nukleonové číslo, jsou to dva izotopy téhož prvku.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99"/>
                </a:solidFill>
                <a:effectLst/>
              </a:rPr>
              <a:t>6) Vysvětli význam pojmu „izotop“</a:t>
            </a:r>
            <a:br>
              <a:rPr lang="cs-CZ" sz="3200" dirty="0" smtClean="0">
                <a:solidFill>
                  <a:srgbClr val="009999"/>
                </a:solidFill>
                <a:effectLst/>
              </a:rPr>
            </a:br>
            <a:r>
              <a:rPr lang="cs-CZ" sz="3200" u="sng" dirty="0" smtClean="0">
                <a:solidFill>
                  <a:srgbClr val="009999"/>
                </a:solidFill>
                <a:effectLst/>
              </a:rPr>
              <a:t>Pomůže Ti výběr různých odpovědí???</a:t>
            </a:r>
            <a:endParaRPr lang="cs-CZ" sz="3200" u="sng" dirty="0">
              <a:solidFill>
                <a:srgbClr val="009999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5" y="4500570"/>
            <a:ext cx="2762253" cy="2071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857496"/>
            <a:ext cx="8229600" cy="3149795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9900"/>
                </a:solidFill>
              </a:rPr>
              <a:t>Vyzařování jaderného záření stabilními jádry atomů.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9900"/>
                </a:solidFill>
              </a:rPr>
              <a:t>Vyzařování jaderného záření nestabilními jádry atomů.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9900"/>
                </a:solidFill>
              </a:rPr>
              <a:t>Vyzařování jaderného záření stabilními nuklidy.</a:t>
            </a:r>
            <a:endParaRPr lang="cs-CZ" sz="2800" b="1" dirty="0">
              <a:solidFill>
                <a:srgbClr val="0099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0033"/>
                </a:solidFill>
                <a:effectLst/>
              </a:rPr>
              <a:t>7) Co je radioaktivita?</a:t>
            </a:r>
            <a:br>
              <a:rPr lang="cs-CZ" sz="3600" dirty="0" smtClean="0">
                <a:solidFill>
                  <a:srgbClr val="660033"/>
                </a:solidFill>
                <a:effectLst/>
              </a:rPr>
            </a:br>
            <a:r>
              <a:rPr lang="cs-CZ" sz="3600" u="sng" dirty="0" smtClean="0">
                <a:solidFill>
                  <a:srgbClr val="660033"/>
                </a:solidFill>
                <a:effectLst/>
              </a:rPr>
              <a:t>Vyber správnou odpověď:</a:t>
            </a:r>
            <a:endParaRPr lang="cs-CZ" sz="3600" u="sng" dirty="0">
              <a:solidFill>
                <a:srgbClr val="6600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714620"/>
            <a:ext cx="4614866" cy="3292671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Záření alfa.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Záření beta.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Záření gama.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Záření neutronové.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3300"/>
                </a:solidFill>
                <a:effectLst/>
              </a:rPr>
              <a:t>8) Které záření je nejpronikavější?</a:t>
            </a:r>
            <a:br>
              <a:rPr lang="cs-CZ" sz="3200" dirty="0" smtClean="0">
                <a:solidFill>
                  <a:srgbClr val="CC3300"/>
                </a:solidFill>
                <a:effectLst/>
              </a:rPr>
            </a:br>
            <a:r>
              <a:rPr lang="cs-CZ" sz="3200" u="sng" dirty="0" smtClean="0">
                <a:solidFill>
                  <a:srgbClr val="CC3300"/>
                </a:solidFill>
                <a:effectLst/>
              </a:rPr>
              <a:t>Vyber správnou odpověď:</a:t>
            </a:r>
            <a:br>
              <a:rPr lang="cs-CZ" sz="3200" u="sng" dirty="0" smtClean="0">
                <a:solidFill>
                  <a:srgbClr val="CC3300"/>
                </a:solidFill>
                <a:effectLst/>
              </a:rPr>
            </a:br>
            <a:r>
              <a:rPr lang="cs-CZ" sz="3200" u="sng" dirty="0" smtClean="0">
                <a:solidFill>
                  <a:srgbClr val="CC3300"/>
                </a:solidFill>
                <a:effectLst/>
              </a:rPr>
              <a:t>(správně může být více odpovědí)</a:t>
            </a:r>
            <a:endParaRPr lang="cs-CZ" sz="3200" u="sng" dirty="0">
              <a:solidFill>
                <a:srgbClr val="CC33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285992"/>
            <a:ext cx="3181805" cy="3932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292671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00FF00"/>
                </a:solidFill>
              </a:rPr>
              <a:t>Doba, za kterou se přemění právě polovina z celkového počtu jader radionuklidu.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00FF00"/>
                </a:solidFill>
              </a:rPr>
              <a:t>Doba, za kterou se přemění celá část radionuklidu.</a:t>
            </a:r>
            <a:endParaRPr lang="cs-CZ" sz="3200" b="1" dirty="0">
              <a:solidFill>
                <a:srgbClr val="00FF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0066"/>
                </a:solidFill>
                <a:effectLst/>
              </a:rPr>
              <a:t>9) Co znamená poločas přeměny?</a:t>
            </a:r>
            <a:br>
              <a:rPr lang="cs-CZ" sz="3600" dirty="0" smtClean="0">
                <a:solidFill>
                  <a:srgbClr val="660066"/>
                </a:solidFill>
                <a:effectLst/>
              </a:rPr>
            </a:br>
            <a:r>
              <a:rPr lang="cs-CZ" sz="3600" u="sng" dirty="0" smtClean="0">
                <a:solidFill>
                  <a:srgbClr val="660066"/>
                </a:solidFill>
                <a:effectLst/>
              </a:rPr>
              <a:t>Vyber správnou odpověď:</a:t>
            </a:r>
            <a:endParaRPr lang="cs-CZ" sz="3600" u="sng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864175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660033"/>
                </a:solidFill>
              </a:rPr>
              <a:t>Je tvořeno jádry atomu helia, skládají se ze dvou protonů a dvou neutronů. Toto záření pohlcuje list papíru.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660033"/>
                </a:solidFill>
              </a:rPr>
              <a:t>Je to krátkovlnné elektromagnetické záření. Lze pohltit např. vrstvou olova.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660033"/>
                </a:solidFill>
              </a:rPr>
              <a:t>Je tvořeno záporně nabitými elektrony nebo pozitrony. Lze pohltit tenkým hliníkovým plechem.</a:t>
            </a:r>
            <a:endParaRPr lang="cs-CZ" sz="2800" b="1" dirty="0">
              <a:solidFill>
                <a:srgbClr val="6600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CC"/>
                </a:solidFill>
                <a:effectLst/>
              </a:rPr>
              <a:t>10) Co tvoří záření beta a čím je pohlcováno?</a:t>
            </a:r>
            <a:br>
              <a:rPr lang="cs-CZ" sz="3200" dirty="0" smtClean="0">
                <a:solidFill>
                  <a:srgbClr val="CC00CC"/>
                </a:solidFill>
                <a:effectLst/>
              </a:rPr>
            </a:br>
            <a:r>
              <a:rPr lang="cs-CZ" sz="3200" u="sng" dirty="0" smtClean="0">
                <a:solidFill>
                  <a:srgbClr val="CC00CC"/>
                </a:solidFill>
                <a:effectLst/>
              </a:rPr>
              <a:t>Vyber správnou odpověď:</a:t>
            </a:r>
            <a:endParaRPr lang="cs-CZ" sz="3200" u="sng" dirty="0">
              <a:solidFill>
                <a:srgbClr val="CC00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2"/>
              </a:rPr>
              <a:t>http://upload.wikimedia.org/wikipedia/commons/7/7d/Rutherfordsches_Atommodell.png</a:t>
            </a:r>
            <a:r>
              <a:rPr lang="cs-CZ" sz="1200" b="1" dirty="0" smtClean="0">
                <a:solidFill>
                  <a:srgbClr val="0070C0"/>
                </a:solidFill>
              </a:rPr>
              <a:t>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3"/>
              </a:rPr>
              <a:t>http://www.zsrynovice.cz/chemie/uvod/atom.PNG</a:t>
            </a:r>
            <a:r>
              <a:rPr lang="cs-CZ" sz="1200" b="1" dirty="0" smtClean="0">
                <a:solidFill>
                  <a:srgbClr val="0070C0"/>
                </a:solidFill>
              </a:rPr>
              <a:t>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http://nd01.jxs.cz/392/217/dd203d30e5_31507355_o2.jpg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4"/>
              </a:rPr>
              <a:t>http://home.tiscali.cz/chemie/images/izotopy_vodiku.gif</a:t>
            </a:r>
            <a:r>
              <a:rPr lang="cs-CZ" sz="1200" b="1" dirty="0" smtClean="0">
                <a:solidFill>
                  <a:srgbClr val="0070C0"/>
                </a:solidFill>
              </a:rPr>
              <a:t>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5"/>
              </a:rPr>
              <a:t>http://www.zschemie.euweb.cz/atomy/izotopy.gif</a:t>
            </a:r>
            <a:r>
              <a:rPr lang="cs-CZ" sz="1200" b="1" dirty="0" smtClean="0">
                <a:solidFill>
                  <a:srgbClr val="0070C0"/>
                </a:solidFill>
              </a:rPr>
              <a:t>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http://www.neaktuality.cz/wp-content/uploads/pierre_and_marie_curie1.jpg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6"/>
              </a:rPr>
              <a:t>http://upload.wikimedia.org/wikipedia/commons/0/0b/Pichblende.jpg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7"/>
              </a:rPr>
              <a:t>http://www.larousse.fr/encyclopedie/data/images/1004086-Henri_Becquerel.jpg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8"/>
              </a:rPr>
              <a:t>http://upload.wikimedia.org/wikipedia/commons/thumb/5/5c/Ernest_Rutherford_cropped.jpg/200px-Ernest_Rutherford_cropped.jpg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 </a:t>
            </a:r>
            <a:r>
              <a:rPr lang="en-US" sz="1200" b="1" dirty="0" smtClean="0">
                <a:solidFill>
                  <a:srgbClr val="0070C0"/>
                </a:solidFill>
                <a:hlinkClick r:id="rId9"/>
              </a:rPr>
              <a:t>http://upload.wikimedia.org/wikipedia/commons/d/d7/Alphadecay.jpg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 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10"/>
              </a:rPr>
              <a:t>http://upload.wikimedia.org/wikipedia/commons/f/ff/Betadecay.jpg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11"/>
              </a:rPr>
              <a:t>http://upload.wikimedia.org/wikipedia/commons/f/fc/Gammadecay-1.jpg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12"/>
              </a:rPr>
              <a:t>http://www.energyweb.cz/web/EE/images/03/35_03.gif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13"/>
              </a:rPr>
              <a:t>http://artemis.osu.cz/mmfyz/jm/img/small/24.jpg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4"/>
              </a:rPr>
              <a:t>http://blog.idnes.cz/blog/1663/184525/</a:t>
            </a:r>
            <a:r>
              <a:rPr lang="cs-CZ" sz="1200" b="1" dirty="0" err="1" smtClean="0">
                <a:solidFill>
                  <a:srgbClr val="0070C0"/>
                </a:solidFill>
                <a:hlinkClick r:id="rId14"/>
              </a:rPr>
              <a:t>Maparn</a:t>
            </a:r>
            <a:r>
              <a:rPr lang="cs-CZ" sz="1200" b="1" dirty="0" smtClean="0">
                <a:solidFill>
                  <a:srgbClr val="0070C0"/>
                </a:solidFill>
                <a:hlinkClick r:id="rId14"/>
              </a:rPr>
              <a:t>-mini.jpg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5"/>
              </a:rPr>
              <a:t>http://</a:t>
            </a:r>
            <a:r>
              <a:rPr lang="cs-CZ" sz="1200" b="1" dirty="0" smtClean="0">
                <a:solidFill>
                  <a:srgbClr val="0070C0"/>
                </a:solidFill>
                <a:hlinkClick r:id="rId15"/>
              </a:rPr>
              <a:t>www.zsharcov.cz/Predmety/Fyzika/ucivo/6/atom_</a:t>
            </a:r>
            <a:r>
              <a:rPr lang="cs-CZ" sz="1200" b="1" dirty="0" err="1" smtClean="0">
                <a:solidFill>
                  <a:srgbClr val="0070C0"/>
                </a:solidFill>
                <a:hlinkClick r:id="rId15"/>
              </a:rPr>
              <a:t>c.png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16"/>
              </a:rPr>
              <a:t>http://</a:t>
            </a:r>
            <a:r>
              <a:rPr lang="en-US" sz="1200" b="1" dirty="0" smtClean="0">
                <a:solidFill>
                  <a:srgbClr val="0070C0"/>
                </a:solidFill>
                <a:hlinkClick r:id="rId16"/>
              </a:rPr>
              <a:t>www.zschemie.euweb.cz/atomy/nuklc.gif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17"/>
              </a:rPr>
              <a:t>http://</a:t>
            </a:r>
            <a:r>
              <a:rPr lang="en-US" sz="1200" b="1" dirty="0" smtClean="0">
                <a:solidFill>
                  <a:srgbClr val="0070C0"/>
                </a:solidFill>
                <a:hlinkClick r:id="rId17"/>
              </a:rPr>
              <a:t>www.chem4kids.com/files/art/atom_isotope1.gif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8"/>
              </a:rPr>
              <a:t>http://</a:t>
            </a:r>
            <a:r>
              <a:rPr lang="cs-CZ" sz="1200" b="1" dirty="0" smtClean="0">
                <a:solidFill>
                  <a:srgbClr val="0070C0"/>
                </a:solidFill>
                <a:hlinkClick r:id="rId18"/>
              </a:rPr>
              <a:t>upload.wikimedia.org/wikipedia/commons/7/78/Alfa_beta_gamma_radiation.png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 </a:t>
            </a:r>
            <a:r>
              <a:rPr lang="cs-CZ" sz="1200" b="1" dirty="0" smtClean="0">
                <a:solidFill>
                  <a:srgbClr val="0070C0"/>
                </a:solidFill>
              </a:rPr>
              <a:t>cit</a:t>
            </a:r>
            <a:r>
              <a:rPr lang="cs-CZ" sz="1200" b="1" dirty="0" smtClean="0">
                <a:solidFill>
                  <a:srgbClr val="0070C0"/>
                </a:solidFill>
              </a:rPr>
              <a:t>.: 2012-02-10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935745"/>
          </a:xfrm>
        </p:spPr>
        <p:txBody>
          <a:bodyPr>
            <a:normAutofit fontScale="92500" lnSpcReduction="20000"/>
          </a:bodyPr>
          <a:lstStyle/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Žák si zopakuje, co už ví o atomech.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Žák zná, co udává protonové a nukleonové číslo, co je nuklid a izotopy.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Žák pozná významné fyziky a chemiky, kteří se podíleli na objevu radioaktivity a radioaktivních prvků.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Vysvětlení pojmu „radioaktivita“.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Charakteristika záření alfa, beta, gama a neutronového záření.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Popis poločasu přeměny, vysvětlení přeměnové řady.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Přirozené a umělé radionuklidy</a:t>
            </a:r>
            <a:r>
              <a:rPr lang="cs-CZ" sz="2800" b="1" dirty="0" smtClean="0">
                <a:solidFill>
                  <a:srgbClr val="0000FF"/>
                </a:solidFill>
              </a:rPr>
              <a:t>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Žák odpovídá na závěrečné otázky.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284</TotalTime>
  <Words>1422</Words>
  <Application>Microsoft Office PowerPoint</Application>
  <PresentationFormat>Předvádění na obrazovce (4:3)</PresentationFormat>
  <Paragraphs>145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Shluk</vt:lpstr>
      <vt:lpstr>Snímek 1</vt:lpstr>
      <vt:lpstr>Atomy:</vt:lpstr>
      <vt:lpstr>Atomy:</vt:lpstr>
      <vt:lpstr>Atomy:</vt:lpstr>
      <vt:lpstr>Izotopy vodíku:</vt:lpstr>
      <vt:lpstr>Izotopy uhlíku:</vt:lpstr>
      <vt:lpstr>Radioaktivita:</vt:lpstr>
      <vt:lpstr> Ernest Rutherford (anglický fyzik původem z Nového Zélandu) 1871-1937 </vt:lpstr>
      <vt:lpstr>Antoine Henri Becquerel (francouzský fyzik) 1852 - 1908</vt:lpstr>
      <vt:lpstr>Marie Curieová-Sklodowská Pierre Curie </vt:lpstr>
      <vt:lpstr>Záření alfa :</vt:lpstr>
      <vt:lpstr>Záření alfa : </vt:lpstr>
      <vt:lpstr>Záření beta :</vt:lpstr>
      <vt:lpstr>Záření beta :</vt:lpstr>
      <vt:lpstr>Záření gama :</vt:lpstr>
      <vt:lpstr>Záření neutronové:</vt:lpstr>
      <vt:lpstr>Záření alfa, beta, gama:</vt:lpstr>
      <vt:lpstr>Poločas přeměny:</vt:lpstr>
      <vt:lpstr>Radionuklidy:</vt:lpstr>
      <vt:lpstr>Ukázky řad radioaktivních přeměn:</vt:lpstr>
      <vt:lpstr>Radiační zátěž okresů ČR:</vt:lpstr>
      <vt:lpstr>Otázky: 1) Z jakých částic se atom skládá a jak jsou v něm uspořádány?  2) Jaký elektrický náboj má elektron, proton a neutron?</vt:lpstr>
      <vt:lpstr>3) Jaké jsou rozměry atomového jádra v porovnání s rozměry atomu? Vyber správnou odpověď: (správně může být více odpovědí)</vt:lpstr>
      <vt:lpstr>4) Co nám udává nukleonové číslo? Vyber správnou odpověď: (správně může být více odpovědí)</vt:lpstr>
      <vt:lpstr>5) Vysvětli význam pojmu „nuklidy“. Pomůže Ti výběr různých odpovědí???</vt:lpstr>
      <vt:lpstr>6) Vysvětli význam pojmu „izotop“ Pomůže Ti výběr různých odpovědí???</vt:lpstr>
      <vt:lpstr>7) Co je radioaktivita? Vyber správnou odpověď:</vt:lpstr>
      <vt:lpstr>8) Které záření je nejpronikavější? Vyber správnou odpověď: (správně může být více odpovědí)</vt:lpstr>
      <vt:lpstr>9) Co znamená poločas přeměny? Vyber správnou odpověď:</vt:lpstr>
      <vt:lpstr>10) Co tvoří záření beta a čím je pohlcováno? Vyber správnou odpověď: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39</cp:revision>
  <dcterms:created xsi:type="dcterms:W3CDTF">2012-02-06T17:58:41Z</dcterms:created>
  <dcterms:modified xsi:type="dcterms:W3CDTF">2012-02-09T18:57:27Z</dcterms:modified>
</cp:coreProperties>
</file>