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75" r:id="rId2"/>
    <p:sldId id="276" r:id="rId3"/>
    <p:sldId id="262" r:id="rId4"/>
    <p:sldId id="263" r:id="rId5"/>
    <p:sldId id="265" r:id="rId6"/>
    <p:sldId id="271" r:id="rId7"/>
    <p:sldId id="266" r:id="rId8"/>
    <p:sldId id="273" r:id="rId9"/>
    <p:sldId id="274" r:id="rId10"/>
    <p:sldId id="277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1BEF94-C010-45F6-A13C-0D45F780E816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027AA8-3245-45AB-A8F6-3600128A5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D23AD9-C5F5-4484-AC7B-616259CC2645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7D852F8-4BE5-4178-B0E7-A20633D487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474C2-DB4F-4C6B-95E8-6292073792E2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D3EBB-AA9C-4A9A-8573-A121298AE3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CAD407-150B-4B24-BEE2-8932450F457B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3B6CC7-6F63-49AE-AF32-890CB65A4E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701B5-B6D1-4463-A475-9C68FA391E64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1EF20-E516-450E-BFBA-C7FD08842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943B193-8BD2-4B33-8E9A-802A63FA61FF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8259936-E7B4-4EC0-B790-92463882D6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7DCE6-5FCA-4E69-A7BF-2956C7CD23F3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F6CCA-A23F-4237-A082-389983282A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484B41-7C2F-4830-8692-E17D7194E68D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8DDBD1-5ED6-414D-9936-35CD3718D6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DF5C2B-024E-4AE9-9B64-223ED382FCD6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1AF900-E35E-4F2A-80C3-3E5895C622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8C5BD1-8C9C-41B4-AD9D-87B6CF5F6D04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F553D07-F0CF-4CD2-9044-3865EBD12D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A99C6-D2E5-4A04-862E-E74399178F41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67915-FE05-47B8-BD24-2B5D9D2298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AC366-6437-4E11-8137-668EE38EEB56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E4ACA-5CEA-42E4-94B0-09D538D490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3B43E1A-2612-49AB-87B1-3442C77AE31A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31A1F37-14D5-4A1A-B77E-CA813CA358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22" r:id="rId5"/>
    <p:sldLayoutId id="2147483717" r:id="rId6"/>
    <p:sldLayoutId id="2147483723" r:id="rId7"/>
    <p:sldLayoutId id="2147483724" r:id="rId8"/>
    <p:sldLayoutId id="2147483725" r:id="rId9"/>
    <p:sldLayoutId id="2147483716" r:id="rId10"/>
    <p:sldLayoutId id="2147483715" r:id="rId11"/>
  </p:sldLayoutIdLst>
  <p:transition spd="slow">
    <p:wipe dir="d"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975"/>
            <a:ext cx="9144000" cy="8636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chemeClr val="tx2">
                    <a:satMod val="130000"/>
                  </a:schemeClr>
                </a:solidFill>
                <a:latin typeface="+mn-lt"/>
              </a:rPr>
              <a:t>Obvod a obsah trojúhelníku</a:t>
            </a:r>
            <a:endParaRPr lang="cs-CZ" sz="2800" b="1" dirty="0">
              <a:solidFill>
                <a:schemeClr val="tx2">
                  <a:satMod val="130000"/>
                </a:schemeClr>
              </a:solidFill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VY_32_INOVACE_069_Obvod a obsah trojúhelníku</a:t>
            </a:r>
            <a:endParaRPr lang="cs-CZ">
              <a:solidFill>
                <a:schemeClr val="tx2"/>
              </a:solidFill>
              <a:latin typeface="Gill Sans MT" pitchFamily="34" charset="-18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Autor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Ing. Janeček Jaroslav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13. 4.2011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II. Stupeň - základní</a:t>
            </a:r>
          </a:p>
          <a:p>
            <a:endParaRPr lang="cs-CZ" sz="1600">
              <a:solidFill>
                <a:schemeClr val="tx2"/>
              </a:solidFill>
              <a:latin typeface="Gill Sans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Vzdělávací obor: 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Matematika –  7. ročník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Téma: 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Obvod a obsah trojúhelníku</a:t>
            </a:r>
          </a:p>
          <a:p>
            <a:endParaRPr lang="cs-CZ" sz="1600">
              <a:solidFill>
                <a:schemeClr val="tx2"/>
              </a:solidFill>
              <a:latin typeface="Gill Sans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 Žák se seznámí s postupem výpočtu obvodu a obsahu trojúhelníku.</a:t>
            </a:r>
          </a:p>
          <a:p>
            <a:endParaRPr lang="cs-CZ" sz="1600">
              <a:solidFill>
                <a:schemeClr val="tx2"/>
              </a:solidFill>
              <a:latin typeface="Gill Sans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prezentace + procvičování.</a:t>
            </a:r>
          </a:p>
          <a:p>
            <a:endParaRPr lang="cs-CZ" sz="1600">
              <a:solidFill>
                <a:schemeClr val="tx2"/>
              </a:solidFill>
              <a:latin typeface="Gill Sans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Žák zvládne výpočet obvodu a obsahu libovolného trojúhelníku.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Obsah a obvod trojúhelníku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Popis trojúhelníku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/>
              <a:t>Trojúhelníky rozlišujeme: ostroúhlý, tupoúhlý a pravoúhlý.</a:t>
            </a:r>
          </a:p>
          <a:p>
            <a:r>
              <a:rPr lang="cs-CZ" sz="2400" smtClean="0"/>
              <a:t>Podle délek stran: rovnoramenný, rovnostranný.</a:t>
            </a:r>
          </a:p>
          <a:p>
            <a:r>
              <a:rPr lang="cs-CZ" sz="2400" smtClean="0"/>
              <a:t>Součet vnitřních úhlů činí 180</a:t>
            </a:r>
            <a:r>
              <a:rPr lang="cs-CZ" sz="2400" baseline="30000" smtClean="0"/>
              <a:t>0</a:t>
            </a:r>
          </a:p>
          <a:p>
            <a:r>
              <a:rPr lang="cs-CZ" sz="2400" smtClean="0"/>
              <a:t>Všechny uvedené trojúhelníky jsou současně polovinou příslušného rovnoběžníku, jehož úhlopříčka je dělící stranou.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Obvod a obsah trojúhelníku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1435100" y="1447800"/>
            <a:ext cx="7240588" cy="4800600"/>
          </a:xfrm>
        </p:spPr>
        <p:txBody>
          <a:bodyPr/>
          <a:lstStyle/>
          <a:p>
            <a:r>
              <a:rPr lang="cs-CZ" u="sng" smtClean="0"/>
              <a:t>Trojúhelník</a:t>
            </a:r>
          </a:p>
        </p:txBody>
      </p:sp>
      <p:sp>
        <p:nvSpPr>
          <p:cNvPr id="13" name="Rovnoramenný trojúhelník 12"/>
          <p:cNvSpPr/>
          <p:nvPr/>
        </p:nvSpPr>
        <p:spPr>
          <a:xfrm>
            <a:off x="3203575" y="2492375"/>
            <a:ext cx="4392613" cy="2952750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5" name="Přímá spojovací čára 14"/>
          <p:cNvCxnSpPr>
            <a:stCxn id="13" idx="0"/>
            <a:endCxn id="13" idx="3"/>
          </p:cNvCxnSpPr>
          <p:nvPr/>
        </p:nvCxnSpPr>
        <p:spPr>
          <a:xfrm rot="16200000" flipH="1">
            <a:off x="3924300" y="3968750"/>
            <a:ext cx="29527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>
            <a:stCxn id="13" idx="2"/>
          </p:cNvCxnSpPr>
          <p:nvPr/>
        </p:nvCxnSpPr>
        <p:spPr>
          <a:xfrm rot="5400000" flipH="1" flipV="1">
            <a:off x="3527425" y="2960688"/>
            <a:ext cx="2160587" cy="2808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3" idx="4"/>
          </p:cNvCxnSpPr>
          <p:nvPr/>
        </p:nvCxnSpPr>
        <p:spPr>
          <a:xfrm rot="5400000" flipH="1">
            <a:off x="5111750" y="2960688"/>
            <a:ext cx="2160587" cy="2808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5" name="TextovéPole 23"/>
          <p:cNvSpPr txBox="1">
            <a:spLocks noChangeArrowheads="1"/>
          </p:cNvSpPr>
          <p:nvPr/>
        </p:nvSpPr>
        <p:spPr bwMode="auto">
          <a:xfrm>
            <a:off x="2771775" y="5516563"/>
            <a:ext cx="4587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Gill Sans MT" pitchFamily="34" charset="-18"/>
              </a:rPr>
              <a:t>A</a:t>
            </a:r>
          </a:p>
        </p:txBody>
      </p:sp>
      <p:sp>
        <p:nvSpPr>
          <p:cNvPr id="17416" name="TextovéPole 24"/>
          <p:cNvSpPr txBox="1">
            <a:spLocks noChangeArrowheads="1"/>
          </p:cNvSpPr>
          <p:nvPr/>
        </p:nvSpPr>
        <p:spPr bwMode="auto">
          <a:xfrm>
            <a:off x="7596188" y="5445125"/>
            <a:ext cx="4587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Gill Sans MT" pitchFamily="34" charset="-18"/>
              </a:rPr>
              <a:t>B</a:t>
            </a:r>
          </a:p>
        </p:txBody>
      </p:sp>
      <p:sp>
        <p:nvSpPr>
          <p:cNvPr id="17417" name="TextovéPole 25"/>
          <p:cNvSpPr txBox="1">
            <a:spLocks noChangeArrowheads="1"/>
          </p:cNvSpPr>
          <p:nvPr/>
        </p:nvSpPr>
        <p:spPr bwMode="auto">
          <a:xfrm>
            <a:off x="5148263" y="1916113"/>
            <a:ext cx="48101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Gill Sans MT" pitchFamily="34" charset="-18"/>
              </a:rPr>
              <a:t>C</a:t>
            </a:r>
          </a:p>
        </p:txBody>
      </p:sp>
      <p:sp>
        <p:nvSpPr>
          <p:cNvPr id="17418" name="TextovéPole 26"/>
          <p:cNvSpPr txBox="1">
            <a:spLocks noChangeArrowheads="1"/>
          </p:cNvSpPr>
          <p:nvPr/>
        </p:nvSpPr>
        <p:spPr bwMode="auto">
          <a:xfrm>
            <a:off x="6443663" y="3500438"/>
            <a:ext cx="312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 pitchFamily="34" charset="-18"/>
              </a:rPr>
              <a:t>a</a:t>
            </a:r>
          </a:p>
        </p:txBody>
      </p:sp>
      <p:sp>
        <p:nvSpPr>
          <p:cNvPr id="17419" name="TextovéPole 27"/>
          <p:cNvSpPr txBox="1">
            <a:spLocks noChangeArrowheads="1"/>
          </p:cNvSpPr>
          <p:nvPr/>
        </p:nvSpPr>
        <p:spPr bwMode="auto">
          <a:xfrm>
            <a:off x="5292725" y="5589588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 pitchFamily="34" charset="-18"/>
              </a:rPr>
              <a:t>c</a:t>
            </a:r>
          </a:p>
        </p:txBody>
      </p:sp>
      <p:sp>
        <p:nvSpPr>
          <p:cNvPr id="17420" name="TextovéPole 28"/>
          <p:cNvSpPr txBox="1">
            <a:spLocks noChangeArrowheads="1"/>
          </p:cNvSpPr>
          <p:nvPr/>
        </p:nvSpPr>
        <p:spPr bwMode="auto">
          <a:xfrm>
            <a:off x="4067175" y="3500438"/>
            <a:ext cx="3143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 pitchFamily="34" charset="-18"/>
              </a:rPr>
              <a:t>b</a:t>
            </a:r>
          </a:p>
        </p:txBody>
      </p:sp>
      <p:sp>
        <p:nvSpPr>
          <p:cNvPr id="17421" name="TextovéPole 29"/>
          <p:cNvSpPr txBox="1">
            <a:spLocks noChangeArrowheads="1"/>
          </p:cNvSpPr>
          <p:nvPr/>
        </p:nvSpPr>
        <p:spPr bwMode="auto">
          <a:xfrm>
            <a:off x="5435600" y="4437063"/>
            <a:ext cx="377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 pitchFamily="34" charset="-18"/>
              </a:rPr>
              <a:t>v</a:t>
            </a:r>
            <a:r>
              <a:rPr lang="cs-CZ" baseline="-25000">
                <a:latin typeface="Gill Sans MT" pitchFamily="34" charset="-18"/>
              </a:rPr>
              <a:t>c</a:t>
            </a:r>
            <a:endParaRPr lang="cs-CZ">
              <a:latin typeface="Gill Sans MT" pitchFamily="34" charset="-18"/>
            </a:endParaRPr>
          </a:p>
        </p:txBody>
      </p:sp>
      <p:sp>
        <p:nvSpPr>
          <p:cNvPr id="17422" name="TextovéPole 30"/>
          <p:cNvSpPr txBox="1">
            <a:spLocks noChangeArrowheads="1"/>
          </p:cNvSpPr>
          <p:nvPr/>
        </p:nvSpPr>
        <p:spPr bwMode="auto">
          <a:xfrm>
            <a:off x="4787900" y="4221163"/>
            <a:ext cx="3857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 pitchFamily="34" charset="-18"/>
              </a:rPr>
              <a:t>v</a:t>
            </a:r>
            <a:r>
              <a:rPr lang="cs-CZ" baseline="-25000">
                <a:latin typeface="Gill Sans MT" pitchFamily="34" charset="-18"/>
              </a:rPr>
              <a:t>a</a:t>
            </a:r>
            <a:endParaRPr lang="cs-CZ">
              <a:latin typeface="Gill Sans MT" pitchFamily="34" charset="-18"/>
            </a:endParaRPr>
          </a:p>
        </p:txBody>
      </p:sp>
      <p:sp>
        <p:nvSpPr>
          <p:cNvPr id="17423" name="TextovéPole 31"/>
          <p:cNvSpPr txBox="1">
            <a:spLocks noChangeArrowheads="1"/>
          </p:cNvSpPr>
          <p:nvPr/>
        </p:nvSpPr>
        <p:spPr bwMode="auto">
          <a:xfrm>
            <a:off x="5795963" y="3716338"/>
            <a:ext cx="3857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Gill Sans MT" pitchFamily="34" charset="-18"/>
              </a:rPr>
              <a:t>v</a:t>
            </a:r>
            <a:r>
              <a:rPr lang="cs-CZ" baseline="-25000">
                <a:latin typeface="Gill Sans MT" pitchFamily="34" charset="-18"/>
              </a:rPr>
              <a:t>b</a:t>
            </a:r>
            <a:endParaRPr lang="cs-CZ">
              <a:latin typeface="Gill Sans MT" pitchFamily="34" charset="-18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Obvod trojúhelníku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/>
              <a:t>Pro trojúhelník s délkou stran </a:t>
            </a:r>
            <a:r>
              <a:rPr lang="cs-CZ" sz="2400" b="1" u="sng" smtClean="0"/>
              <a:t>a</a:t>
            </a:r>
            <a:r>
              <a:rPr lang="cs-CZ" sz="2400" smtClean="0"/>
              <a:t> a </a:t>
            </a:r>
            <a:r>
              <a:rPr lang="cs-CZ" sz="2400" b="1" u="sng" smtClean="0"/>
              <a:t>b</a:t>
            </a:r>
            <a:r>
              <a:rPr lang="cs-CZ" sz="2400" smtClean="0"/>
              <a:t> a </a:t>
            </a:r>
            <a:r>
              <a:rPr lang="cs-CZ" sz="2400" b="1" u="sng" smtClean="0"/>
              <a:t>c</a:t>
            </a:r>
            <a:r>
              <a:rPr lang="cs-CZ" sz="2400" smtClean="0"/>
              <a:t> je obvod </a:t>
            </a:r>
            <a:r>
              <a:rPr lang="cs-CZ" sz="2400" b="1" u="sng" smtClean="0"/>
              <a:t>o</a:t>
            </a:r>
            <a:r>
              <a:rPr lang="cs-CZ" sz="2400" smtClean="0"/>
              <a:t> určen vzorcem:  </a:t>
            </a:r>
            <a:r>
              <a:rPr lang="cs-CZ" sz="2400" b="1" smtClean="0"/>
              <a:t>o = a + b + c</a:t>
            </a:r>
            <a:endParaRPr lang="cs-CZ" sz="2400" smtClean="0"/>
          </a:p>
          <a:p>
            <a:r>
              <a:rPr lang="cs-CZ" sz="2400" i="1" smtClean="0"/>
              <a:t>Proměnné a výsledek jsou ve </a:t>
            </a:r>
            <a:r>
              <a:rPr lang="cs-CZ" sz="2400" i="1" u="sng" smtClean="0"/>
              <a:t>stejných</a:t>
            </a:r>
            <a:r>
              <a:rPr lang="cs-CZ" sz="2400" i="1" smtClean="0"/>
              <a:t> </a:t>
            </a:r>
            <a:r>
              <a:rPr lang="cs-CZ" sz="2400" i="1" u="sng" smtClean="0"/>
              <a:t>jednotkách délky</a:t>
            </a:r>
            <a:r>
              <a:rPr lang="cs-CZ" sz="2400" i="1" smtClean="0"/>
              <a:t>.</a:t>
            </a:r>
          </a:p>
          <a:p>
            <a:pPr>
              <a:buFont typeface="Wingdings 2" pitchFamily="18" charset="2"/>
              <a:buNone/>
            </a:pPr>
            <a:endParaRPr lang="cs-CZ" sz="2400" smtClean="0"/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Obsah trojúhelníku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/>
              <a:t>Pro trojúhelník s délkou strany a příslušné výšky:  </a:t>
            </a:r>
            <a:r>
              <a:rPr lang="cs-CZ" sz="2400" b="1" u="sng" smtClean="0"/>
              <a:t>a</a:t>
            </a:r>
            <a:r>
              <a:rPr lang="cs-CZ" sz="2400" smtClean="0"/>
              <a:t> a </a:t>
            </a:r>
            <a:r>
              <a:rPr lang="cs-CZ" sz="2400" b="1" u="sng" smtClean="0"/>
              <a:t>v</a:t>
            </a:r>
            <a:r>
              <a:rPr lang="cs-CZ" sz="2400" b="1" u="sng" baseline="-25000" smtClean="0"/>
              <a:t>a</a:t>
            </a:r>
            <a:r>
              <a:rPr lang="cs-CZ" sz="2400" smtClean="0"/>
              <a:t>, </a:t>
            </a:r>
            <a:r>
              <a:rPr lang="cs-CZ" sz="2400" b="1" u="sng" smtClean="0"/>
              <a:t>b</a:t>
            </a:r>
            <a:r>
              <a:rPr lang="cs-CZ" sz="2400" smtClean="0"/>
              <a:t> a </a:t>
            </a:r>
            <a:r>
              <a:rPr lang="cs-CZ" sz="2400" b="1" u="sng" smtClean="0"/>
              <a:t>v</a:t>
            </a:r>
            <a:r>
              <a:rPr lang="cs-CZ" sz="2400" b="1" u="sng" baseline="-25000" smtClean="0"/>
              <a:t>b</a:t>
            </a:r>
            <a:r>
              <a:rPr lang="cs-CZ" sz="2400" smtClean="0"/>
              <a:t>, </a:t>
            </a:r>
            <a:r>
              <a:rPr lang="cs-CZ" sz="2400" b="1" u="sng" smtClean="0"/>
              <a:t>c</a:t>
            </a:r>
            <a:r>
              <a:rPr lang="cs-CZ" sz="2400" smtClean="0"/>
              <a:t> a </a:t>
            </a:r>
            <a:r>
              <a:rPr lang="cs-CZ" sz="2400" b="1" u="sng" smtClean="0"/>
              <a:t>v</a:t>
            </a:r>
            <a:r>
              <a:rPr lang="cs-CZ" sz="2400" b="1" u="sng" baseline="-25000" smtClean="0"/>
              <a:t>c</a:t>
            </a:r>
            <a:r>
              <a:rPr lang="cs-CZ" sz="2400" baseline="-25000" smtClean="0"/>
              <a:t> </a:t>
            </a:r>
            <a:r>
              <a:rPr lang="cs-CZ" sz="2400" smtClean="0"/>
              <a:t> je obsah </a:t>
            </a:r>
            <a:r>
              <a:rPr lang="cs-CZ" sz="2400" b="1" u="sng" smtClean="0"/>
              <a:t>S</a:t>
            </a:r>
            <a:r>
              <a:rPr lang="cs-CZ" sz="2400" smtClean="0"/>
              <a:t> určen vzorcem:   </a:t>
            </a:r>
          </a:p>
          <a:p>
            <a:r>
              <a:rPr lang="cs-CZ" sz="2400" smtClean="0"/>
              <a:t> </a:t>
            </a:r>
            <a:r>
              <a:rPr lang="cs-CZ" b="1" smtClean="0"/>
              <a:t>S = ½ a . v</a:t>
            </a:r>
            <a:r>
              <a:rPr lang="cs-CZ" b="1" baseline="-25000" smtClean="0"/>
              <a:t>a        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</a:t>
            </a:r>
            <a:r>
              <a:rPr lang="cs-CZ" b="1" smtClean="0"/>
              <a:t>S = ½ b . v</a:t>
            </a:r>
            <a:r>
              <a:rPr lang="cs-CZ" b="1" baseline="-25000" smtClean="0"/>
              <a:t>b</a:t>
            </a:r>
          </a:p>
          <a:p>
            <a:pPr>
              <a:buFont typeface="Wingdings 2" pitchFamily="18" charset="2"/>
              <a:buNone/>
            </a:pPr>
            <a:r>
              <a:rPr lang="cs-CZ" b="1" baseline="-25000" smtClean="0"/>
              <a:t>    </a:t>
            </a:r>
            <a:r>
              <a:rPr lang="cs-CZ" b="1" smtClean="0"/>
              <a:t>S = ½ c . v</a:t>
            </a:r>
            <a:r>
              <a:rPr lang="cs-CZ" b="1" baseline="-25000" smtClean="0"/>
              <a:t>c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Obsah trojúhelníku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smtClean="0"/>
              <a:t>Proměnné musí být ve </a:t>
            </a:r>
            <a:r>
              <a:rPr lang="cs-CZ" i="1" u="sng" smtClean="0"/>
              <a:t>stejných jednotkách délky</a:t>
            </a:r>
            <a:r>
              <a:rPr lang="cs-CZ" i="1" smtClean="0"/>
              <a:t> a výsledek vyjde v </a:t>
            </a:r>
            <a:r>
              <a:rPr lang="cs-CZ" i="1" u="sng" smtClean="0"/>
              <a:t>příslušné  jednotce obsahu.</a:t>
            </a:r>
          </a:p>
          <a:p>
            <a:endParaRPr lang="cs-CZ" smtClean="0"/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Procvičování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1476375" y="1989138"/>
            <a:ext cx="739298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Gill Sans MT" pitchFamily="34" charset="-18"/>
              </a:rPr>
              <a:t>Trojúhelník ABC má strany </a:t>
            </a:r>
            <a:r>
              <a:rPr lang="cs-CZ" sz="2400" i="1">
                <a:latin typeface="Gill Sans MT" pitchFamily="34" charset="-18"/>
              </a:rPr>
              <a:t>a=6 cm, b=7 cm, c=8 cm</a:t>
            </a:r>
            <a:r>
              <a:rPr lang="cs-CZ" sz="2400">
                <a:latin typeface="Gill Sans MT" pitchFamily="34" charset="-18"/>
              </a:rPr>
              <a:t>,</a:t>
            </a:r>
          </a:p>
          <a:p>
            <a:r>
              <a:rPr lang="cs-CZ" sz="2400">
                <a:latin typeface="Gill Sans MT" pitchFamily="34" charset="-18"/>
              </a:rPr>
              <a:t> příslušnou výšku ke straně </a:t>
            </a:r>
            <a:r>
              <a:rPr lang="cs-CZ" sz="2400" i="1" u="sng">
                <a:latin typeface="Gill Sans MT" pitchFamily="34" charset="-18"/>
              </a:rPr>
              <a:t>c</a:t>
            </a:r>
            <a:r>
              <a:rPr lang="cs-CZ" sz="2400">
                <a:latin typeface="Gill Sans MT" pitchFamily="34" charset="-18"/>
              </a:rPr>
              <a:t> </a:t>
            </a:r>
            <a:r>
              <a:rPr lang="cs-CZ" sz="2400" i="1">
                <a:latin typeface="Gill Sans MT" pitchFamily="34" charset="-18"/>
              </a:rPr>
              <a:t>v</a:t>
            </a:r>
            <a:r>
              <a:rPr lang="cs-CZ" sz="2400" i="1" baseline="-25000">
                <a:latin typeface="Gill Sans MT" pitchFamily="34" charset="-18"/>
              </a:rPr>
              <a:t>c</a:t>
            </a:r>
            <a:r>
              <a:rPr lang="cs-CZ" sz="2400" i="1">
                <a:latin typeface="Gill Sans MT" pitchFamily="34" charset="-18"/>
              </a:rPr>
              <a:t> =5,1 cm</a:t>
            </a:r>
            <a:r>
              <a:rPr lang="cs-CZ" sz="2400">
                <a:latin typeface="Gill Sans MT" pitchFamily="34" charset="-18"/>
              </a:rPr>
              <a:t>. Vypočítejte</a:t>
            </a:r>
          </a:p>
          <a:p>
            <a:r>
              <a:rPr lang="cs-CZ" sz="2400">
                <a:latin typeface="Gill Sans MT" pitchFamily="34" charset="-18"/>
              </a:rPr>
              <a:t>obvod, obsah tohoto trojúhelníku ABC a příslušnou</a:t>
            </a:r>
          </a:p>
          <a:p>
            <a:r>
              <a:rPr lang="cs-CZ" sz="2400">
                <a:latin typeface="Gill Sans MT" pitchFamily="34" charset="-18"/>
              </a:rPr>
              <a:t>výšku ke straně a.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i="1" dirty="0" smtClean="0">
                <a:solidFill>
                  <a:schemeClr val="tx2">
                    <a:satMod val="130000"/>
                  </a:schemeClr>
                </a:solidFill>
              </a:rPr>
              <a:t>Řešení:</a:t>
            </a:r>
            <a:endParaRPr lang="cs-CZ" sz="3200" i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2530" name="TextovéPole 2"/>
          <p:cNvSpPr txBox="1">
            <a:spLocks noChangeArrowheads="1"/>
          </p:cNvSpPr>
          <p:nvPr/>
        </p:nvSpPr>
        <p:spPr bwMode="auto">
          <a:xfrm>
            <a:off x="1619250" y="1628775"/>
            <a:ext cx="58832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Gill Sans MT" pitchFamily="34" charset="-18"/>
              </a:rPr>
              <a:t>o = a + b + c = 6cm + 7cm + 8cm = </a:t>
            </a:r>
            <a:r>
              <a:rPr lang="cs-CZ" sz="2400" u="sng">
                <a:latin typeface="Gill Sans MT" pitchFamily="34" charset="-18"/>
              </a:rPr>
              <a:t>21cm</a:t>
            </a:r>
            <a:r>
              <a:rPr lang="cs-CZ" sz="2400">
                <a:latin typeface="Gill Sans MT" pitchFamily="34" charset="-18"/>
              </a:rPr>
              <a:t> </a:t>
            </a:r>
          </a:p>
        </p:txBody>
      </p:sp>
      <p:sp>
        <p:nvSpPr>
          <p:cNvPr id="22531" name="TextovéPole 3"/>
          <p:cNvSpPr txBox="1">
            <a:spLocks noChangeArrowheads="1"/>
          </p:cNvSpPr>
          <p:nvPr/>
        </p:nvSpPr>
        <p:spPr bwMode="auto">
          <a:xfrm>
            <a:off x="1619250" y="2565400"/>
            <a:ext cx="5926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Gill Sans MT" pitchFamily="34" charset="-18"/>
              </a:rPr>
              <a:t>S = ½ c . v</a:t>
            </a:r>
            <a:r>
              <a:rPr lang="cs-CZ" sz="2400" baseline="-25000">
                <a:latin typeface="Gill Sans MT" pitchFamily="34" charset="-18"/>
              </a:rPr>
              <a:t>c</a:t>
            </a:r>
            <a:r>
              <a:rPr lang="cs-CZ" sz="2400">
                <a:latin typeface="Gill Sans MT" pitchFamily="34" charset="-18"/>
              </a:rPr>
              <a:t> = ½ . 8cm . 5,1cm = </a:t>
            </a:r>
            <a:r>
              <a:rPr lang="cs-CZ" sz="2400" u="sng">
                <a:latin typeface="Gill Sans MT" pitchFamily="34" charset="-18"/>
              </a:rPr>
              <a:t>20,4 cm</a:t>
            </a:r>
            <a:r>
              <a:rPr lang="cs-CZ" sz="2400" u="sng" baseline="30000">
                <a:latin typeface="Gill Sans MT" pitchFamily="34" charset="-18"/>
              </a:rPr>
              <a:t>2</a:t>
            </a:r>
            <a:endParaRPr lang="cs-CZ" sz="2400" u="sng">
              <a:latin typeface="Gill Sans MT" pitchFamily="34" charset="-18"/>
            </a:endParaRPr>
          </a:p>
        </p:txBody>
      </p:sp>
      <p:sp>
        <p:nvSpPr>
          <p:cNvPr id="22532" name="TextovéPole 4"/>
          <p:cNvSpPr txBox="1">
            <a:spLocks noChangeArrowheads="1"/>
          </p:cNvSpPr>
          <p:nvPr/>
        </p:nvSpPr>
        <p:spPr bwMode="auto">
          <a:xfrm>
            <a:off x="1692275" y="3644900"/>
            <a:ext cx="59023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Gill Sans MT" pitchFamily="34" charset="-18"/>
              </a:rPr>
              <a:t>S = ½ a . v</a:t>
            </a:r>
            <a:r>
              <a:rPr lang="cs-CZ" sz="2400" baseline="-25000">
                <a:latin typeface="Gill Sans MT" pitchFamily="34" charset="-18"/>
              </a:rPr>
              <a:t>a</a:t>
            </a:r>
            <a:r>
              <a:rPr lang="cs-CZ" sz="2400">
                <a:latin typeface="Gill Sans MT" pitchFamily="34" charset="-18"/>
              </a:rPr>
              <a:t> </a:t>
            </a:r>
          </a:p>
          <a:p>
            <a:r>
              <a:rPr lang="cs-CZ" sz="2400">
                <a:latin typeface="Gill Sans MT" pitchFamily="34" charset="-18"/>
              </a:rPr>
              <a:t>v</a:t>
            </a:r>
            <a:r>
              <a:rPr lang="cs-CZ" sz="2400" baseline="-25000">
                <a:latin typeface="Gill Sans MT" pitchFamily="34" charset="-18"/>
              </a:rPr>
              <a:t>a</a:t>
            </a:r>
            <a:r>
              <a:rPr lang="cs-CZ" sz="2400">
                <a:latin typeface="Gill Sans MT" pitchFamily="34" charset="-18"/>
              </a:rPr>
              <a:t>  = (2 . S) : a = 40,8 cm</a:t>
            </a:r>
            <a:r>
              <a:rPr lang="cs-CZ" sz="2400" baseline="30000">
                <a:latin typeface="Gill Sans MT" pitchFamily="34" charset="-18"/>
              </a:rPr>
              <a:t>2</a:t>
            </a:r>
            <a:r>
              <a:rPr lang="cs-CZ" sz="2400">
                <a:latin typeface="Gill Sans MT" pitchFamily="34" charset="-18"/>
              </a:rPr>
              <a:t> : 6 cm = </a:t>
            </a:r>
            <a:r>
              <a:rPr lang="cs-CZ" sz="2400" u="sng">
                <a:latin typeface="Gill Sans MT" pitchFamily="34" charset="-18"/>
              </a:rPr>
              <a:t>6,8 cm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938" y="620713"/>
            <a:ext cx="9253538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satMod val="130000"/>
                  </a:schemeClr>
                </a:solidFill>
                <a:latin typeface="+mn-lt"/>
              </a:rPr>
              <a:t>Použité zdroje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ovéPole 2"/>
          <p:cNvSpPr txBox="1">
            <a:spLocks noChangeArrowheads="1"/>
          </p:cNvSpPr>
          <p:nvPr/>
        </p:nvSpPr>
        <p:spPr bwMode="auto">
          <a:xfrm>
            <a:off x="1116013" y="1898650"/>
            <a:ext cx="775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Gill Sans MT" pitchFamily="34" charset="-18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Gill Sans MT" pitchFamily="34" charset="-18"/>
            </a:endParaRPr>
          </a:p>
        </p:txBody>
      </p:sp>
      <p:sp>
        <p:nvSpPr>
          <p:cNvPr id="23557" name="TextovéPole 7"/>
          <p:cNvSpPr txBox="1">
            <a:spLocks noChangeArrowheads="1"/>
          </p:cNvSpPr>
          <p:nvPr/>
        </p:nvSpPr>
        <p:spPr bwMode="auto">
          <a:xfrm>
            <a:off x="630238" y="1890713"/>
            <a:ext cx="39179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tx2"/>
                </a:solidFill>
                <a:latin typeface="Gill Sans MT" pitchFamily="34" charset="-18"/>
              </a:rPr>
              <a:t> </a:t>
            </a:r>
            <a:endParaRPr lang="cs-CZ" sz="2400">
              <a:solidFill>
                <a:schemeClr val="tx2"/>
              </a:solidFill>
              <a:latin typeface="Gill Sans MT" pitchFamily="34" charset="-1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527</TotalTime>
  <Words>261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10</vt:i4>
      </vt:variant>
    </vt:vector>
  </HeadingPairs>
  <TitlesOfParts>
    <vt:vector size="22" baseType="lpstr">
      <vt:lpstr>Gill Sans MT</vt:lpstr>
      <vt:lpstr>Arial</vt:lpstr>
      <vt:lpstr>Wingdings 2</vt:lpstr>
      <vt:lpstr>Verdana</vt:lpstr>
      <vt:lpstr>Calibri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Obvod a obsah trojúhelníku</vt:lpstr>
      <vt:lpstr>Snímek 2</vt:lpstr>
      <vt:lpstr>Popis trojúhelníku</vt:lpstr>
      <vt:lpstr>Obvod a obsah trojúhelníku</vt:lpstr>
      <vt:lpstr>Obvod trojúhelníku</vt:lpstr>
      <vt:lpstr>Obsah trojúhelníku</vt:lpstr>
      <vt:lpstr>Obsah trojúhelníku</vt:lpstr>
      <vt:lpstr>Procvičování</vt:lpstr>
      <vt:lpstr>Řešení: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Školák</dc:creator>
  <cp:lastModifiedBy>DUM</cp:lastModifiedBy>
  <cp:revision>79</cp:revision>
  <dcterms:created xsi:type="dcterms:W3CDTF">2011-03-24T11:59:00Z</dcterms:created>
  <dcterms:modified xsi:type="dcterms:W3CDTF">2012-03-04T13:27:28Z</dcterms:modified>
</cp:coreProperties>
</file>