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56" r:id="rId3"/>
    <p:sldId id="257" r:id="rId4"/>
    <p:sldId id="258" r:id="rId5"/>
    <p:sldId id="259" r:id="rId6"/>
    <p:sldId id="261" r:id="rId7"/>
    <p:sldId id="262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D902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77846B6E-82F6-411D-934D-C8DBB2518311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65D14105-2AC0-4E34-8C24-71731A2217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46B6E-82F6-411D-934D-C8DBB2518311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4105-2AC0-4E34-8C24-71731A2217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46B6E-82F6-411D-934D-C8DBB2518311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4105-2AC0-4E34-8C24-71731A2217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46B6E-82F6-411D-934D-C8DBB2518311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4105-2AC0-4E34-8C24-71731A2217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46B6E-82F6-411D-934D-C8DBB2518311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4105-2AC0-4E34-8C24-71731A2217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46B6E-82F6-411D-934D-C8DBB2518311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4105-2AC0-4E34-8C24-71731A2217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46B6E-82F6-411D-934D-C8DBB2518311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4105-2AC0-4E34-8C24-71731A2217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77846B6E-82F6-411D-934D-C8DBB2518311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65D14105-2AC0-4E34-8C24-71731A2217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77846B6E-82F6-411D-934D-C8DBB2518311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65D14105-2AC0-4E34-8C24-71731A2217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46B6E-82F6-411D-934D-C8DBB2518311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4105-2AC0-4E34-8C24-71731A2217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46B6E-82F6-411D-934D-C8DBB2518311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4105-2AC0-4E34-8C24-71731A2217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77846B6E-82F6-411D-934D-C8DBB2518311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5D14105-2AC0-4E34-8C24-71731A22175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124744"/>
            <a:ext cx="7128792" cy="482453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cs-CZ" b="1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i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i="1" dirty="0" smtClean="0">
                <a:latin typeface="Arial" pitchFamily="34" charset="0"/>
                <a:cs typeface="Arial" pitchFamily="34" charset="0"/>
              </a:rPr>
              <a:t>Autor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   Mgr. Terezie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Nohýnková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latin typeface="Arial" pitchFamily="34" charset="0"/>
                <a:cs typeface="Arial" pitchFamily="34" charset="0"/>
              </a:rPr>
              <a:t>Vzdělávací oblast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:  Člověk a příroda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latin typeface="Arial" pitchFamily="34" charset="0"/>
                <a:cs typeface="Arial" pitchFamily="34" charset="0"/>
              </a:rPr>
              <a:t>Obor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: Chemie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latin typeface="Arial" pitchFamily="34" charset="0"/>
                <a:cs typeface="Arial" pitchFamily="34" charset="0"/>
              </a:rPr>
              <a:t>Téma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:  Názvosloví a chemická reakce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b="1" u="sng" dirty="0" smtClean="0">
                <a:latin typeface="Arial" pitchFamily="34" charset="0"/>
                <a:cs typeface="Arial" pitchFamily="34" charset="0"/>
              </a:rPr>
              <a:t>Název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 :   Kyseliny a hydroxidy </a:t>
            </a:r>
            <a:br>
              <a:rPr lang="cs-CZ" u="sng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 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latin typeface="Arial" pitchFamily="34" charset="0"/>
                <a:cs typeface="Arial" pitchFamily="34" charset="0"/>
              </a:rPr>
              <a:t>Zdroje a použité materiály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:  vlastní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                                      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obrázky z Klipartu PowerPoint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 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latin typeface="Arial" pitchFamily="34" charset="0"/>
                <a:cs typeface="Arial" pitchFamily="34" charset="0"/>
              </a:rPr>
              <a:t>Anotace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V tištěné či elektronické formě žáci opakují, procvičují a upevňují získané znalosti a dovednosti v tématu kyselin a hydroxidů.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 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b="1" i="1" dirty="0" smtClean="0">
                <a:latin typeface="Arial" pitchFamily="34" charset="0"/>
                <a:cs typeface="Arial" pitchFamily="34" charset="0"/>
              </a:rPr>
              <a:t> </a:t>
            </a:r>
            <a:r>
              <a:rPr lang="cs-CZ" dirty="0" smtClean="0"/>
              <a:t> </a:t>
            </a:r>
            <a:br>
              <a:rPr lang="cs-CZ" dirty="0" smtClean="0"/>
            </a:br>
            <a:r>
              <a:rPr lang="cs-CZ" sz="2800" b="1" dirty="0" smtClean="0"/>
              <a:t>VY_32_INOVACE_32_KYSELINY_A_HYDROXIDY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 </a:t>
            </a:r>
            <a:br>
              <a:rPr lang="cs-CZ" sz="2800" dirty="0" smtClean="0"/>
            </a:br>
            <a:r>
              <a:rPr lang="cs-CZ" sz="2800" dirty="0" smtClean="0"/>
              <a:t> Vytvořeno jako DUM do předmětu chemie pro 9. Ročník na ZŠ Studentská Mnichovo Hradiště dne 22.8.2011</a:t>
            </a:r>
            <a:br>
              <a:rPr lang="cs-CZ" sz="2800" dirty="0" smtClean="0"/>
            </a:br>
            <a:r>
              <a:rPr lang="cs-CZ" sz="2800" dirty="0" smtClean="0"/>
              <a:t> </a:t>
            </a:r>
            <a:br>
              <a:rPr lang="cs-CZ" sz="2800" dirty="0" smtClean="0"/>
            </a:br>
            <a:r>
              <a:rPr lang="cs-CZ" sz="2800" dirty="0" smtClean="0"/>
              <a:t> </a:t>
            </a:r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764704"/>
            <a:ext cx="3960440" cy="970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4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Opakování, procvičování – </a:t>
            </a:r>
            <a:r>
              <a:rPr lang="cs-CZ" sz="4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kyseliny, hydrox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idy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user\AppData\Local\Microsoft\Windows\Temporary Internet Files\Content.IE5\AM1I8PN9\MC9002296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836996"/>
            <a:ext cx="249015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ser\AppData\Local\Microsoft\Windows\Temporary Internet Files\Content.IE5\S7687CZ2\MC9002906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140968"/>
            <a:ext cx="2527426" cy="1848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27584" y="836712"/>
            <a:ext cx="7344816" cy="729770"/>
          </a:xfrm>
        </p:spPr>
        <p:txBody>
          <a:bodyPr>
            <a:normAutofit fontScale="90000"/>
          </a:bodyPr>
          <a:lstStyle/>
          <a:p>
            <a:pPr lvl="0"/>
            <a:r>
              <a:rPr lang="cs-CZ" sz="2200" b="1" u="sng" dirty="0" smtClean="0">
                <a:solidFill>
                  <a:srgbClr val="00B050"/>
                </a:solidFill>
              </a:rPr>
              <a:t/>
            </a:r>
            <a:br>
              <a:rPr lang="cs-CZ" sz="2200" b="1" u="sng" dirty="0" smtClean="0">
                <a:solidFill>
                  <a:srgbClr val="00B050"/>
                </a:solidFill>
              </a:rPr>
            </a:br>
            <a:r>
              <a:rPr lang="cs-CZ" sz="2200" b="1" u="sng" dirty="0">
                <a:solidFill>
                  <a:srgbClr val="00B050"/>
                </a:solidFill>
              </a:rPr>
              <a:t/>
            </a:r>
            <a:br>
              <a:rPr lang="cs-CZ" sz="2200" b="1" u="sng" dirty="0">
                <a:solidFill>
                  <a:srgbClr val="00B050"/>
                </a:solidFill>
              </a:rPr>
            </a:br>
            <a:r>
              <a:rPr lang="cs-CZ" sz="2200" b="1" u="sng" dirty="0" smtClean="0">
                <a:solidFill>
                  <a:srgbClr val="00B050"/>
                </a:solidFill>
              </a:rPr>
              <a:t/>
            </a:r>
            <a:br>
              <a:rPr lang="cs-CZ" sz="2200" b="1" u="sng" dirty="0" smtClean="0">
                <a:solidFill>
                  <a:srgbClr val="00B050"/>
                </a:solidFill>
              </a:rPr>
            </a:br>
            <a:r>
              <a:rPr lang="cs-CZ" sz="2200" b="1" u="sng" dirty="0">
                <a:solidFill>
                  <a:srgbClr val="00B050"/>
                </a:solidFill>
              </a:rPr>
              <a:t/>
            </a:r>
            <a:br>
              <a:rPr lang="cs-CZ" sz="2200" b="1" u="sng" dirty="0">
                <a:solidFill>
                  <a:srgbClr val="00B050"/>
                </a:solidFill>
              </a:rPr>
            </a:br>
            <a:r>
              <a:rPr lang="cs-CZ" sz="2200" b="1" u="sng" dirty="0" smtClean="0">
                <a:solidFill>
                  <a:srgbClr val="00B050"/>
                </a:solidFill>
              </a:rPr>
              <a:t/>
            </a:r>
            <a:br>
              <a:rPr lang="cs-CZ" sz="2200" b="1" u="sng" dirty="0" smtClean="0">
                <a:solidFill>
                  <a:srgbClr val="00B050"/>
                </a:solidFill>
              </a:rPr>
            </a:br>
            <a:r>
              <a:rPr lang="cs-CZ" sz="2200" b="1" u="sng" dirty="0">
                <a:solidFill>
                  <a:srgbClr val="00B050"/>
                </a:solidFill>
              </a:rPr>
              <a:t/>
            </a:r>
            <a:br>
              <a:rPr lang="cs-CZ" sz="2200" b="1" u="sng" dirty="0">
                <a:solidFill>
                  <a:srgbClr val="00B050"/>
                </a:solidFill>
              </a:rPr>
            </a:br>
            <a:r>
              <a:rPr lang="cs-CZ" sz="2200" b="1" u="sng" dirty="0" smtClean="0">
                <a:solidFill>
                  <a:srgbClr val="00B050"/>
                </a:solidFill>
              </a:rPr>
              <a:t/>
            </a:r>
            <a:br>
              <a:rPr lang="cs-CZ" sz="2200" b="1" u="sng" dirty="0" smtClean="0">
                <a:solidFill>
                  <a:srgbClr val="00B050"/>
                </a:solidFill>
              </a:rPr>
            </a:br>
            <a:r>
              <a:rPr lang="cs-CZ" sz="2200" b="1" u="sng" dirty="0" smtClean="0">
                <a:solidFill>
                  <a:srgbClr val="00B050"/>
                </a:solidFill>
              </a:rPr>
              <a:t/>
            </a:r>
            <a:br>
              <a:rPr lang="cs-CZ" sz="2200" b="1" u="sng" dirty="0" smtClean="0">
                <a:solidFill>
                  <a:srgbClr val="00B050"/>
                </a:solidFill>
              </a:rPr>
            </a:br>
            <a:r>
              <a:rPr lang="cs-CZ" sz="2200" b="1" u="sng" dirty="0">
                <a:solidFill>
                  <a:srgbClr val="00B050"/>
                </a:solidFill>
              </a:rPr>
              <a:t/>
            </a:r>
            <a:br>
              <a:rPr lang="cs-CZ" sz="2200" b="1" u="sng" dirty="0">
                <a:solidFill>
                  <a:srgbClr val="00B050"/>
                </a:solidFill>
              </a:rPr>
            </a:br>
            <a:r>
              <a:rPr lang="cs-CZ" sz="3600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Rozděl uvedené látky do příslušných skupin :</a:t>
            </a:r>
            <a:r>
              <a:rPr lang="cs-CZ" sz="4000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4000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dirty="0" smtClean="0"/>
              <a:t>Au</a:t>
            </a:r>
            <a:r>
              <a:rPr lang="cs-CZ" sz="2200" dirty="0"/>
              <a:t>,  </a:t>
            </a:r>
            <a:r>
              <a:rPr lang="cs-CZ" sz="2200" dirty="0" err="1"/>
              <a:t>HBr</a:t>
            </a:r>
            <a:r>
              <a:rPr lang="cs-CZ" sz="2200" dirty="0"/>
              <a:t>,  SO</a:t>
            </a:r>
            <a:r>
              <a:rPr lang="cs-CZ" sz="2200" baseline="-25000" dirty="0"/>
              <a:t>3</a:t>
            </a:r>
            <a:r>
              <a:rPr lang="cs-CZ" sz="2200" dirty="0"/>
              <a:t>,  </a:t>
            </a:r>
            <a:r>
              <a:rPr lang="cs-CZ" sz="2200" dirty="0" err="1"/>
              <a:t>KCl</a:t>
            </a:r>
            <a:r>
              <a:rPr lang="cs-CZ" sz="2200" dirty="0"/>
              <a:t>,  H</a:t>
            </a:r>
            <a:r>
              <a:rPr lang="cs-CZ" sz="2200" baseline="-25000" dirty="0"/>
              <a:t>2</a:t>
            </a:r>
            <a:r>
              <a:rPr lang="cs-CZ" sz="2200" dirty="0"/>
              <a:t>CO</a:t>
            </a:r>
            <a:r>
              <a:rPr lang="cs-CZ" sz="2200" baseline="-25000" dirty="0"/>
              <a:t>3</a:t>
            </a:r>
            <a:r>
              <a:rPr lang="cs-CZ" sz="2200" dirty="0"/>
              <a:t>,  </a:t>
            </a:r>
            <a:r>
              <a:rPr lang="cs-CZ" sz="2200" dirty="0" err="1"/>
              <a:t>FeS</a:t>
            </a:r>
            <a:r>
              <a:rPr lang="cs-CZ" sz="2200" dirty="0"/>
              <a:t>,  P</a:t>
            </a:r>
            <a:r>
              <a:rPr lang="cs-CZ" sz="2200" baseline="-25000" dirty="0"/>
              <a:t>4</a:t>
            </a:r>
            <a:r>
              <a:rPr lang="cs-CZ" sz="2200" dirty="0"/>
              <a:t>,  </a:t>
            </a:r>
            <a:r>
              <a:rPr lang="cs-CZ" sz="2200" dirty="0" err="1"/>
              <a:t>MgO</a:t>
            </a:r>
            <a:r>
              <a:rPr lang="cs-CZ" sz="2200" dirty="0"/>
              <a:t>,  </a:t>
            </a:r>
            <a:r>
              <a:rPr lang="cs-CZ" sz="2200" dirty="0" err="1"/>
              <a:t>Pb</a:t>
            </a:r>
            <a:r>
              <a:rPr lang="cs-CZ" sz="2200" dirty="0"/>
              <a:t>(OH)</a:t>
            </a:r>
            <a:r>
              <a:rPr lang="cs-CZ" sz="2200" baseline="-25000" dirty="0"/>
              <a:t>2</a:t>
            </a:r>
            <a:r>
              <a:rPr lang="cs-CZ" sz="2200" dirty="0"/>
              <a:t>,  KF,  </a:t>
            </a:r>
            <a:r>
              <a:rPr lang="cs-CZ" sz="2200" dirty="0" err="1"/>
              <a:t>Hg</a:t>
            </a:r>
            <a:r>
              <a:rPr lang="cs-CZ" sz="2200" dirty="0"/>
              <a:t>,  </a:t>
            </a:r>
            <a:r>
              <a:rPr lang="cs-CZ" sz="2200" dirty="0" err="1"/>
              <a:t>LiOH</a:t>
            </a:r>
            <a:r>
              <a:rPr lang="cs-CZ" sz="2200" dirty="0"/>
              <a:t>,  HClO</a:t>
            </a:r>
            <a:r>
              <a:rPr lang="cs-CZ" sz="2200" baseline="-25000" dirty="0"/>
              <a:t>3</a:t>
            </a:r>
            <a:r>
              <a:rPr lang="cs-CZ" sz="2200" dirty="0"/>
              <a:t>,  </a:t>
            </a:r>
            <a:r>
              <a:rPr lang="cs-CZ" sz="2200" dirty="0" smtClean="0"/>
              <a:t> </a:t>
            </a:r>
            <a:r>
              <a:rPr lang="cs-CZ" sz="2200" dirty="0" err="1"/>
              <a:t>AgBr</a:t>
            </a:r>
            <a:r>
              <a:rPr lang="cs-CZ" sz="2200" dirty="0"/>
              <a:t>,  O</a:t>
            </a:r>
            <a:r>
              <a:rPr lang="cs-CZ" sz="2200" baseline="-25000" dirty="0"/>
              <a:t>2</a:t>
            </a:r>
            <a:r>
              <a:rPr lang="cs-CZ" sz="2200" dirty="0"/>
              <a:t>, Mn</a:t>
            </a:r>
            <a:r>
              <a:rPr lang="cs-CZ" sz="2200" baseline="-25000" dirty="0"/>
              <a:t>2</a:t>
            </a:r>
            <a:r>
              <a:rPr lang="cs-CZ" sz="2200" dirty="0"/>
              <a:t>O</a:t>
            </a:r>
            <a:r>
              <a:rPr lang="cs-CZ" sz="2200" baseline="-25000" dirty="0"/>
              <a:t>7</a:t>
            </a:r>
            <a:r>
              <a:rPr lang="cs-CZ" sz="2200" dirty="0"/>
              <a:t>,  Al(OH)</a:t>
            </a:r>
            <a:r>
              <a:rPr lang="cs-CZ" sz="2200" baseline="-25000" dirty="0"/>
              <a:t>3</a:t>
            </a:r>
            <a:r>
              <a:rPr lang="cs-CZ" sz="2200" dirty="0"/>
              <a:t>, Na</a:t>
            </a:r>
            <a:r>
              <a:rPr lang="cs-CZ" sz="2200" baseline="-25000" dirty="0"/>
              <a:t>2</a:t>
            </a:r>
            <a:r>
              <a:rPr lang="cs-CZ" sz="2200" dirty="0"/>
              <a:t>S,</a:t>
            </a:r>
            <a:r>
              <a:rPr lang="cs-CZ" sz="2200" dirty="0" smtClean="0"/>
              <a:t>  </a:t>
            </a:r>
            <a:r>
              <a:rPr lang="cs-CZ" sz="2200" dirty="0"/>
              <a:t>H</a:t>
            </a:r>
            <a:r>
              <a:rPr lang="cs-CZ" sz="2200" baseline="-25000" dirty="0"/>
              <a:t>3</a:t>
            </a:r>
            <a:r>
              <a:rPr lang="cs-CZ" sz="2200" dirty="0"/>
              <a:t>PO</a:t>
            </a:r>
            <a:r>
              <a:rPr lang="cs-CZ" sz="2200" baseline="-25000" dirty="0"/>
              <a:t>4</a:t>
            </a:r>
            <a:r>
              <a:rPr lang="cs-CZ" sz="2200" dirty="0"/>
              <a:t>,  AlI</a:t>
            </a:r>
            <a:r>
              <a:rPr lang="cs-CZ" sz="2200" baseline="-25000" dirty="0"/>
              <a:t>3</a:t>
            </a:r>
            <a:r>
              <a:rPr lang="cs-CZ" sz="2200" dirty="0"/>
              <a:t>, </a:t>
            </a:r>
            <a:br>
              <a:rPr lang="cs-CZ" sz="2200" dirty="0"/>
            </a:br>
            <a:r>
              <a:rPr lang="cs-CZ" sz="2200" b="1" u="sng" dirty="0" smtClean="0">
                <a:solidFill>
                  <a:srgbClr val="00B050"/>
                </a:solidFill>
              </a:rPr>
              <a:t/>
            </a:r>
            <a:br>
              <a:rPr lang="cs-CZ" sz="2200" b="1" u="sng" dirty="0" smtClean="0">
                <a:solidFill>
                  <a:srgbClr val="00B050"/>
                </a:solidFill>
              </a:rPr>
            </a:br>
            <a:r>
              <a:rPr lang="cs-CZ" sz="2200" b="1" u="sng" dirty="0">
                <a:solidFill>
                  <a:srgbClr val="00B050"/>
                </a:solidFill>
              </a:rPr>
              <a:t/>
            </a:r>
            <a:br>
              <a:rPr lang="cs-CZ" sz="2200" b="1" u="sng" dirty="0">
                <a:solidFill>
                  <a:srgbClr val="00B050"/>
                </a:solidFill>
              </a:rPr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48156" y="2636913"/>
            <a:ext cx="7416824" cy="3600400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OXIDY </a:t>
            </a:r>
            <a:r>
              <a:rPr lang="cs-CZ" dirty="0" smtClean="0"/>
              <a:t>– </a:t>
            </a:r>
          </a:p>
          <a:p>
            <a:pPr marL="0" indent="0">
              <a:buNone/>
            </a:pPr>
            <a:r>
              <a:rPr lang="cs-CZ" dirty="0"/>
              <a:t>			</a:t>
            </a:r>
            <a:endParaRPr lang="cs-CZ" dirty="0" smtClean="0"/>
          </a:p>
          <a:p>
            <a:r>
              <a:rPr lang="cs-CZ" dirty="0" smtClean="0"/>
              <a:t>HALOGENIDY –</a:t>
            </a:r>
          </a:p>
          <a:p>
            <a:endParaRPr lang="cs-CZ" dirty="0"/>
          </a:p>
          <a:p>
            <a:r>
              <a:rPr lang="cs-CZ" dirty="0" smtClean="0"/>
              <a:t>SULFIDY –</a:t>
            </a:r>
          </a:p>
          <a:p>
            <a:pPr marL="0" indent="0">
              <a:buNone/>
            </a:pPr>
            <a:r>
              <a:rPr lang="cs-CZ" dirty="0" smtClean="0"/>
              <a:t>						</a:t>
            </a:r>
          </a:p>
          <a:p>
            <a:r>
              <a:rPr lang="cs-CZ" dirty="0" smtClean="0"/>
              <a:t>PRVKY –</a:t>
            </a:r>
          </a:p>
          <a:p>
            <a:endParaRPr lang="cs-CZ" dirty="0"/>
          </a:p>
          <a:p>
            <a:r>
              <a:rPr lang="cs-CZ" dirty="0"/>
              <a:t>KYSELINY </a:t>
            </a:r>
            <a:r>
              <a:rPr lang="cs-CZ" dirty="0" smtClean="0"/>
              <a:t>–</a:t>
            </a:r>
          </a:p>
          <a:p>
            <a:pPr marL="0" indent="0">
              <a:buNone/>
            </a:pPr>
            <a:r>
              <a:rPr lang="cs-CZ" dirty="0"/>
              <a:t>						</a:t>
            </a:r>
            <a:endParaRPr lang="cs-CZ" dirty="0" smtClean="0"/>
          </a:p>
          <a:p>
            <a:r>
              <a:rPr lang="cs-CZ" dirty="0" smtClean="0"/>
              <a:t>HYDROXIDY </a:t>
            </a:r>
            <a:r>
              <a:rPr lang="cs-CZ" dirty="0"/>
              <a:t>-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827584" y="1412776"/>
            <a:ext cx="7344816" cy="7297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200" b="1" u="sng" dirty="0" smtClean="0">
                <a:solidFill>
                  <a:srgbClr val="00B050"/>
                </a:solidFill>
              </a:rPr>
              <a:t/>
            </a:r>
            <a:br>
              <a:rPr lang="cs-CZ" sz="2200" b="1" u="sng" dirty="0" smtClean="0">
                <a:solidFill>
                  <a:srgbClr val="00B050"/>
                </a:solidFill>
              </a:rPr>
            </a:br>
            <a:r>
              <a:rPr lang="cs-CZ" sz="2200" b="1" u="sng" dirty="0" smtClean="0">
                <a:solidFill>
                  <a:srgbClr val="00B050"/>
                </a:solidFill>
              </a:rPr>
              <a:t/>
            </a:r>
            <a:br>
              <a:rPr lang="cs-CZ" sz="2200" b="1" u="sng" dirty="0" smtClean="0">
                <a:solidFill>
                  <a:srgbClr val="00B050"/>
                </a:solidFill>
              </a:rPr>
            </a:br>
            <a:r>
              <a:rPr lang="cs-CZ" sz="2200" b="1" u="sng" dirty="0" smtClean="0">
                <a:solidFill>
                  <a:srgbClr val="00B050"/>
                </a:solidFill>
              </a:rPr>
              <a:t/>
            </a:r>
            <a:br>
              <a:rPr lang="cs-CZ" sz="2200" b="1" u="sng" dirty="0" smtClean="0">
                <a:solidFill>
                  <a:srgbClr val="00B050"/>
                </a:solidFill>
              </a:rPr>
            </a:br>
            <a:r>
              <a:rPr lang="cs-CZ" sz="2200" b="1" u="sng" dirty="0" smtClean="0">
                <a:solidFill>
                  <a:srgbClr val="00B050"/>
                </a:solidFill>
              </a:rPr>
              <a:t/>
            </a:r>
            <a:br>
              <a:rPr lang="cs-CZ" sz="2200" b="1" u="sng" dirty="0" smtClean="0">
                <a:solidFill>
                  <a:srgbClr val="00B050"/>
                </a:solidFill>
              </a:rPr>
            </a:br>
            <a:r>
              <a:rPr lang="cs-CZ" sz="2200" b="1" u="sng" dirty="0" smtClean="0">
                <a:solidFill>
                  <a:srgbClr val="00B050"/>
                </a:solidFill>
              </a:rPr>
              <a:t/>
            </a:r>
            <a:br>
              <a:rPr lang="cs-CZ" sz="2200" b="1" u="sng" dirty="0" smtClean="0">
                <a:solidFill>
                  <a:srgbClr val="00B050"/>
                </a:solidFill>
              </a:rPr>
            </a:br>
            <a:r>
              <a:rPr lang="cs-CZ" sz="2200" b="1" u="sng" dirty="0" smtClean="0">
                <a:solidFill>
                  <a:srgbClr val="00B050"/>
                </a:solidFill>
              </a:rPr>
              <a:t/>
            </a:r>
            <a:br>
              <a:rPr lang="cs-CZ" sz="2200" b="1" u="sng" dirty="0" smtClean="0">
                <a:solidFill>
                  <a:srgbClr val="00B050"/>
                </a:solidFill>
              </a:rPr>
            </a:br>
            <a:r>
              <a:rPr lang="cs-CZ" sz="2200" b="1" u="sng" dirty="0" smtClean="0">
                <a:solidFill>
                  <a:srgbClr val="00B050"/>
                </a:solidFill>
              </a:rPr>
              <a:t/>
            </a:r>
            <a:br>
              <a:rPr lang="cs-CZ" sz="2200" b="1" u="sng" dirty="0" smtClean="0">
                <a:solidFill>
                  <a:srgbClr val="00B050"/>
                </a:solidFill>
              </a:rPr>
            </a:br>
            <a:r>
              <a:rPr lang="cs-CZ" sz="2200" b="1" u="sng" dirty="0" smtClean="0">
                <a:solidFill>
                  <a:srgbClr val="00B050"/>
                </a:solidFill>
              </a:rPr>
              <a:t/>
            </a:r>
            <a:br>
              <a:rPr lang="cs-CZ" sz="2200" b="1" u="sng" dirty="0" smtClean="0">
                <a:solidFill>
                  <a:srgbClr val="00B050"/>
                </a:solidFill>
              </a:rPr>
            </a:br>
            <a:r>
              <a:rPr lang="cs-CZ" sz="2200" b="1" u="sng" dirty="0" smtClean="0">
                <a:solidFill>
                  <a:srgbClr val="00B050"/>
                </a:solidFill>
              </a:rPr>
              <a:t/>
            </a:r>
            <a:br>
              <a:rPr lang="cs-CZ" sz="2200" b="1" u="sng" dirty="0" smtClean="0">
                <a:solidFill>
                  <a:srgbClr val="00B050"/>
                </a:solidFill>
              </a:rPr>
            </a:br>
            <a:r>
              <a:rPr lang="cs-CZ" sz="2200" b="1" u="sng" dirty="0" smtClean="0">
                <a:solidFill>
                  <a:srgbClr val="00B050"/>
                </a:solidFill>
              </a:rPr>
              <a:t/>
            </a:r>
            <a:br>
              <a:rPr lang="cs-CZ" sz="2200" b="1" u="sng" dirty="0" smtClean="0">
                <a:solidFill>
                  <a:srgbClr val="00B050"/>
                </a:solidFill>
              </a:rPr>
            </a:br>
            <a:r>
              <a:rPr lang="cs-CZ" sz="2200" b="1" u="sng" dirty="0" smtClean="0">
                <a:solidFill>
                  <a:srgbClr val="00B050"/>
                </a:solidFill>
              </a:rPr>
              <a:t/>
            </a:r>
            <a:br>
              <a:rPr lang="cs-CZ" sz="2200" b="1" u="sng" dirty="0" smtClean="0">
                <a:solidFill>
                  <a:srgbClr val="00B050"/>
                </a:solidFill>
              </a:rPr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 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548680"/>
            <a:ext cx="6965245" cy="811218"/>
          </a:xfrm>
        </p:spPr>
        <p:txBody>
          <a:bodyPr/>
          <a:lstStyle/>
          <a:p>
            <a:r>
              <a:rPr lang="cs-CZ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Pojmenuj :</a:t>
            </a:r>
            <a:r>
              <a:rPr lang="cs-CZ" b="1" dirty="0">
                <a:solidFill>
                  <a:srgbClr val="0070C0"/>
                </a:solidFill>
              </a:rPr>
              <a:t>	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772816"/>
            <a:ext cx="7128792" cy="4392488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HNO</a:t>
            </a:r>
            <a:r>
              <a:rPr lang="cs-CZ" baseline="-25000" dirty="0"/>
              <a:t>2 </a:t>
            </a:r>
            <a:r>
              <a:rPr lang="cs-CZ" dirty="0" smtClean="0"/>
              <a:t>– </a:t>
            </a:r>
          </a:p>
          <a:p>
            <a:pPr marL="0" indent="0">
              <a:buNone/>
            </a:pPr>
            <a:r>
              <a:rPr lang="cs-CZ" dirty="0" smtClean="0"/>
              <a:t>				</a:t>
            </a:r>
          </a:p>
          <a:p>
            <a:r>
              <a:rPr lang="cs-CZ" dirty="0"/>
              <a:t>HI </a:t>
            </a:r>
            <a:r>
              <a:rPr lang="cs-CZ" dirty="0" smtClean="0"/>
              <a:t>–	</a:t>
            </a:r>
          </a:p>
          <a:p>
            <a:pPr marL="0" indent="0">
              <a:buNone/>
            </a:pPr>
            <a:r>
              <a:rPr lang="cs-CZ" dirty="0" smtClean="0"/>
              <a:t>			</a:t>
            </a:r>
          </a:p>
          <a:p>
            <a:r>
              <a:rPr lang="cs-CZ" dirty="0" smtClean="0"/>
              <a:t>Ca(OH)</a:t>
            </a:r>
            <a:r>
              <a:rPr lang="cs-CZ" baseline="-25000" dirty="0" smtClean="0"/>
              <a:t>2</a:t>
            </a:r>
            <a:r>
              <a:rPr lang="cs-CZ" dirty="0" smtClean="0"/>
              <a:t> –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SiO</a:t>
            </a:r>
            <a:r>
              <a:rPr lang="cs-CZ" baseline="-25000" dirty="0" smtClean="0"/>
              <a:t>3</a:t>
            </a:r>
            <a:r>
              <a:rPr lang="cs-CZ" dirty="0" smtClean="0"/>
              <a:t> –	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</a:p>
          <a:p>
            <a:r>
              <a:rPr lang="cs-CZ" dirty="0" smtClean="0"/>
              <a:t>KOH –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HMnO</a:t>
            </a:r>
            <a:r>
              <a:rPr lang="cs-CZ" baseline="-25000" dirty="0" smtClean="0"/>
              <a:t>4</a:t>
            </a:r>
            <a:r>
              <a:rPr lang="cs-CZ" dirty="0" smtClean="0"/>
              <a:t> </a:t>
            </a:r>
            <a:r>
              <a:rPr lang="cs-CZ" dirty="0"/>
              <a:t>-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76672"/>
            <a:ext cx="6965245" cy="811218"/>
          </a:xfrm>
        </p:spPr>
        <p:txBody>
          <a:bodyPr>
            <a:normAutofit fontScale="90000"/>
          </a:bodyPr>
          <a:lstStyle/>
          <a:p>
            <a:pPr lvl="0"/>
            <a:r>
              <a:rPr lang="cs-CZ" b="1" u="sng" dirty="0" smtClean="0">
                <a:solidFill>
                  <a:srgbClr val="FFC000"/>
                </a:solidFill>
              </a:rPr>
              <a:t/>
            </a:r>
            <a:br>
              <a:rPr lang="cs-CZ" b="1" u="sng" dirty="0" smtClean="0">
                <a:solidFill>
                  <a:srgbClr val="FFC000"/>
                </a:solidFill>
              </a:rPr>
            </a:br>
            <a:r>
              <a:rPr lang="cs-CZ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Napiš </a:t>
            </a:r>
            <a:r>
              <a:rPr lang="cs-CZ" b="1" u="sng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vzorec :</a:t>
            </a:r>
            <a:br>
              <a:rPr lang="cs-CZ" b="1" u="sng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endParaRPr lang="cs-CZ" b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340768"/>
            <a:ext cx="7416824" cy="4824536"/>
          </a:xfrm>
        </p:spPr>
        <p:txBody>
          <a:bodyPr>
            <a:normAutofit fontScale="92500" lnSpcReduction="10000"/>
          </a:bodyPr>
          <a:lstStyle/>
          <a:p>
            <a:pPr lvl="0"/>
            <a:endParaRPr lang="cs-CZ" sz="2400" dirty="0" smtClean="0"/>
          </a:p>
          <a:p>
            <a:pPr lvl="0"/>
            <a:r>
              <a:rPr lang="cs-CZ" sz="2400" dirty="0" smtClean="0"/>
              <a:t>hydroxid </a:t>
            </a:r>
            <a:r>
              <a:rPr lang="cs-CZ" sz="2400" dirty="0"/>
              <a:t>lithný </a:t>
            </a:r>
            <a:r>
              <a:rPr lang="cs-CZ" sz="2400" dirty="0" smtClean="0"/>
              <a:t>–</a:t>
            </a:r>
          </a:p>
          <a:p>
            <a:pPr marL="0" lvl="0" indent="0">
              <a:buNone/>
            </a:pPr>
            <a:r>
              <a:rPr lang="cs-CZ" sz="2400" dirty="0" smtClean="0"/>
              <a:t> </a:t>
            </a:r>
          </a:p>
          <a:p>
            <a:pPr lvl="0"/>
            <a:r>
              <a:rPr lang="cs-CZ" sz="2400" dirty="0" err="1" smtClean="0"/>
              <a:t>kys</a:t>
            </a:r>
            <a:r>
              <a:rPr lang="cs-CZ" sz="2400" dirty="0"/>
              <a:t>. fosforečná </a:t>
            </a:r>
            <a:r>
              <a:rPr lang="cs-CZ" sz="2400" dirty="0" smtClean="0"/>
              <a:t>–</a:t>
            </a:r>
          </a:p>
          <a:p>
            <a:pPr marL="0" lvl="0" indent="0">
              <a:buNone/>
            </a:pPr>
            <a:r>
              <a:rPr lang="cs-CZ" sz="2400" dirty="0" smtClean="0"/>
              <a:t>	</a:t>
            </a:r>
          </a:p>
          <a:p>
            <a:pPr lvl="0"/>
            <a:r>
              <a:rPr lang="cs-CZ" sz="2400" dirty="0" err="1" smtClean="0"/>
              <a:t>kys</a:t>
            </a:r>
            <a:r>
              <a:rPr lang="cs-CZ" sz="2400" dirty="0"/>
              <a:t>. arsenitá – </a:t>
            </a:r>
            <a:endParaRPr lang="cs-CZ" sz="2400" dirty="0" smtClean="0"/>
          </a:p>
          <a:p>
            <a:pPr lvl="0"/>
            <a:endParaRPr lang="cs-CZ" sz="2400" dirty="0" smtClean="0"/>
          </a:p>
          <a:p>
            <a:pPr lvl="0"/>
            <a:r>
              <a:rPr lang="cs-CZ" sz="2400" dirty="0" smtClean="0"/>
              <a:t>hydroxid </a:t>
            </a:r>
            <a:r>
              <a:rPr lang="cs-CZ" sz="2400" dirty="0"/>
              <a:t>hlinitý </a:t>
            </a:r>
            <a:r>
              <a:rPr lang="cs-CZ" sz="2400" dirty="0" smtClean="0"/>
              <a:t>–	</a:t>
            </a:r>
          </a:p>
          <a:p>
            <a:pPr marL="0" lvl="0" indent="0">
              <a:buNone/>
            </a:pPr>
            <a:r>
              <a:rPr lang="cs-CZ" sz="2400" dirty="0" smtClean="0"/>
              <a:t>	</a:t>
            </a:r>
            <a:endParaRPr lang="cs-CZ" sz="2400" dirty="0"/>
          </a:p>
          <a:p>
            <a:pPr lvl="0"/>
            <a:r>
              <a:rPr lang="cs-CZ" sz="2400" dirty="0"/>
              <a:t>hydroxid hořečnatý – </a:t>
            </a:r>
            <a:endParaRPr lang="cs-CZ" sz="2400" dirty="0" smtClean="0"/>
          </a:p>
          <a:p>
            <a:pPr lvl="0"/>
            <a:endParaRPr lang="cs-CZ" sz="2400" dirty="0" smtClean="0"/>
          </a:p>
          <a:p>
            <a:pPr lvl="0"/>
            <a:r>
              <a:rPr lang="cs-CZ" sz="2400" dirty="0" err="1" smtClean="0"/>
              <a:t>kys</a:t>
            </a:r>
            <a:r>
              <a:rPr lang="cs-CZ" sz="2400" dirty="0"/>
              <a:t>. fluorovodíková - 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817583"/>
            <a:ext cx="7488831" cy="667201"/>
          </a:xfrm>
        </p:spPr>
        <p:txBody>
          <a:bodyPr>
            <a:normAutofit fontScale="90000"/>
          </a:bodyPr>
          <a:lstStyle/>
          <a:p>
            <a:pPr lvl="0"/>
            <a:r>
              <a:rPr lang="cs-CZ" sz="4000" b="1" u="sng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4000" b="1" u="sng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3600" b="1" u="sng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Doplň</a:t>
            </a:r>
            <a:r>
              <a:rPr lang="cs-CZ" sz="3600" b="1" u="sng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která </a:t>
            </a:r>
            <a:r>
              <a:rPr lang="cs-CZ" sz="3600" b="1" u="sng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látka </a:t>
            </a:r>
            <a:r>
              <a:rPr lang="cs-CZ" sz="3600" b="1" u="sng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se takto rozštěpila :</a:t>
            </a:r>
            <a:r>
              <a:rPr lang="cs-CZ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endParaRPr lang="cs-CZ" sz="36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72816"/>
            <a:ext cx="7344816" cy="41764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……………….                                3 OH</a:t>
            </a:r>
            <a:r>
              <a:rPr lang="cs-CZ" baseline="30000" dirty="0" smtClean="0"/>
              <a:t>-</a:t>
            </a:r>
            <a:r>
              <a:rPr lang="cs-CZ" dirty="0" smtClean="0"/>
              <a:t>    +  Al </a:t>
            </a:r>
            <a:r>
              <a:rPr lang="cs-CZ" baseline="30000" dirty="0" smtClean="0"/>
              <a:t>3+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……………….                                2 H</a:t>
            </a:r>
            <a:r>
              <a:rPr lang="cs-CZ" baseline="30000" dirty="0"/>
              <a:t>+</a:t>
            </a:r>
            <a:r>
              <a:rPr lang="cs-CZ" dirty="0"/>
              <a:t>   +    </a:t>
            </a:r>
            <a:r>
              <a:rPr lang="cs-CZ" dirty="0" smtClean="0"/>
              <a:t>CO</a:t>
            </a:r>
            <a:r>
              <a:rPr lang="cs-CZ" baseline="-25000" dirty="0" smtClean="0"/>
              <a:t>3</a:t>
            </a:r>
            <a:r>
              <a:rPr lang="cs-CZ" baseline="30000" dirty="0" smtClean="0"/>
              <a:t>2-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……………….                                 3 H</a:t>
            </a:r>
            <a:r>
              <a:rPr lang="cs-CZ" baseline="30000" dirty="0"/>
              <a:t>+</a:t>
            </a:r>
            <a:r>
              <a:rPr lang="cs-CZ" dirty="0"/>
              <a:t>   +    </a:t>
            </a:r>
            <a:r>
              <a:rPr lang="cs-CZ" dirty="0" smtClean="0"/>
              <a:t>PO</a:t>
            </a:r>
            <a:r>
              <a:rPr lang="cs-CZ" baseline="-25000" dirty="0" smtClean="0"/>
              <a:t>4</a:t>
            </a:r>
            <a:r>
              <a:rPr lang="cs-CZ" baseline="30000" dirty="0" smtClean="0"/>
              <a:t>3-</a:t>
            </a:r>
          </a:p>
          <a:p>
            <a:pPr>
              <a:buNone/>
            </a:pPr>
            <a:endParaRPr lang="cs-CZ" baseline="30000" dirty="0" smtClean="0"/>
          </a:p>
          <a:p>
            <a:pPr>
              <a:buNone/>
            </a:pPr>
            <a:endParaRPr lang="cs-CZ" baseline="30000" dirty="0" smtClean="0"/>
          </a:p>
          <a:p>
            <a:pPr>
              <a:buNone/>
            </a:pPr>
            <a:r>
              <a:rPr lang="cs-CZ" dirty="0" smtClean="0"/>
              <a:t>    ………………..                                 OH</a:t>
            </a:r>
            <a:r>
              <a:rPr lang="cs-CZ" baseline="30000" dirty="0"/>
              <a:t>-</a:t>
            </a:r>
            <a:r>
              <a:rPr lang="cs-CZ" dirty="0" smtClean="0"/>
              <a:t>   </a:t>
            </a:r>
            <a:r>
              <a:rPr lang="cs-CZ" dirty="0"/>
              <a:t>+    </a:t>
            </a:r>
            <a:r>
              <a:rPr lang="cs-CZ" dirty="0" err="1" smtClean="0"/>
              <a:t>Li</a:t>
            </a:r>
            <a:r>
              <a:rPr lang="cs-CZ" baseline="30000" dirty="0" smtClean="0"/>
              <a:t>+</a:t>
            </a:r>
            <a:endParaRPr lang="cs-CZ" dirty="0"/>
          </a:p>
          <a:p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259750" y="4077072"/>
            <a:ext cx="142876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3254764" y="3284984"/>
            <a:ext cx="142876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3381579" y="5157192"/>
            <a:ext cx="142876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5"/>
          <p:cNvCxnSpPr/>
          <p:nvPr/>
        </p:nvCxnSpPr>
        <p:spPr>
          <a:xfrm>
            <a:off x="3182272" y="2348880"/>
            <a:ext cx="142876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52128"/>
          </a:xfrm>
        </p:spPr>
        <p:txBody>
          <a:bodyPr>
            <a:normAutofit fontScale="90000"/>
          </a:bodyPr>
          <a:lstStyle/>
          <a:p>
            <a:pPr lvl="0"/>
            <a:r>
              <a:rPr lang="cs-CZ" sz="3600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Označ, ve které látce má daný prvek nejvyšší oxidační číslo :</a:t>
            </a:r>
            <a:r>
              <a:rPr lang="cs-CZ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endParaRPr lang="cs-CZ" b="1" u="sng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844824"/>
            <a:ext cx="7272808" cy="3830023"/>
          </a:xfrm>
        </p:spPr>
        <p:txBody>
          <a:bodyPr>
            <a:normAutofit fontScale="92500" lnSpcReduction="20000"/>
          </a:bodyPr>
          <a:lstStyle/>
          <a:p>
            <a:pPr marL="514350" lvl="0" indent="-514350">
              <a:buAutoNum type="alphaUcParenR"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1</a:t>
            </a:r>
            <a:r>
              <a:rPr lang="cs-CZ" sz="2800" dirty="0">
                <a:solidFill>
                  <a:schemeClr val="accent5">
                    <a:lumMod val="75000"/>
                  </a:schemeClr>
                </a:solidFill>
              </a:rPr>
              <a:t>.  HIO	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            2.   SiI</a:t>
            </a:r>
            <a:r>
              <a:rPr lang="cs-CZ" sz="2800" baseline="-25000" dirty="0" smtClean="0">
                <a:solidFill>
                  <a:schemeClr val="accent5">
                    <a:lumMod val="75000"/>
                  </a:schemeClr>
                </a:solidFill>
              </a:rPr>
              <a:t>4</a:t>
            </a:r>
            <a:r>
              <a:rPr lang="cs-CZ" sz="2800" dirty="0">
                <a:solidFill>
                  <a:schemeClr val="accent5">
                    <a:lumMod val="75000"/>
                  </a:schemeClr>
                </a:solidFill>
              </a:rPr>
              <a:t>	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        3.   NaIO</a:t>
            </a:r>
            <a:r>
              <a:rPr lang="cs-CZ" sz="2800" baseline="-25000" dirty="0" smtClean="0">
                <a:solidFill>
                  <a:schemeClr val="accent5">
                    <a:lumMod val="75000"/>
                  </a:schemeClr>
                </a:solidFill>
              </a:rPr>
              <a:t>4</a:t>
            </a:r>
            <a:endParaRPr lang="cs-CZ" sz="28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514350" lvl="0" indent="-514350">
              <a:buAutoNum type="alphaUcParenR"/>
            </a:pPr>
            <a:endParaRPr lang="cs-CZ" sz="2800" baseline="-25000" dirty="0"/>
          </a:p>
          <a:p>
            <a:pPr marL="514350" lvl="0" indent="-514350">
              <a:buAutoNum type="alphaUcParenR"/>
            </a:pPr>
            <a:r>
              <a:rPr lang="cs-CZ" sz="2800" dirty="0" smtClean="0">
                <a:solidFill>
                  <a:srgbClr val="0070C0"/>
                </a:solidFill>
              </a:rPr>
              <a:t>1.  H</a:t>
            </a:r>
            <a:r>
              <a:rPr lang="cs-CZ" sz="2800" baseline="-25000" dirty="0" smtClean="0">
                <a:solidFill>
                  <a:srgbClr val="0070C0"/>
                </a:solidFill>
              </a:rPr>
              <a:t>2</a:t>
            </a:r>
            <a:r>
              <a:rPr lang="cs-CZ" sz="2800" dirty="0" smtClean="0">
                <a:solidFill>
                  <a:srgbClr val="0070C0"/>
                </a:solidFill>
              </a:rPr>
              <a:t>SO</a:t>
            </a:r>
            <a:r>
              <a:rPr lang="cs-CZ" sz="2800" baseline="-25000" dirty="0" smtClean="0">
                <a:solidFill>
                  <a:srgbClr val="0070C0"/>
                </a:solidFill>
              </a:rPr>
              <a:t>4                    </a:t>
            </a:r>
            <a:r>
              <a:rPr lang="cs-CZ" sz="2800" dirty="0" smtClean="0">
                <a:solidFill>
                  <a:srgbClr val="0070C0"/>
                </a:solidFill>
              </a:rPr>
              <a:t>2.  SO</a:t>
            </a:r>
            <a:r>
              <a:rPr lang="cs-CZ" sz="2800" baseline="-25000" dirty="0" smtClean="0">
                <a:solidFill>
                  <a:srgbClr val="0070C0"/>
                </a:solidFill>
              </a:rPr>
              <a:t>2</a:t>
            </a:r>
            <a:r>
              <a:rPr lang="cs-CZ" sz="2800" dirty="0" smtClean="0">
                <a:solidFill>
                  <a:srgbClr val="0070C0"/>
                </a:solidFill>
              </a:rPr>
              <a:t>                    3.  Cr</a:t>
            </a:r>
            <a:r>
              <a:rPr lang="cs-CZ" sz="2800" baseline="-25000" dirty="0" smtClean="0">
                <a:solidFill>
                  <a:srgbClr val="0070C0"/>
                </a:solidFill>
              </a:rPr>
              <a:t>2</a:t>
            </a:r>
            <a:r>
              <a:rPr lang="cs-CZ" sz="2800" dirty="0" smtClean="0">
                <a:solidFill>
                  <a:srgbClr val="0070C0"/>
                </a:solidFill>
              </a:rPr>
              <a:t>S</a:t>
            </a:r>
            <a:r>
              <a:rPr lang="cs-CZ" sz="2800" baseline="-25000" dirty="0" smtClean="0">
                <a:solidFill>
                  <a:srgbClr val="0070C0"/>
                </a:solidFill>
              </a:rPr>
              <a:t>3</a:t>
            </a:r>
            <a:endParaRPr lang="cs-CZ" sz="2800" dirty="0" smtClean="0">
              <a:solidFill>
                <a:srgbClr val="0070C0"/>
              </a:solidFill>
            </a:endParaRPr>
          </a:p>
          <a:p>
            <a:pPr marL="514350" lvl="0" indent="-514350">
              <a:buAutoNum type="alphaUcParenR"/>
            </a:pPr>
            <a:endParaRPr lang="cs-CZ" sz="2800" dirty="0"/>
          </a:p>
          <a:p>
            <a:pPr marL="514350" lvl="0" indent="-514350">
              <a:buAutoNum type="alphaUcParenR"/>
            </a:pPr>
            <a:r>
              <a:rPr lang="cs-CZ" sz="2800" dirty="0" smtClean="0">
                <a:solidFill>
                  <a:srgbClr val="2D9020"/>
                </a:solidFill>
              </a:rPr>
              <a:t>1. NO</a:t>
            </a:r>
            <a:r>
              <a:rPr lang="cs-CZ" sz="2800" baseline="-25000" dirty="0" smtClean="0">
                <a:solidFill>
                  <a:srgbClr val="2D9020"/>
                </a:solidFill>
              </a:rPr>
              <a:t>2</a:t>
            </a:r>
            <a:r>
              <a:rPr lang="cs-CZ" sz="2800" dirty="0" smtClean="0">
                <a:solidFill>
                  <a:srgbClr val="2D9020"/>
                </a:solidFill>
              </a:rPr>
              <a:t>                  2. HNO</a:t>
            </a:r>
            <a:r>
              <a:rPr lang="cs-CZ" sz="2800" baseline="-25000" dirty="0" smtClean="0">
                <a:solidFill>
                  <a:srgbClr val="2D9020"/>
                </a:solidFill>
              </a:rPr>
              <a:t>2</a:t>
            </a:r>
            <a:r>
              <a:rPr lang="cs-CZ" sz="2800" dirty="0" smtClean="0">
                <a:solidFill>
                  <a:srgbClr val="2D9020"/>
                </a:solidFill>
              </a:rPr>
              <a:t>                  3. HNO</a:t>
            </a:r>
            <a:r>
              <a:rPr lang="cs-CZ" sz="2800" baseline="-25000" dirty="0" smtClean="0">
                <a:solidFill>
                  <a:srgbClr val="2D9020"/>
                </a:solidFill>
              </a:rPr>
              <a:t>3</a:t>
            </a:r>
            <a:endParaRPr lang="cs-CZ" sz="2800" dirty="0" smtClean="0">
              <a:solidFill>
                <a:srgbClr val="2D9020"/>
              </a:solidFill>
            </a:endParaRPr>
          </a:p>
          <a:p>
            <a:pPr marL="514350" lvl="0" indent="-514350">
              <a:buAutoNum type="alphaUcParenR"/>
            </a:pPr>
            <a:endParaRPr lang="cs-CZ" sz="2800" dirty="0">
              <a:solidFill>
                <a:srgbClr val="2D9020"/>
              </a:solidFill>
            </a:endParaRPr>
          </a:p>
          <a:p>
            <a:pPr marL="514350" lvl="0" indent="-514350">
              <a:buAutoNum type="alphaUcParenR"/>
            </a:pPr>
            <a:r>
              <a:rPr lang="cs-CZ" sz="2800" dirty="0" smtClean="0"/>
              <a:t>1. </a:t>
            </a:r>
            <a:r>
              <a:rPr lang="cs-CZ" sz="2800" dirty="0" err="1" smtClean="0"/>
              <a:t>HCl</a:t>
            </a:r>
            <a:r>
              <a:rPr lang="cs-CZ" sz="2800" dirty="0" smtClean="0"/>
              <a:t>                   2. </a:t>
            </a:r>
            <a:r>
              <a:rPr lang="cs-CZ" sz="2800" dirty="0" err="1" smtClean="0"/>
              <a:t>HClO</a:t>
            </a:r>
            <a:r>
              <a:rPr lang="cs-CZ" sz="2800" dirty="0" smtClean="0"/>
              <a:t>                   3. HClO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 </a:t>
            </a:r>
          </a:p>
          <a:p>
            <a:pPr marL="514350" lvl="0" indent="-514350">
              <a:buAutoNum type="alphaUcParenR"/>
            </a:pPr>
            <a:endParaRPr lang="cs-CZ" baseline="-25000" dirty="0"/>
          </a:p>
          <a:p>
            <a:pPr marL="514350" lvl="0" indent="-514350">
              <a:buAutoNum type="alphaUcParenR"/>
            </a:pPr>
            <a:endParaRPr lang="cs-CZ" baseline="-25000" dirty="0" smtClean="0"/>
          </a:p>
          <a:p>
            <a:pPr marL="514350" lvl="0" indent="-514350">
              <a:buAutoNum type="alphaUcParenR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20688"/>
            <a:ext cx="6965245" cy="811218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Najdi správnou odpověď :</a:t>
            </a:r>
            <a:endParaRPr lang="cs-CZ" b="1" u="sng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00808"/>
            <a:ext cx="7344816" cy="4392488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Hygroskopický hydroxid</a:t>
            </a:r>
          </a:p>
          <a:p>
            <a:pPr marL="457200" indent="-4572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Látka odštěpující  2H</a:t>
            </a:r>
            <a:r>
              <a:rPr lang="cs-CZ" baseline="30000" dirty="0" smtClean="0">
                <a:latin typeface="Arial" pitchFamily="34" charset="0"/>
                <a:cs typeface="Arial" pitchFamily="34" charset="0"/>
              </a:rPr>
              <a:t>+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 marL="457200" indent="-4572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Látka, ve které má prvek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ox.č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 + V</a:t>
            </a:r>
          </a:p>
          <a:p>
            <a:pPr marL="457200" indent="-4572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Vzorec hašeného vápna</a:t>
            </a:r>
          </a:p>
          <a:p>
            <a:pPr marL="457200" indent="-45720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Brush Script MT" pitchFamily="66" charset="0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pH </a:t>
            </a:r>
            <a:r>
              <a:rPr lang="cs-CZ" dirty="0">
                <a:latin typeface="Arial" pitchFamily="34" charset="0"/>
                <a:cs typeface="Arial" pitchFamily="34" charset="0"/>
              </a:rPr>
              <a:t>= 4,2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Ca(OH)</a:t>
            </a:r>
            <a:r>
              <a:rPr lang="cs-CZ" baseline="-25000" dirty="0" smtClean="0"/>
              <a:t>2</a:t>
            </a:r>
            <a:r>
              <a:rPr lang="cs-CZ" dirty="0" smtClean="0"/>
              <a:t>     </a:t>
            </a:r>
            <a:r>
              <a:rPr lang="cs-CZ" dirty="0" err="1" smtClean="0"/>
              <a:t>HCl</a:t>
            </a:r>
            <a:r>
              <a:rPr lang="cs-CZ" dirty="0" smtClean="0"/>
              <a:t>     </a:t>
            </a:r>
            <a:r>
              <a:rPr lang="cs-CZ" dirty="0" err="1" smtClean="0"/>
              <a:t>HClO</a:t>
            </a:r>
            <a:r>
              <a:rPr lang="cs-CZ" dirty="0" smtClean="0"/>
              <a:t>     </a:t>
            </a:r>
            <a:r>
              <a:rPr lang="cs-CZ" dirty="0" err="1" smtClean="0"/>
              <a:t>NaOH</a:t>
            </a:r>
            <a:r>
              <a:rPr lang="cs-CZ" dirty="0" smtClean="0"/>
              <a:t>    H</a:t>
            </a:r>
            <a:r>
              <a:rPr lang="cs-CZ" baseline="-25000" dirty="0" smtClean="0"/>
              <a:t>2</a:t>
            </a:r>
            <a:r>
              <a:rPr lang="cs-CZ" dirty="0" smtClean="0"/>
              <a:t>SiO</a:t>
            </a:r>
            <a:r>
              <a:rPr lang="cs-CZ" baseline="-25000" dirty="0" smtClean="0"/>
              <a:t>3</a:t>
            </a:r>
            <a:r>
              <a:rPr lang="cs-CZ" dirty="0" smtClean="0"/>
              <a:t>    HNO</a:t>
            </a:r>
            <a:r>
              <a:rPr lang="cs-CZ" baseline="-25000" dirty="0" smtClean="0"/>
              <a:t>3     </a:t>
            </a:r>
            <a:r>
              <a:rPr lang="cs-CZ" dirty="0" smtClean="0"/>
              <a:t> </a:t>
            </a:r>
            <a:r>
              <a:rPr lang="cs-CZ" dirty="0" err="1" smtClean="0"/>
              <a:t>Fe</a:t>
            </a:r>
            <a:r>
              <a:rPr lang="cs-CZ" dirty="0" smtClean="0"/>
              <a:t>(OH)</a:t>
            </a:r>
            <a:r>
              <a:rPr lang="cs-CZ" baseline="-25000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81309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955234"/>
          </a:xfrm>
        </p:spPr>
        <p:txBody>
          <a:bodyPr>
            <a:normAutofit fontScale="90000"/>
          </a:bodyPr>
          <a:lstStyle/>
          <a:p>
            <a:r>
              <a:rPr lang="cs-CZ" sz="3200" b="1" u="sng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Označ  (NE)PRAVDIVÉ  </a:t>
            </a:r>
            <a:r>
              <a:rPr lang="cs-CZ" sz="3200" b="1" u="sng" dirty="0" err="1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info</a:t>
            </a:r>
            <a:r>
              <a:rPr lang="cs-CZ" sz="3200" b="1" u="sng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br>
              <a:rPr lang="cs-CZ" sz="3200" b="1" u="sng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3200" b="1" u="sng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 kyselinách  :</a:t>
            </a:r>
            <a:endParaRPr lang="cs-CZ" sz="3200" b="1" u="sng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988840"/>
            <a:ext cx="7344816" cy="4032447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Dráždivé, žíravé účinky             ANO    	NE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pH = 7				ANO		NE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Ve vodě odštěpují H</a:t>
            </a:r>
            <a:r>
              <a:rPr lang="cs-CZ" baseline="30000" dirty="0" smtClean="0">
                <a:latin typeface="Arial" pitchFamily="34" charset="0"/>
                <a:cs typeface="Arial" pitchFamily="34" charset="0"/>
              </a:rPr>
              <a:t>+</a:t>
            </a: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baseline="300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ANO		NE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Vždy tříprvkové sloučeniny	ANO		NE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Lakmus zůstává fialový		ANO		NE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9478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548680"/>
            <a:ext cx="6965245" cy="1202485"/>
          </a:xfrm>
        </p:spPr>
        <p:txBody>
          <a:bodyPr>
            <a:normAutofit fontScale="90000"/>
          </a:bodyPr>
          <a:lstStyle/>
          <a:p>
            <a:r>
              <a:rPr lang="cs-CZ" sz="3600" b="1" u="sng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Označ  (NE)PRAVDIVÉ  </a:t>
            </a:r>
            <a:r>
              <a:rPr lang="cs-CZ" sz="3600" b="1" u="sng" dirty="0" err="1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info</a:t>
            </a:r>
            <a:r>
              <a:rPr lang="cs-CZ" sz="3600" b="1" u="sng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br>
              <a:rPr lang="cs-CZ" sz="3600" b="1" u="sng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3600" b="1" u="sng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 </a:t>
            </a:r>
            <a:r>
              <a:rPr lang="cs-CZ" sz="3600" b="1" u="sng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u="sng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hydroxidech </a:t>
            </a:r>
            <a:r>
              <a:rPr lang="cs-CZ" b="1" u="sng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119256"/>
            <a:ext cx="7200800" cy="3974039"/>
          </a:xfrm>
        </p:spPr>
        <p:txBody>
          <a:bodyPr>
            <a:norm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Dráždivé, žíravé účinky             ANO    	NE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pH =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0 - 5 </a:t>
            </a:r>
            <a:r>
              <a:rPr lang="cs-CZ" dirty="0">
                <a:latin typeface="Arial" pitchFamily="34" charset="0"/>
                <a:cs typeface="Arial" pitchFamily="34" charset="0"/>
              </a:rPr>
              <a:t>				ANO		NE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Ve vodě odštěpují H</a:t>
            </a:r>
            <a:r>
              <a:rPr lang="cs-CZ" baseline="30000" dirty="0" smtClean="0">
                <a:latin typeface="Arial" pitchFamily="34" charset="0"/>
                <a:cs typeface="Arial" pitchFamily="34" charset="0"/>
              </a:rPr>
              <a:t>+</a:t>
            </a: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baseline="30000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>
                <a:latin typeface="Arial" pitchFamily="34" charset="0"/>
                <a:cs typeface="Arial" pitchFamily="34" charset="0"/>
              </a:rPr>
              <a:t>ANO		NE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Vždy tříprvkové sloučeniny	ANO		NE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Lakmus vždy barví dočervena	ANO		NE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0600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284</TotalTime>
  <Words>122</Words>
  <Application>Microsoft Office PowerPoint</Application>
  <PresentationFormat>Předvádění na obrazovce (4:3)</PresentationFormat>
  <Paragraphs>96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Špendlík</vt:lpstr>
      <vt:lpstr>Snímek 1</vt:lpstr>
      <vt:lpstr>Opakování, procvičování – kyseliny, hydroxidy </vt:lpstr>
      <vt:lpstr>         Rozděl uvedené látky do příslušných skupin : Au,  HBr,  SO3,  KCl,  H2CO3,  FeS,  P4,  MgO,  Pb(OH)2,  KF,  Hg,  LiOH,  HClO3,   AgBr,  O2, Mn2O7,  Al(OH)3, Na2S,  H3PO4,  AlI3,     </vt:lpstr>
      <vt:lpstr>Pojmenuj : </vt:lpstr>
      <vt:lpstr> Napiš vzorec : </vt:lpstr>
      <vt:lpstr> Doplň, která látka se takto rozštěpila : </vt:lpstr>
      <vt:lpstr>Označ, ve které látce má daný prvek nejvyšší oxidační číslo : </vt:lpstr>
      <vt:lpstr>Najdi správnou odpověď :</vt:lpstr>
      <vt:lpstr>Označ  (NE)PRAVDIVÉ  info  o kyselinách  :</vt:lpstr>
      <vt:lpstr>Označ  (NE)PRAVDIVÉ  info  o  hydroxidech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 Nohýnek</dc:creator>
  <cp:lastModifiedBy>Dum</cp:lastModifiedBy>
  <cp:revision>28</cp:revision>
  <dcterms:created xsi:type="dcterms:W3CDTF">2008-09-24T16:16:31Z</dcterms:created>
  <dcterms:modified xsi:type="dcterms:W3CDTF">2012-06-12T15:27:18Z</dcterms:modified>
</cp:coreProperties>
</file>