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Override3.xml" ContentType="application/vnd.openxmlformats-officedocument.themeOverride+xml"/>
  <Override PartName="/ppt/theme/themeOverride4.xml" ContentType="application/vnd.openxmlformats-officedocument.themeOverrid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78" r:id="rId22"/>
    <p:sldId id="279" r:id="rId23"/>
    <p:sldId id="280" r:id="rId24"/>
    <p:sldId id="257" r:id="rId25"/>
    <p:sldId id="258" r:id="rId2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0033"/>
    <a:srgbClr val="D60093"/>
    <a:srgbClr val="0000FF"/>
    <a:srgbClr val="006600"/>
    <a:srgbClr val="66FF33"/>
    <a:srgbClr val="CC0099"/>
    <a:srgbClr val="008000"/>
    <a:srgbClr val="A50021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1" d="100"/>
          <a:sy n="5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4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ravoúhlý trojúhelník 9"/>
          <p:cNvSpPr/>
          <p:nvPr/>
        </p:nvSpPr>
        <p:spPr>
          <a:xfrm>
            <a:off x="0" y="4664075"/>
            <a:ext cx="9150350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grpSp>
        <p:nvGrpSpPr>
          <p:cNvPr id="5" name="Skupina 1"/>
          <p:cNvGrpSpPr>
            <a:grpSpLocks/>
          </p:cNvGrpSpPr>
          <p:nvPr/>
        </p:nvGrpSpPr>
        <p:grpSpPr bwMode="auto">
          <a:xfrm>
            <a:off x="-3175" y="4953000"/>
            <a:ext cx="9147175" cy="1911350"/>
            <a:chOff x="-3765" y="4832896"/>
            <a:chExt cx="9147765" cy="2032192"/>
          </a:xfrm>
        </p:grpSpPr>
        <p:sp>
          <p:nvSpPr>
            <p:cNvPr id="6" name="Volný tvar 6"/>
            <p:cNvSpPr>
              <a:spLocks/>
            </p:cNvSpPr>
            <p:nvPr/>
          </p:nvSpPr>
          <p:spPr bwMode="auto">
            <a:xfrm>
              <a:off x="1687032" y="4832896"/>
              <a:ext cx="7456968" cy="51817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>
              <a:extLst/>
            </a:lstStyle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7" name="Volný tvar 7"/>
            <p:cNvSpPr>
              <a:spLocks/>
            </p:cNvSpPr>
            <p:nvPr/>
          </p:nvSpPr>
          <p:spPr bwMode="auto">
            <a:xfrm>
              <a:off x="35926" y="5135025"/>
              <a:ext cx="9108074" cy="838869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>
              <a:extLst/>
            </a:lstStyle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8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extLst/>
            </a:lstStyle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/>
            </a:p>
          </p:txBody>
        </p:sp>
        <p:cxnSp>
          <p:nvCxnSpPr>
            <p:cNvPr id="10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anchor="b"/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11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3550D58F-C8F4-4ED3-BAF2-DBF4E4BD7DCB}" type="datetimeFigureOut">
              <a:rPr lang="cs-CZ"/>
              <a:pPr>
                <a:defRPr/>
              </a:pPr>
              <a:t>4.3.2012</a:t>
            </a:fld>
            <a:endParaRPr lang="cs-CZ" dirty="0"/>
          </a:p>
        </p:txBody>
      </p:sp>
      <p:sp>
        <p:nvSpPr>
          <p:cNvPr id="12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dirty="0"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18FC273B-C5DB-4105-8E22-D10AA5ED56D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629109-FC65-4D3A-B9E7-C9B172D6698E}" type="datetimeFigureOut">
              <a:rPr lang="cs-CZ"/>
              <a:pPr>
                <a:defRPr/>
              </a:pPr>
              <a:t>4.3.2012</a:t>
            </a:fld>
            <a:endParaRPr lang="cs-CZ" dirty="0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B542D4-C0E6-41CB-98A9-18797A84EB0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vojitá šipka 6"/>
          <p:cNvSpPr/>
          <p:nvPr/>
        </p:nvSpPr>
        <p:spPr>
          <a:xfrm>
            <a:off x="3636963" y="3005138"/>
            <a:ext cx="182562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5" name="Dvojitá šipka 7"/>
          <p:cNvSpPr/>
          <p:nvPr/>
        </p:nvSpPr>
        <p:spPr>
          <a:xfrm>
            <a:off x="3449638" y="3005138"/>
            <a:ext cx="18415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anchor="b"/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3C85367-5F40-45F0-8CB3-EA31472D9A5D}" type="datetimeFigureOut">
              <a:rPr lang="cs-CZ"/>
              <a:pPr>
                <a:defRPr/>
              </a:pPr>
              <a:t>4.3.2012</a:t>
            </a:fld>
            <a:endParaRPr lang="cs-CZ" dirty="0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34FFDA10-57CD-4C57-9B83-387A718499B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B13C1954-4B1E-4C10-9C9E-1B293E914CC7}" type="datetimeFigureOut">
              <a:rPr lang="cs-CZ"/>
              <a:pPr>
                <a:defRPr/>
              </a:pPr>
              <a:t>4.3.2012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305A4571-1B3B-49E7-86F6-5AC95711946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47ED3DE-610B-412D-802B-2E0244D72099}" type="datetimeFigureOut">
              <a:rPr lang="cs-CZ"/>
              <a:pPr>
                <a:defRPr/>
              </a:pPr>
              <a:t>4.3.2012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C18D894-3D25-41E1-94E4-5D2952F74CB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FC15D3E-EAFB-4F9A-A8BD-6A84E15BD547}" type="datetimeFigureOut">
              <a:rPr lang="cs-CZ"/>
              <a:pPr>
                <a:defRPr/>
              </a:pPr>
              <a:t>4.3.2012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2D44C04-6F4B-48D8-8B52-918D41631FD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DA109B-A160-494A-8091-0EEE1B759F3E}" type="datetimeFigureOut">
              <a:rPr lang="cs-CZ"/>
              <a:pPr>
                <a:defRPr/>
              </a:pPr>
              <a:t>4.3.2012</a:t>
            </a:fld>
            <a:endParaRPr lang="cs-CZ" dirty="0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FE1D39-9656-44D0-9E13-4C01B29C0E5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5231EC1F-E0FB-420E-8311-3478ED1FE20B}" type="datetimeFigureOut">
              <a:rPr lang="cs-CZ"/>
              <a:pPr>
                <a:defRPr/>
              </a:pPr>
              <a:t>4.3.2012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BF10031-A3AB-4F63-AEAC-0A7725385AE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Volný tvar 7"/>
          <p:cNvSpPr>
            <a:spLocks/>
          </p:cNvSpPr>
          <p:nvPr/>
        </p:nvSpPr>
        <p:spPr bwMode="auto">
          <a:xfrm>
            <a:off x="715963" y="5002213"/>
            <a:ext cx="3802062" cy="14430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6" name="Volný tvar 8"/>
          <p:cNvSpPr>
            <a:spLocks/>
          </p:cNvSpPr>
          <p:nvPr/>
        </p:nvSpPr>
        <p:spPr bwMode="auto">
          <a:xfrm>
            <a:off x="-53975" y="5784850"/>
            <a:ext cx="380206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7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cxnSp>
        <p:nvCxnSpPr>
          <p:cNvPr id="8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Dvojitá šipka 11"/>
          <p:cNvSpPr/>
          <p:nvPr/>
        </p:nvSpPr>
        <p:spPr>
          <a:xfrm>
            <a:off x="8664575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0" name="Dvojitá šipka 12"/>
          <p:cNvSpPr/>
          <p:nvPr/>
        </p:nvSpPr>
        <p:spPr>
          <a:xfrm>
            <a:off x="8477250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tIns="0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dirty="0" smtClean="0"/>
              <a:t>Klepnutím na ikonu přidáte obrázek.</a:t>
            </a:r>
            <a:endParaRPr lang="en-US" noProof="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5A1CAF8E-6EF2-4C66-B5B6-17D8A2A57269}" type="datetimeFigureOut">
              <a:rPr lang="cs-CZ"/>
              <a:pPr>
                <a:defRPr/>
              </a:pPr>
              <a:t>4.3.2012</a:t>
            </a:fld>
            <a:endParaRPr lang="cs-CZ" dirty="0"/>
          </a:p>
        </p:txBody>
      </p:sp>
      <p:sp>
        <p:nvSpPr>
          <p:cNvPr id="12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dirty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FB40EF19-89A1-4354-B725-D3461C2708D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D6E4A9-FE76-4FCE-9814-6445C8069274}" type="datetimeFigureOut">
              <a:rPr lang="cs-CZ"/>
              <a:pPr>
                <a:defRPr/>
              </a:pPr>
              <a:t>4.3.2012</a:t>
            </a:fld>
            <a:endParaRPr lang="cs-CZ" dirty="0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C1685A-5974-4F71-AC11-05F4701B25A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945183-A6C2-40DC-91D3-856846CBF635}" type="datetimeFigureOut">
              <a:rPr lang="cs-CZ"/>
              <a:pPr>
                <a:defRPr/>
              </a:pPr>
              <a:t>4.3.2012</a:t>
            </a:fld>
            <a:endParaRPr lang="cs-CZ" dirty="0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E2A8EC-53A6-4CF4-960F-1899F46C715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5963" y="5002213"/>
            <a:ext cx="3802062" cy="14430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975" y="5784850"/>
            <a:ext cx="380206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3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481138"/>
            <a:ext cx="82296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825" y="6408738"/>
            <a:ext cx="1919288" cy="365125"/>
          </a:xfrm>
          <a:prstGeom prst="rect">
            <a:avLst/>
          </a:prstGeom>
        </p:spPr>
        <p:txBody>
          <a:bodyPr vert="horz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smtClean="0">
                <a:solidFill>
                  <a:schemeClr val="tx1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E227ABC2-8549-4B82-A99E-9B4FF33B8958}" type="datetimeFigureOut">
              <a:rPr lang="cs-CZ"/>
              <a:pPr>
                <a:defRPr/>
              </a:pPr>
              <a:t>4.3.2012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79913" y="6408738"/>
            <a:ext cx="2351087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dirty="0">
                <a:solidFill>
                  <a:schemeClr val="tx1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113" y="6408738"/>
            <a:ext cx="366712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b="0" smtClean="0">
                <a:solidFill>
                  <a:schemeClr val="tx1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4B55CC04-B492-4C46-B7F3-6F0E1C0A2AD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4" r:id="rId4"/>
    <p:sldLayoutId id="2147483675" r:id="rId5"/>
    <p:sldLayoutId id="2147483676" r:id="rId6"/>
    <p:sldLayoutId id="2147483670" r:id="rId7"/>
    <p:sldLayoutId id="2147483677" r:id="rId8"/>
    <p:sldLayoutId id="2147483678" r:id="rId9"/>
    <p:sldLayoutId id="2147483669" r:id="rId10"/>
    <p:sldLayoutId id="2147483668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9pPr>
      <a:extLst/>
    </p:titleStyle>
    <p:bodyStyle>
      <a:lvl1pPr marL="365125" indent="-255588" algn="l" rtl="0" fontAlgn="base">
        <a:spcBef>
          <a:spcPts val="400"/>
        </a:spcBef>
        <a:spcAft>
          <a:spcPct val="0"/>
        </a:spcAft>
        <a:buClr>
          <a:schemeClr val="accent1"/>
        </a:buClr>
        <a:buSzPct val="68000"/>
        <a:buFont typeface="Wingdings 3" pitchFamily="18" charset="2"/>
        <a:buChar char="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0713" indent="-228600" algn="l" rtl="0" fontAlgn="base">
        <a:spcBef>
          <a:spcPts val="325"/>
        </a:spcBef>
        <a:spcAft>
          <a:spcPct val="0"/>
        </a:spcAft>
        <a:buClr>
          <a:schemeClr val="accent1"/>
        </a:buClr>
        <a:buFont typeface="Verdana" pitchFamily="34" charset="0"/>
        <a:buChar char="◦"/>
        <a:defRPr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8838" indent="-228600" algn="l" rtl="0" fontAlgn="base">
        <a:spcBef>
          <a:spcPts val="350"/>
        </a:spcBef>
        <a:spcAft>
          <a:spcPct val="0"/>
        </a:spcAft>
        <a:buClr>
          <a:schemeClr val="accent2"/>
        </a:buClr>
        <a:buSzPct val="100000"/>
        <a:buFont typeface="Wingdings 2" pitchFamily="18" charset="2"/>
        <a:buChar char="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fontAlgn="base">
        <a:spcBef>
          <a:spcPts val="35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fontAlgn="base">
        <a:spcBef>
          <a:spcPts val="35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hyperlink" Target="http://atominfo.cz/wp-content/uploads/2011/12/Dukovany.jpg" TargetMode="External"/><Relationship Id="rId3" Type="http://schemas.openxmlformats.org/officeDocument/2006/relationships/hyperlink" Target="http://nd01.jxs.cz/455/483/9cf53611a0_31507336_o2.jpg" TargetMode="External"/><Relationship Id="rId7" Type="http://schemas.openxmlformats.org/officeDocument/2006/relationships/hyperlink" Target="http://upload.wikimedia.org/wikipedia/commons/thumb/c/c0/Apollo_CSM_lunar_orbit.jpg/300px-Apollo_CSM_lunar_orbit.jpg" TargetMode="External"/><Relationship Id="rId12" Type="http://schemas.openxmlformats.org/officeDocument/2006/relationships/hyperlink" Target="http://www.energyweb.cz/web/EE/images/03/36_03.gif" TargetMode="External"/><Relationship Id="rId2" Type="http://schemas.openxmlformats.org/officeDocument/2006/relationships/hyperlink" Target="http://www.energyweb.cz/web/EE/images/03/35_05.gi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i.lidovky.cz/09/062/lngal/GLU2bce57_mrkvicky.jpg" TargetMode="External"/><Relationship Id="rId11" Type="http://schemas.openxmlformats.org/officeDocument/2006/relationships/hyperlink" Target="http://www.vakutex.cz/pics/defektoskopie/koroze-potrubi1.jpg" TargetMode="External"/><Relationship Id="rId5" Type="http://schemas.openxmlformats.org/officeDocument/2006/relationships/hyperlink" Target="http://media.novinky.cz/561/215610-top_foto1-mae0j.jpg" TargetMode="External"/><Relationship Id="rId10" Type="http://schemas.openxmlformats.org/officeDocument/2006/relationships/hyperlink" Target="http://www.zslubna.cz/drupal/files/Prav%C4%9BkModely55.jpg" TargetMode="External"/><Relationship Id="rId4" Type="http://schemas.openxmlformats.org/officeDocument/2006/relationships/hyperlink" Target="http://www.praha.eu/public/a/31/5e/705313_18700_gama_nuz.jpg" TargetMode="External"/><Relationship Id="rId9" Type="http://schemas.openxmlformats.org/officeDocument/2006/relationships/hyperlink" Target="http://www.diagnosticke-centrum.cz/dbpic/plice-f220_150" TargetMode="Externa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Subtitle 1"/>
          <p:cNvSpPr txBox="1">
            <a:spLocks/>
          </p:cNvSpPr>
          <p:nvPr/>
        </p:nvSpPr>
        <p:spPr bwMode="auto">
          <a:xfrm>
            <a:off x="568325" y="4500563"/>
            <a:ext cx="7421563" cy="1500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65125" indent="-255588" algn="just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</a:pPr>
            <a:r>
              <a:rPr lang="cs-CZ" sz="1600">
                <a:latin typeface="Lucida Sans Unicode" pitchFamily="34" charset="0"/>
              </a:rPr>
              <a:t>Anotace: </a:t>
            </a:r>
            <a:r>
              <a:rPr lang="cs-CZ" sz="1600" b="1">
                <a:solidFill>
                  <a:srgbClr val="00B0F0"/>
                </a:solidFill>
                <a:latin typeface="Lucida Sans Unicode" pitchFamily="34" charset="0"/>
              </a:rPr>
              <a:t>Materiál je určen pro žáky 9. ročníku Slouží k naučení nového učiva. Žák se seznámí se zdroji přírodního a umělého záření. Pozitiva a negativa radonu. Příklady využití jaderného záření. Stručný popis jaderné reakce.</a:t>
            </a: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684213" y="3573463"/>
            <a:ext cx="7586662" cy="500062"/>
          </a:xfrm>
          <a:prstGeom prst="rect">
            <a:avLst/>
          </a:prstGeom>
        </p:spPr>
        <p:txBody>
          <a:bodyPr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spcAft>
                <a:spcPts val="0"/>
              </a:spcAft>
              <a:defRPr/>
            </a:pPr>
            <a:r>
              <a:rPr lang="cs-CZ" sz="2400" b="1" dirty="0" smtClean="0"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Využití jaderného záření, Jaderné reakce </a:t>
            </a:r>
            <a:endParaRPr lang="cs-CZ" sz="2400" b="1" dirty="0"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13315" name="TextovéPole 5"/>
          <p:cNvSpPr txBox="1">
            <a:spLocks noChangeArrowheads="1"/>
          </p:cNvSpPr>
          <p:nvPr/>
        </p:nvSpPr>
        <p:spPr bwMode="auto">
          <a:xfrm>
            <a:off x="2782888" y="714375"/>
            <a:ext cx="5889625" cy="2862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>Název školy: </a:t>
            </a:r>
            <a:r>
              <a:rPr lang="cs-CZ" b="1">
                <a:solidFill>
                  <a:srgbClr val="002060"/>
                </a:solidFill>
                <a:latin typeface="Lucida Sans Unicode" pitchFamily="34" charset="0"/>
              </a:rPr>
              <a:t>ZŠ Štětí, Ostrovní 300</a:t>
            </a:r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/>
            </a:r>
            <a:br>
              <a:rPr lang="cs-CZ">
                <a:solidFill>
                  <a:srgbClr val="002060"/>
                </a:solidFill>
                <a:latin typeface="Lucida Sans Unicode" pitchFamily="34" charset="0"/>
              </a:rPr>
            </a:br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>Autor: </a:t>
            </a:r>
            <a:r>
              <a:rPr lang="cs-CZ" b="1">
                <a:solidFill>
                  <a:srgbClr val="002060"/>
                </a:solidFill>
                <a:latin typeface="Lucida Sans Unicode" pitchFamily="34" charset="0"/>
              </a:rPr>
              <a:t>Francová Alena</a:t>
            </a:r>
          </a:p>
          <a:p>
            <a:r>
              <a:rPr lang="cs-CZ" b="1">
                <a:solidFill>
                  <a:srgbClr val="002060"/>
                </a:solidFill>
                <a:latin typeface="Lucida Sans Unicode" pitchFamily="34" charset="0"/>
              </a:rPr>
              <a:t>Vzdělávací oblast: Člověk a příroda_Fyzika</a:t>
            </a:r>
          </a:p>
          <a:p>
            <a:r>
              <a:rPr lang="cs-CZ" b="1">
                <a:solidFill>
                  <a:srgbClr val="002060"/>
                </a:solidFill>
                <a:latin typeface="Lucida Sans Unicode" pitchFamily="34" charset="0"/>
              </a:rPr>
              <a:t>Datum: 02/2012</a:t>
            </a:r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/>
            </a:r>
            <a:br>
              <a:rPr lang="cs-CZ">
                <a:solidFill>
                  <a:srgbClr val="002060"/>
                </a:solidFill>
                <a:latin typeface="Lucida Sans Unicode" pitchFamily="34" charset="0"/>
              </a:rPr>
            </a:br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>Název materiálu: </a:t>
            </a:r>
            <a:br>
              <a:rPr lang="cs-CZ">
                <a:solidFill>
                  <a:srgbClr val="002060"/>
                </a:solidFill>
                <a:latin typeface="Lucida Sans Unicode" pitchFamily="34" charset="0"/>
              </a:rPr>
            </a:br>
            <a:r>
              <a:rPr lang="cs-CZ" b="1">
                <a:solidFill>
                  <a:srgbClr val="002060"/>
                </a:solidFill>
                <a:latin typeface="Lucida Sans Unicode" pitchFamily="34" charset="0"/>
              </a:rPr>
              <a:t>VY_32_INOVACE_ FY.9.A.03_Fyzika pro 9. ročník</a:t>
            </a:r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/>
            </a:r>
            <a:br>
              <a:rPr lang="cs-CZ">
                <a:solidFill>
                  <a:srgbClr val="002060"/>
                </a:solidFill>
                <a:latin typeface="Lucida Sans Unicode" pitchFamily="34" charset="0"/>
              </a:rPr>
            </a:br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>Název: </a:t>
            </a:r>
            <a:r>
              <a:rPr lang="cs-CZ" b="1">
                <a:solidFill>
                  <a:srgbClr val="002060"/>
                </a:solidFill>
                <a:latin typeface="Lucida Sans Unicode" pitchFamily="34" charset="0"/>
              </a:rPr>
              <a:t>Využití jaderného záření, Jaderné reakce</a:t>
            </a:r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/>
            </a:r>
            <a:br>
              <a:rPr lang="cs-CZ">
                <a:solidFill>
                  <a:srgbClr val="002060"/>
                </a:solidFill>
                <a:latin typeface="Lucida Sans Unicode" pitchFamily="34" charset="0"/>
              </a:rPr>
            </a:br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>Číslo operačního programu: </a:t>
            </a:r>
            <a:r>
              <a:rPr lang="cs-CZ" b="1">
                <a:solidFill>
                  <a:srgbClr val="002060"/>
                </a:solidFill>
                <a:latin typeface="Lucida Sans Unicode" pitchFamily="34" charset="0"/>
              </a:rPr>
              <a:t>CZ.1.07/1.4.00/21.1693</a:t>
            </a:r>
          </a:p>
          <a:p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>Název projektu: </a:t>
            </a:r>
            <a:r>
              <a:rPr lang="cs-CZ" b="1">
                <a:solidFill>
                  <a:srgbClr val="002060"/>
                </a:solidFill>
                <a:latin typeface="Lucida Sans Unicode" pitchFamily="34" charset="0"/>
              </a:rPr>
              <a:t>PRIMA ŠKOLA</a:t>
            </a:r>
          </a:p>
        </p:txBody>
      </p:sp>
      <p:pic>
        <p:nvPicPr>
          <p:cNvPr id="13316" name="Picture 4" descr="logo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500" y="928688"/>
            <a:ext cx="1811338" cy="172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28625" y="1571625"/>
            <a:ext cx="8229600" cy="2500313"/>
          </a:xfrm>
        </p:spPr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sz="2800" b="1" smtClean="0">
                <a:solidFill>
                  <a:srgbClr val="00CC00"/>
                </a:solidFill>
              </a:rPr>
              <a:t>mohou ohrožovat lidské zdraví,</a:t>
            </a:r>
          </a:p>
          <a:p>
            <a:pPr>
              <a:buFont typeface="Wingdings" pitchFamily="2" charset="2"/>
              <a:buNone/>
            </a:pPr>
            <a:r>
              <a:rPr lang="cs-CZ" sz="2800" b="1" smtClean="0">
                <a:solidFill>
                  <a:srgbClr val="00CC00"/>
                </a:solidFill>
                <a:latin typeface="Arial" charset="0"/>
              </a:rPr>
              <a:t>   </a:t>
            </a:r>
            <a:r>
              <a:rPr lang="cs-CZ" sz="2800" b="1" smtClean="0">
                <a:solidFill>
                  <a:srgbClr val="00CC00"/>
                </a:solidFill>
              </a:rPr>
              <a:t>ALE jsou také neocenitelným pomocníkem člověka,</a:t>
            </a:r>
          </a:p>
          <a:p>
            <a:pPr>
              <a:buFont typeface="Wingdings 3" pitchFamily="18" charset="2"/>
              <a:buNone/>
            </a:pPr>
            <a:r>
              <a:rPr lang="cs-CZ" sz="2800" b="1" smtClean="0">
                <a:solidFill>
                  <a:srgbClr val="00CC00"/>
                </a:solidFill>
              </a:rPr>
              <a:t>…stejně jako se říká o ohni…</a:t>
            </a:r>
          </a:p>
          <a:p>
            <a:pPr>
              <a:buFont typeface="Wingdings 3" pitchFamily="18" charset="2"/>
              <a:buNone/>
            </a:pPr>
            <a:r>
              <a:rPr lang="cs-CZ" sz="2800" b="1" smtClean="0">
                <a:solidFill>
                  <a:srgbClr val="9900CC"/>
                </a:solidFill>
              </a:rPr>
              <a:t>Jsou dobrým sluhou</a:t>
            </a:r>
            <a:r>
              <a:rPr lang="cs-CZ" sz="2800" b="1" smtClean="0">
                <a:solidFill>
                  <a:srgbClr val="9900CC"/>
                </a:solidFill>
                <a:latin typeface="Arial" charset="0"/>
              </a:rPr>
              <a:t>,</a:t>
            </a:r>
            <a:r>
              <a:rPr lang="cs-CZ" sz="2800" b="1" smtClean="0">
                <a:solidFill>
                  <a:srgbClr val="9900CC"/>
                </a:solidFill>
              </a:rPr>
              <a:t> ALE zlým pánem.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54098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9900CC"/>
                </a:solidFill>
                <a:effectLst/>
              </a:rPr>
              <a:t>Radionuklidy a jaderné záření:</a:t>
            </a:r>
            <a:endParaRPr lang="cs-CZ" sz="3200" dirty="0">
              <a:solidFill>
                <a:srgbClr val="9900CC"/>
              </a:solidFill>
              <a:effectLst/>
            </a:endParaRPr>
          </a:p>
        </p:txBody>
      </p:sp>
      <p:pic>
        <p:nvPicPr>
          <p:cNvPr id="14339" name="Picture 3" descr="C:\Documents and Settings\radek\Local Settings\Temporary Internet Files\Content.IE5\C1EZKPMV\MC900435789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286375" y="4286250"/>
            <a:ext cx="3449638" cy="2571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dirty="0" smtClean="0">
                <a:solidFill>
                  <a:srgbClr val="00B0F0"/>
                </a:solidFill>
                <a:effectLst/>
              </a:rPr>
              <a:t>Zdroje přírodního a umělého záření:</a:t>
            </a:r>
            <a:endParaRPr lang="cs-CZ" sz="3600" dirty="0">
              <a:solidFill>
                <a:srgbClr val="00B0F0"/>
              </a:solidFill>
              <a:effectLst/>
            </a:endParaRP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29063" y="1857375"/>
            <a:ext cx="4429125" cy="4429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ovéPole 8"/>
          <p:cNvSpPr txBox="1"/>
          <p:nvPr/>
        </p:nvSpPr>
        <p:spPr>
          <a:xfrm>
            <a:off x="642938" y="1643063"/>
            <a:ext cx="2928937" cy="347821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Tx/>
              <a:buAutoNum type="arabicPeriod"/>
              <a:defRPr/>
            </a:pPr>
            <a:r>
              <a:rPr lang="cs-CZ" sz="2000" b="1" dirty="0">
                <a:solidFill>
                  <a:schemeClr val="accent2">
                    <a:lumMod val="50000"/>
                  </a:schemeClr>
                </a:solidFill>
                <a:latin typeface="+mn-lt"/>
                <a:cs typeface="+mn-cs"/>
              </a:rPr>
              <a:t>Kosmické záření;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Tx/>
              <a:buAutoNum type="arabicPeriod"/>
              <a:defRPr/>
            </a:pPr>
            <a:r>
              <a:rPr lang="cs-CZ" sz="2000" b="1" dirty="0">
                <a:solidFill>
                  <a:schemeClr val="accent2">
                    <a:lumMod val="50000"/>
                  </a:schemeClr>
                </a:solidFill>
                <a:latin typeface="+mn-lt"/>
                <a:cs typeface="+mn-cs"/>
              </a:rPr>
              <a:t>Radon; 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Tx/>
              <a:buAutoNum type="arabicPeriod"/>
              <a:defRPr/>
            </a:pPr>
            <a:r>
              <a:rPr lang="cs-CZ" sz="2000" b="1" dirty="0">
                <a:solidFill>
                  <a:schemeClr val="accent2">
                    <a:lumMod val="50000"/>
                  </a:schemeClr>
                </a:solidFill>
                <a:latin typeface="+mn-lt"/>
                <a:cs typeface="+mn-cs"/>
              </a:rPr>
              <a:t>Záření zemské kůry;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Tx/>
              <a:buAutoNum type="arabicPeriod"/>
              <a:defRPr/>
            </a:pPr>
            <a:r>
              <a:rPr lang="cs-CZ" sz="2000" b="1" dirty="0">
                <a:solidFill>
                  <a:schemeClr val="accent2">
                    <a:lumMod val="50000"/>
                  </a:schemeClr>
                </a:solidFill>
                <a:latin typeface="+mn-lt"/>
                <a:cs typeface="+mn-cs"/>
              </a:rPr>
              <a:t>Vnitřní zdroje;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Tx/>
              <a:buAutoNum type="arabicPeriod"/>
              <a:defRPr/>
            </a:pPr>
            <a:r>
              <a:rPr lang="cs-CZ" sz="2000" b="1" dirty="0">
                <a:solidFill>
                  <a:schemeClr val="accent2">
                    <a:lumMod val="50000"/>
                  </a:schemeClr>
                </a:solidFill>
                <a:latin typeface="+mn-lt"/>
                <a:cs typeface="+mn-cs"/>
              </a:rPr>
              <a:t>Průmyslové aplikace;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Tx/>
              <a:buAutoNum type="arabicPeriod"/>
              <a:defRPr/>
            </a:pPr>
            <a:r>
              <a:rPr lang="cs-CZ" sz="2000" b="1" dirty="0">
                <a:solidFill>
                  <a:schemeClr val="accent2">
                    <a:lumMod val="50000"/>
                  </a:schemeClr>
                </a:solidFill>
                <a:latin typeface="+mn-lt"/>
                <a:cs typeface="+mn-cs"/>
              </a:rPr>
              <a:t>Lékařské aplikace;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Tx/>
              <a:buAutoNum type="arabicPeriod"/>
              <a:defRPr/>
            </a:pPr>
            <a:r>
              <a:rPr lang="cs-CZ" sz="2000" b="1" dirty="0">
                <a:solidFill>
                  <a:schemeClr val="accent2">
                    <a:lumMod val="50000"/>
                  </a:schemeClr>
                </a:solidFill>
                <a:latin typeface="+mn-lt"/>
                <a:cs typeface="+mn-cs"/>
              </a:rPr>
              <a:t>Záření vzniklé činností jaderných zařízení</a:t>
            </a:r>
            <a:endParaRPr lang="cs-CZ" sz="2000" b="1" dirty="0">
              <a:solidFill>
                <a:schemeClr val="accent2">
                  <a:lumMod val="50000"/>
                </a:schemeClr>
              </a:solidFill>
              <a:latin typeface="+mn-lt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allAtOnce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sz="2400" b="1" smtClean="0">
                <a:solidFill>
                  <a:srgbClr val="9900CC"/>
                </a:solidFill>
              </a:rPr>
              <a:t>přírodní radioaktivní plyn,</a:t>
            </a:r>
          </a:p>
          <a:p>
            <a:pPr>
              <a:buFont typeface="Wingdings" pitchFamily="2" charset="2"/>
              <a:buChar char="q"/>
            </a:pPr>
            <a:r>
              <a:rPr lang="cs-CZ" sz="2400" b="1" smtClean="0">
                <a:solidFill>
                  <a:srgbClr val="9900CC"/>
                </a:solidFill>
              </a:rPr>
              <a:t>vzniká jako jeden z členů rozpadové řady uranu, který je přítomen v mnoha horninách,</a:t>
            </a:r>
          </a:p>
          <a:p>
            <a:pPr>
              <a:buFont typeface="Wingdings" pitchFamily="2" charset="2"/>
              <a:buChar char="q"/>
            </a:pPr>
            <a:r>
              <a:rPr lang="cs-CZ" sz="2400" b="1" smtClean="0">
                <a:solidFill>
                  <a:srgbClr val="9900CC"/>
                </a:solidFill>
              </a:rPr>
              <a:t>radon vystupuje na zemský povrch nebo proniká do podzemních vod,</a:t>
            </a:r>
          </a:p>
          <a:p>
            <a:pPr>
              <a:buFont typeface="Wingdings" pitchFamily="2" charset="2"/>
              <a:buChar char="q"/>
            </a:pPr>
            <a:r>
              <a:rPr lang="cs-CZ" sz="2400" b="1" smtClean="0">
                <a:solidFill>
                  <a:srgbClr val="9900CC"/>
                </a:solidFill>
              </a:rPr>
              <a:t>všichni jej dýcháme po celý život,</a:t>
            </a:r>
          </a:p>
          <a:p>
            <a:pPr>
              <a:buFont typeface="Wingdings" pitchFamily="2" charset="2"/>
              <a:buChar char="q"/>
            </a:pPr>
            <a:r>
              <a:rPr lang="cs-CZ" sz="2400" b="1" smtClean="0">
                <a:solidFill>
                  <a:srgbClr val="9900CC"/>
                </a:solidFill>
              </a:rPr>
              <a:t>na volném prostranství je jeho koncentrace velice nízká,</a:t>
            </a:r>
          </a:p>
          <a:p>
            <a:pPr>
              <a:buFont typeface="Wingdings" pitchFamily="2" charset="2"/>
              <a:buChar char="q"/>
            </a:pPr>
            <a:r>
              <a:rPr lang="cs-CZ" sz="2400" b="1" smtClean="0">
                <a:solidFill>
                  <a:srgbClr val="9900CC"/>
                </a:solidFill>
              </a:rPr>
              <a:t>proniká do uzavřených prostor, kde se hromadí,</a:t>
            </a:r>
          </a:p>
          <a:p>
            <a:pPr>
              <a:buFont typeface="Wingdings" pitchFamily="2" charset="2"/>
              <a:buChar char="q"/>
            </a:pPr>
            <a:r>
              <a:rPr lang="cs-CZ" sz="2400" b="1" smtClean="0">
                <a:solidFill>
                  <a:srgbClr val="9900CC"/>
                </a:solidFill>
              </a:rPr>
              <a:t>vdechování radonu zvyšuje riziko vzniku rakoviny plic</a:t>
            </a:r>
          </a:p>
          <a:p>
            <a:pPr>
              <a:buFont typeface="Wingdings 3" pitchFamily="18" charset="2"/>
              <a:buNone/>
            </a:pPr>
            <a:endParaRPr lang="cs-CZ" sz="2400" b="1" smtClean="0">
              <a:solidFill>
                <a:srgbClr val="CC0066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600" dirty="0" smtClean="0">
                <a:solidFill>
                  <a:srgbClr val="0033CC"/>
                </a:solidFill>
                <a:effectLst/>
              </a:rPr>
              <a:t>Co je to RADON???</a:t>
            </a:r>
            <a:br>
              <a:rPr lang="cs-CZ" sz="3600" dirty="0" smtClean="0">
                <a:solidFill>
                  <a:srgbClr val="0033CC"/>
                </a:solidFill>
                <a:effectLst/>
              </a:rPr>
            </a:br>
            <a:r>
              <a:rPr lang="cs-CZ" sz="3600" dirty="0" smtClean="0">
                <a:solidFill>
                  <a:srgbClr val="0033CC"/>
                </a:solidFill>
                <a:effectLst/>
              </a:rPr>
              <a:t>Negativa radonu:</a:t>
            </a:r>
            <a:endParaRPr lang="cs-CZ" sz="3600" dirty="0">
              <a:solidFill>
                <a:srgbClr val="0033CC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sz="3200" b="1" smtClean="0">
                <a:solidFill>
                  <a:srgbClr val="3333FF"/>
                </a:solidFill>
              </a:rPr>
              <a:t>v některých případech může radon pomáhat při léčení nemocných,</a:t>
            </a:r>
          </a:p>
          <a:p>
            <a:pPr>
              <a:buFont typeface="Wingdings" pitchFamily="2" charset="2"/>
              <a:buChar char="q"/>
            </a:pPr>
            <a:r>
              <a:rPr lang="cs-CZ" sz="3200" b="1" smtClean="0">
                <a:solidFill>
                  <a:srgbClr val="3333FF"/>
                </a:solidFill>
              </a:rPr>
              <a:t>v Jáchymovských lázních se pacienti koupou v termální vodě s vysokým obsahem radonu,</a:t>
            </a:r>
          </a:p>
          <a:p>
            <a:pPr>
              <a:buFont typeface="Wingdings" pitchFamily="2" charset="2"/>
              <a:buChar char="q"/>
            </a:pPr>
            <a:r>
              <a:rPr lang="cs-CZ" sz="3200" b="1" smtClean="0">
                <a:solidFill>
                  <a:srgbClr val="3333FF"/>
                </a:solidFill>
              </a:rPr>
              <a:t>léčba působí blahodárně hlavně při nemocech pohybového ústrojí – kůže, svaly i klouby se dobře prokrví</a:t>
            </a:r>
          </a:p>
          <a:p>
            <a:pPr>
              <a:buFont typeface="Wingdings 3" pitchFamily="18" charset="2"/>
              <a:buNone/>
            </a:pPr>
            <a:endParaRPr lang="cs-CZ" sz="3200" b="1" smtClean="0">
              <a:solidFill>
                <a:srgbClr val="3333FF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dirty="0" smtClean="0">
                <a:solidFill>
                  <a:srgbClr val="FF3300"/>
                </a:solidFill>
                <a:effectLst/>
              </a:rPr>
              <a:t>Pozitiva radonu:</a:t>
            </a:r>
            <a:endParaRPr lang="cs-CZ" sz="3600" dirty="0">
              <a:solidFill>
                <a:srgbClr val="FF33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 3" pitchFamily="18" charset="2"/>
              <a:buNone/>
            </a:pPr>
            <a:r>
              <a:rPr lang="cs-CZ" sz="2800" b="1" smtClean="0">
                <a:solidFill>
                  <a:srgbClr val="00CC00"/>
                </a:solidFill>
              </a:rPr>
              <a:t>Metodou značených atomů je možné sledovat koloběh látek v organizmech a v přírodě:</a:t>
            </a:r>
          </a:p>
          <a:p>
            <a:pPr>
              <a:buFont typeface="Wingdings 3" pitchFamily="18" charset="2"/>
              <a:buNone/>
            </a:pPr>
            <a:r>
              <a:rPr lang="cs-CZ" sz="2800" b="1" smtClean="0">
                <a:solidFill>
                  <a:srgbClr val="00CC00"/>
                </a:solidFill>
              </a:rPr>
              <a:t> např.:</a:t>
            </a:r>
          </a:p>
          <a:p>
            <a:pPr>
              <a:buFont typeface="Wingdings" pitchFamily="2" charset="2"/>
              <a:buChar char="q"/>
            </a:pPr>
            <a:r>
              <a:rPr lang="cs-CZ" sz="2800" b="1" smtClean="0">
                <a:solidFill>
                  <a:srgbClr val="00CC00"/>
                </a:solidFill>
              </a:rPr>
              <a:t>hromadění draslíku v listech a semenech rostlin, </a:t>
            </a:r>
          </a:p>
          <a:p>
            <a:pPr>
              <a:buFont typeface="Wingdings" pitchFamily="2" charset="2"/>
              <a:buChar char="q"/>
            </a:pPr>
            <a:r>
              <a:rPr lang="cs-CZ" sz="2800" b="1" smtClean="0">
                <a:solidFill>
                  <a:srgbClr val="00CC00"/>
                </a:solidFill>
              </a:rPr>
              <a:t>jod ve štítné žláze,</a:t>
            </a:r>
          </a:p>
          <a:p>
            <a:pPr>
              <a:buFont typeface="Wingdings" pitchFamily="2" charset="2"/>
              <a:buChar char="q"/>
            </a:pPr>
            <a:r>
              <a:rPr lang="cs-CZ" sz="2800" b="1" smtClean="0">
                <a:solidFill>
                  <a:srgbClr val="00CC00"/>
                </a:solidFill>
              </a:rPr>
              <a:t>koloběh krve v lidském těle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600" dirty="0" smtClean="0">
                <a:solidFill>
                  <a:srgbClr val="009900"/>
                </a:solidFill>
                <a:effectLst/>
              </a:rPr>
              <a:t>Využití jaderného záření</a:t>
            </a:r>
            <a:br>
              <a:rPr lang="cs-CZ" sz="3600" dirty="0" smtClean="0">
                <a:solidFill>
                  <a:srgbClr val="009900"/>
                </a:solidFill>
                <a:effectLst/>
              </a:rPr>
            </a:br>
            <a:r>
              <a:rPr lang="cs-CZ" sz="3600" dirty="0" smtClean="0">
                <a:solidFill>
                  <a:srgbClr val="009900"/>
                </a:solidFill>
                <a:effectLst/>
              </a:rPr>
              <a:t>1) </a:t>
            </a:r>
            <a:r>
              <a:rPr lang="cs-CZ" sz="3600" u="sng" dirty="0" smtClean="0">
                <a:solidFill>
                  <a:srgbClr val="009900"/>
                </a:solidFill>
                <a:effectLst/>
              </a:rPr>
              <a:t>Metoda značených atomů</a:t>
            </a:r>
            <a:endParaRPr lang="cs-CZ" sz="3600" u="sng" dirty="0">
              <a:solidFill>
                <a:srgbClr val="0099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sz="2800" b="1" smtClean="0">
                <a:solidFill>
                  <a:srgbClr val="A50021"/>
                </a:solidFill>
              </a:rPr>
              <a:t>využívají ji historikové a archeologové,</a:t>
            </a:r>
          </a:p>
          <a:p>
            <a:pPr>
              <a:buFont typeface="Wingdings" pitchFamily="2" charset="2"/>
              <a:buChar char="q"/>
            </a:pPr>
            <a:r>
              <a:rPr lang="cs-CZ" sz="2800" b="1" smtClean="0">
                <a:solidFill>
                  <a:srgbClr val="A50021"/>
                </a:solidFill>
              </a:rPr>
              <a:t>k určování stáří organických látek – dřevěných předmětů, kostí, zbytků ohnišť, oděvů, listin apod.</a:t>
            </a:r>
          </a:p>
          <a:p>
            <a:pPr>
              <a:buFont typeface="Wingdings" pitchFamily="2" charset="2"/>
              <a:buChar char="q"/>
            </a:pPr>
            <a:r>
              <a:rPr lang="cs-CZ" sz="2800" b="1" smtClean="0">
                <a:solidFill>
                  <a:srgbClr val="A50021"/>
                </a:solidFill>
              </a:rPr>
              <a:t>porovnání podílů radiouhlíku ve zkoumaném předmětu a v živých organismech k určení stáří předmětu</a:t>
            </a:r>
          </a:p>
          <a:p>
            <a:pPr>
              <a:buFont typeface="Wingdings" pitchFamily="2" charset="2"/>
              <a:buChar char="q"/>
            </a:pPr>
            <a:r>
              <a:rPr lang="cs-CZ" sz="2800" b="1" smtClean="0">
                <a:solidFill>
                  <a:srgbClr val="A50021"/>
                </a:solidFill>
              </a:rPr>
              <a:t>podobně v geologii určování stáří hornin zjišťováním podílu olova</a:t>
            </a:r>
          </a:p>
          <a:p>
            <a:pPr>
              <a:buFont typeface="Wingdings 3" pitchFamily="18" charset="2"/>
              <a:buNone/>
            </a:pPr>
            <a:endParaRPr lang="cs-CZ" sz="2800" b="1" smtClean="0">
              <a:solidFill>
                <a:srgbClr val="A50021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600" dirty="0" smtClean="0">
                <a:solidFill>
                  <a:srgbClr val="CC0000"/>
                </a:solidFill>
                <a:effectLst/>
              </a:rPr>
              <a:t>Využití jaderného záření</a:t>
            </a:r>
            <a:br>
              <a:rPr lang="cs-CZ" sz="3600" dirty="0" smtClean="0">
                <a:solidFill>
                  <a:srgbClr val="CC0000"/>
                </a:solidFill>
                <a:effectLst/>
              </a:rPr>
            </a:br>
            <a:r>
              <a:rPr lang="cs-CZ" sz="3600" u="sng" dirty="0" smtClean="0">
                <a:solidFill>
                  <a:srgbClr val="CC0000"/>
                </a:solidFill>
                <a:effectLst/>
              </a:rPr>
              <a:t>2) Radiouhlíková metoda</a:t>
            </a:r>
            <a:endParaRPr lang="cs-CZ" sz="3600" u="sng" dirty="0">
              <a:solidFill>
                <a:srgbClr val="CC00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000500" y="377825"/>
            <a:ext cx="4429125" cy="6480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214313" y="2286000"/>
            <a:ext cx="3286125" cy="1077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9900CC"/>
                </a:solidFill>
                <a:latin typeface="Lucida Sans Unicode" pitchFamily="34" charset="0"/>
              </a:rPr>
              <a:t>Radiouhlíková metoda: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allAtOnce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365760" indent="-256032" fontAlgn="auto"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3200" b="1" dirty="0" smtClean="0">
                <a:solidFill>
                  <a:srgbClr val="0066FF"/>
                </a:solidFill>
              </a:rPr>
              <a:t>slouží v lékařství např.</a:t>
            </a:r>
          </a:p>
          <a:p>
            <a:pPr marL="365760" indent="-256032" fontAlgn="auto"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3200" b="1" dirty="0" smtClean="0">
                <a:solidFill>
                  <a:srgbClr val="0066FF"/>
                </a:solidFill>
              </a:rPr>
              <a:t>k vyšetřování a léčení štítné žlázy,</a:t>
            </a:r>
          </a:p>
          <a:p>
            <a:pPr marL="365760" indent="-256032" fontAlgn="auto"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3200" b="1" dirty="0" smtClean="0">
                <a:solidFill>
                  <a:srgbClr val="0066FF"/>
                </a:solidFill>
              </a:rPr>
              <a:t>ozařování zhoubných nádorů (známý Leksellův gama –nůž),</a:t>
            </a:r>
          </a:p>
          <a:p>
            <a:pPr marL="365760" indent="-256032" fontAlgn="auto"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3200" b="1" dirty="0" smtClean="0">
                <a:solidFill>
                  <a:srgbClr val="0066FF"/>
                </a:solidFill>
              </a:rPr>
              <a:t>při léčbě revmatických chorob,</a:t>
            </a:r>
          </a:p>
          <a:p>
            <a:pPr marL="365760" indent="-256032" fontAlgn="auto"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3200" b="1" dirty="0" smtClean="0">
                <a:solidFill>
                  <a:srgbClr val="0066FF"/>
                </a:solidFill>
              </a:rPr>
              <a:t>při výrobě léčiv, speciálních obvazových materiálů, ke sterilizaci vaty, chirurgických rukavic a lékařských nástrojů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None/>
              <a:defRPr/>
            </a:pPr>
            <a:endParaRPr lang="cs-CZ" sz="3200" b="1" dirty="0" smtClean="0">
              <a:solidFill>
                <a:srgbClr val="0066FF"/>
              </a:solidFill>
            </a:endParaRPr>
          </a:p>
          <a:p>
            <a:pPr marL="365760" indent="-256032" fontAlgn="auto">
              <a:spcAft>
                <a:spcPts val="0"/>
              </a:spcAft>
              <a:buFont typeface="Wingdings 3"/>
              <a:buNone/>
              <a:defRPr/>
            </a:pPr>
            <a:endParaRPr lang="cs-CZ" sz="3200" b="1" dirty="0" smtClean="0">
              <a:solidFill>
                <a:srgbClr val="0066FF"/>
              </a:solidFill>
            </a:endParaRPr>
          </a:p>
          <a:p>
            <a:pPr marL="365760" indent="-256032" fontAlgn="auto">
              <a:spcAft>
                <a:spcPts val="0"/>
              </a:spcAft>
              <a:buFont typeface="Wingdings 3"/>
              <a:buNone/>
              <a:defRPr/>
            </a:pPr>
            <a:endParaRPr lang="cs-CZ" sz="3200" b="1" dirty="0">
              <a:solidFill>
                <a:srgbClr val="0066FF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600" dirty="0" smtClean="0">
                <a:solidFill>
                  <a:srgbClr val="0099FF"/>
                </a:solidFill>
                <a:effectLst/>
              </a:rPr>
              <a:t>Využití jaderného záření</a:t>
            </a:r>
            <a:br>
              <a:rPr lang="cs-CZ" sz="3600" dirty="0" smtClean="0">
                <a:solidFill>
                  <a:srgbClr val="0099FF"/>
                </a:solidFill>
                <a:effectLst/>
              </a:rPr>
            </a:br>
            <a:r>
              <a:rPr lang="cs-CZ" sz="3600" dirty="0" smtClean="0">
                <a:solidFill>
                  <a:srgbClr val="0099FF"/>
                </a:solidFill>
                <a:effectLst/>
              </a:rPr>
              <a:t>3) </a:t>
            </a:r>
            <a:r>
              <a:rPr lang="cs-CZ" sz="3600" u="sng" dirty="0" smtClean="0">
                <a:solidFill>
                  <a:srgbClr val="0099FF"/>
                </a:solidFill>
                <a:effectLst/>
              </a:rPr>
              <a:t>Diagnostika nemocí a léčení:</a:t>
            </a:r>
            <a:endParaRPr lang="cs-CZ" sz="3600" u="sng" dirty="0">
              <a:solidFill>
                <a:srgbClr val="0099FF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14375" y="1214438"/>
            <a:ext cx="7620000" cy="428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1714500" y="500063"/>
            <a:ext cx="4714875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solidFill>
                  <a:srgbClr val="3333FF"/>
                </a:solidFill>
                <a:latin typeface="Lucida Sans Unicode" pitchFamily="34" charset="0"/>
              </a:rPr>
              <a:t>Leksellův gama-nůž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00125" y="1857375"/>
            <a:ext cx="6729413" cy="3790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714375" y="571500"/>
            <a:ext cx="742950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A50021"/>
                </a:solidFill>
                <a:latin typeface="Lucida Sans Unicode" pitchFamily="34" charset="0"/>
              </a:rPr>
              <a:t>CyberKnife-oproti Gama noži se nespecializuje pouze na oblast mozku, ale léčí nádory i v jiných oblastech těla.</a:t>
            </a:r>
            <a:endParaRPr lang="cs-CZ">
              <a:latin typeface="Lucida Sans Unicode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138"/>
            <a:ext cx="8229600" cy="1376362"/>
          </a:xfrm>
        </p:spPr>
        <p:txBody>
          <a:bodyPr/>
          <a:lstStyle/>
          <a:p>
            <a:pPr>
              <a:buFont typeface="Wingdings 3" pitchFamily="18" charset="2"/>
              <a:buNone/>
            </a:pPr>
            <a:r>
              <a:rPr lang="cs-CZ" sz="3200" b="1" smtClean="0">
                <a:solidFill>
                  <a:srgbClr val="CC0099"/>
                </a:solidFill>
              </a:rPr>
              <a:t>Ozařování potravin jaderným zářením k zabránění jejich kažení nebo klíčení.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600" dirty="0" smtClean="0">
                <a:solidFill>
                  <a:srgbClr val="D60093"/>
                </a:solidFill>
                <a:effectLst/>
              </a:rPr>
              <a:t>Využití jaderného záření </a:t>
            </a:r>
            <a:br>
              <a:rPr lang="cs-CZ" sz="3600" dirty="0" smtClean="0">
                <a:solidFill>
                  <a:srgbClr val="D60093"/>
                </a:solidFill>
                <a:effectLst/>
              </a:rPr>
            </a:br>
            <a:r>
              <a:rPr lang="cs-CZ" sz="3600" u="sng" dirty="0" smtClean="0">
                <a:solidFill>
                  <a:srgbClr val="D60093"/>
                </a:solidFill>
                <a:effectLst/>
              </a:rPr>
              <a:t>4) Ozařování potravin</a:t>
            </a:r>
            <a:endParaRPr lang="cs-CZ" sz="3600" u="sng" dirty="0">
              <a:solidFill>
                <a:srgbClr val="D60093"/>
              </a:solidFill>
              <a:effectLst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143250" y="3000375"/>
            <a:ext cx="5143500" cy="3443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sz="2800" b="1" smtClean="0">
                <a:solidFill>
                  <a:srgbClr val="008000"/>
                </a:solidFill>
              </a:rPr>
              <a:t>použití jaderného záření </a:t>
            </a:r>
            <a:r>
              <a:rPr lang="cs-CZ" sz="2800" b="1" smtClean="0">
                <a:solidFill>
                  <a:srgbClr val="008000"/>
                </a:solidFill>
                <a:sym typeface="Symbol" pitchFamily="18" charset="2"/>
              </a:rPr>
              <a:t> </a:t>
            </a:r>
            <a:r>
              <a:rPr lang="cs-CZ" sz="2800" b="1" smtClean="0">
                <a:solidFill>
                  <a:srgbClr val="008000"/>
                </a:solidFill>
              </a:rPr>
              <a:t>v technice,</a:t>
            </a:r>
          </a:p>
          <a:p>
            <a:pPr>
              <a:buFont typeface="Wingdings" pitchFamily="2" charset="2"/>
              <a:buChar char="q"/>
            </a:pPr>
            <a:r>
              <a:rPr lang="cs-CZ" sz="2800" b="1" smtClean="0">
                <a:solidFill>
                  <a:srgbClr val="008000"/>
                </a:solidFill>
              </a:rPr>
              <a:t>ke zjišťování různých poruch a prasklin v kovech jejich prozařováním,</a:t>
            </a:r>
          </a:p>
          <a:p>
            <a:pPr>
              <a:buFont typeface="Wingdings" pitchFamily="2" charset="2"/>
              <a:buChar char="q"/>
            </a:pPr>
            <a:r>
              <a:rPr lang="cs-CZ" sz="2800" b="1" smtClean="0">
                <a:solidFill>
                  <a:srgbClr val="008000"/>
                </a:solidFill>
              </a:rPr>
              <a:t>důležité jsou metody průběžného sledování tloušťky plechů podle jejich schopnosti pohlcovat jaderné záření,</a:t>
            </a:r>
          </a:p>
          <a:p>
            <a:pPr>
              <a:buFont typeface="Wingdings" pitchFamily="2" charset="2"/>
              <a:buChar char="q"/>
            </a:pPr>
            <a:r>
              <a:rPr lang="cs-CZ" sz="2800" b="1" smtClean="0">
                <a:solidFill>
                  <a:srgbClr val="008000"/>
                </a:solidFill>
              </a:rPr>
              <a:t>v hutnictví a v chemickém průmyslu měření výšky hladiny roztavených kovů nebo nebezpečných kapalin, oslabených stěn různých zkorodovaných potrubí apod.</a:t>
            </a:r>
          </a:p>
          <a:p>
            <a:pPr>
              <a:buFont typeface="Wingdings 3" pitchFamily="18" charset="2"/>
              <a:buNone/>
            </a:pPr>
            <a:endParaRPr lang="cs-CZ" sz="2800" b="1" smtClean="0">
              <a:solidFill>
                <a:srgbClr val="008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600" dirty="0" smtClean="0">
                <a:solidFill>
                  <a:srgbClr val="33CC33"/>
                </a:solidFill>
                <a:effectLst/>
              </a:rPr>
              <a:t>Využití jaderného záření</a:t>
            </a:r>
            <a:br>
              <a:rPr lang="cs-CZ" sz="3600" dirty="0" smtClean="0">
                <a:solidFill>
                  <a:srgbClr val="33CC33"/>
                </a:solidFill>
                <a:effectLst/>
              </a:rPr>
            </a:br>
            <a:r>
              <a:rPr lang="cs-CZ" sz="3600" u="sng" dirty="0" smtClean="0">
                <a:solidFill>
                  <a:srgbClr val="33CC33"/>
                </a:solidFill>
                <a:effectLst/>
              </a:rPr>
              <a:t>5) Defektoskopie</a:t>
            </a:r>
            <a:endParaRPr lang="cs-CZ" sz="3600" u="sng" dirty="0">
              <a:solidFill>
                <a:srgbClr val="33CC33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138"/>
            <a:ext cx="8229600" cy="2733675"/>
          </a:xfrm>
        </p:spPr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sz="2800" b="1" smtClean="0">
                <a:solidFill>
                  <a:srgbClr val="0066FF"/>
                </a:solidFill>
              </a:rPr>
              <a:t>radionuklidy se samy zahřívají, což lze využít ke konstrukci jaderných elektrických baterií,</a:t>
            </a:r>
          </a:p>
          <a:p>
            <a:pPr>
              <a:buFont typeface="Wingdings" pitchFamily="2" charset="2"/>
              <a:buChar char="q"/>
            </a:pPr>
            <a:r>
              <a:rPr lang="cs-CZ" sz="2800" b="1" smtClean="0">
                <a:solidFill>
                  <a:srgbClr val="0066FF"/>
                </a:solidFill>
              </a:rPr>
              <a:t>uplatnění jako zdroje napětí v kosmu nebo na odlehlých místech, kde není k dispozici jiný zdroj elektrické energie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600" dirty="0" smtClean="0">
                <a:solidFill>
                  <a:srgbClr val="0000FF"/>
                </a:solidFill>
                <a:effectLst/>
              </a:rPr>
              <a:t>Využití jaderného záření</a:t>
            </a:r>
            <a:br>
              <a:rPr lang="cs-CZ" sz="3600" dirty="0" smtClean="0">
                <a:solidFill>
                  <a:srgbClr val="0000FF"/>
                </a:solidFill>
                <a:effectLst/>
              </a:rPr>
            </a:br>
            <a:r>
              <a:rPr lang="cs-CZ" sz="3600" u="sng" dirty="0" smtClean="0">
                <a:solidFill>
                  <a:srgbClr val="0000FF"/>
                </a:solidFill>
                <a:effectLst/>
              </a:rPr>
              <a:t>6) Zdroj elektrické energie</a:t>
            </a:r>
            <a:endParaRPr lang="cs-CZ" sz="3600" u="sng" dirty="0">
              <a:solidFill>
                <a:srgbClr val="0000FF"/>
              </a:solidFill>
              <a:effectLst/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214938" y="4214813"/>
            <a:ext cx="3071812" cy="2436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b="1" smtClean="0">
                <a:solidFill>
                  <a:srgbClr val="0033CC"/>
                </a:solidFill>
              </a:rPr>
              <a:t>K jaderným reakcím může docházet při srážkách atomových jader letících proti sobě velkou rychlostí.</a:t>
            </a:r>
          </a:p>
          <a:p>
            <a:pPr>
              <a:buFont typeface="Wingdings" pitchFamily="2" charset="2"/>
              <a:buChar char="q"/>
            </a:pPr>
            <a:r>
              <a:rPr lang="cs-CZ" b="1" smtClean="0">
                <a:solidFill>
                  <a:srgbClr val="0033CC"/>
                </a:solidFill>
              </a:rPr>
              <a:t>Jedno jádro se může měnit v jiné, jeden nuklid v druhý a je tedy možná i vzájemná přeměna prvků.</a:t>
            </a:r>
          </a:p>
          <a:p>
            <a:pPr>
              <a:buFont typeface="Wingdings" pitchFamily="2" charset="2"/>
              <a:buChar char="q"/>
            </a:pPr>
            <a:r>
              <a:rPr lang="cs-CZ" b="1" smtClean="0">
                <a:solidFill>
                  <a:srgbClr val="0033CC"/>
                </a:solidFill>
              </a:rPr>
              <a:t>První jadernou reakce uskutečnil Rutherford </a:t>
            </a:r>
            <a:r>
              <a:rPr lang="cs-CZ" b="1" smtClean="0">
                <a:solidFill>
                  <a:srgbClr val="0033CC"/>
                </a:solidFill>
                <a:latin typeface="Arial" charset="0"/>
              </a:rPr>
              <a:t>   </a:t>
            </a:r>
            <a:r>
              <a:rPr lang="cs-CZ" b="1" smtClean="0">
                <a:solidFill>
                  <a:srgbClr val="0033CC"/>
                </a:solidFill>
              </a:rPr>
              <a:t>v roce 1919, kdy přeměnil dusík v kyslík.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dirty="0" smtClean="0">
                <a:solidFill>
                  <a:srgbClr val="660033"/>
                </a:solidFill>
                <a:effectLst/>
              </a:rPr>
              <a:t>Jaderné reakce</a:t>
            </a:r>
            <a:endParaRPr lang="cs-CZ" sz="3600" dirty="0">
              <a:solidFill>
                <a:srgbClr val="660033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928688"/>
            <a:ext cx="7972425" cy="3214687"/>
          </a:xfrm>
        </p:spPr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sz="2400" b="1" smtClean="0">
                <a:solidFill>
                  <a:srgbClr val="CC0099"/>
                </a:solidFill>
              </a:rPr>
              <a:t>Zapisujeme je rovnicemi.</a:t>
            </a:r>
          </a:p>
          <a:p>
            <a:pPr>
              <a:buFont typeface="Wingdings" pitchFamily="2" charset="2"/>
              <a:buChar char="q"/>
            </a:pPr>
            <a:r>
              <a:rPr lang="cs-CZ" sz="2400" b="1" smtClean="0">
                <a:solidFill>
                  <a:srgbClr val="CC0099"/>
                </a:solidFill>
              </a:rPr>
              <a:t>Může se při nich uvolňovat energie.</a:t>
            </a:r>
          </a:p>
          <a:p>
            <a:pPr>
              <a:buFont typeface="Wingdings" pitchFamily="2" charset="2"/>
              <a:buChar char="q"/>
            </a:pPr>
            <a:r>
              <a:rPr lang="cs-CZ" sz="2400" b="1" smtClean="0">
                <a:solidFill>
                  <a:srgbClr val="CC0099"/>
                </a:solidFill>
              </a:rPr>
              <a:t>Energie uvolňovaná při jaderných reakcích je milionkrát větší než u reakcí chemických.</a:t>
            </a:r>
          </a:p>
          <a:p>
            <a:pPr>
              <a:buFont typeface="Wingdings" pitchFamily="2" charset="2"/>
              <a:buChar char="q"/>
            </a:pPr>
            <a:r>
              <a:rPr lang="cs-CZ" sz="2400" b="1" smtClean="0">
                <a:solidFill>
                  <a:srgbClr val="CC0099"/>
                </a:solidFill>
              </a:rPr>
              <a:t>Uvolněná energie může být přeměňována na další formy energie, např. na </a:t>
            </a:r>
            <a:r>
              <a:rPr lang="cs-CZ" sz="2400" b="1" smtClean="0">
                <a:solidFill>
                  <a:srgbClr val="660033"/>
                </a:solidFill>
              </a:rPr>
              <a:t>energii elektrickou při výrobě elektřiny v klasických nebo jaderných elektrárnách.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dirty="0" smtClean="0">
                <a:solidFill>
                  <a:srgbClr val="008000"/>
                </a:solidFill>
                <a:effectLst/>
              </a:rPr>
              <a:t>Jaderné reakce</a:t>
            </a:r>
            <a:endParaRPr lang="cs-CZ" sz="3600" dirty="0">
              <a:solidFill>
                <a:srgbClr val="008000"/>
              </a:solidFill>
              <a:effectLst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357563" y="3825875"/>
            <a:ext cx="5000625" cy="2813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928938"/>
            <a:ext cx="8229600" cy="3078162"/>
          </a:xfrm>
        </p:spPr>
        <p:txBody>
          <a:bodyPr/>
          <a:lstStyle/>
          <a:p>
            <a:pPr marL="623888" indent="-514350">
              <a:buFont typeface="Wingdings 3" pitchFamily="18" charset="2"/>
              <a:buAutoNum type="alphaUcParenR"/>
            </a:pPr>
            <a:r>
              <a:rPr lang="cs-CZ" b="1" smtClean="0">
                <a:solidFill>
                  <a:srgbClr val="A50021"/>
                </a:solidFill>
              </a:rPr>
              <a:t>Slouží k určování stáří organických látek a hornin.</a:t>
            </a:r>
          </a:p>
          <a:p>
            <a:pPr marL="623888" indent="-514350">
              <a:buFont typeface="Wingdings 3" pitchFamily="18" charset="2"/>
              <a:buAutoNum type="alphaUcParenR"/>
            </a:pPr>
            <a:r>
              <a:rPr lang="cs-CZ" b="1" smtClean="0">
                <a:solidFill>
                  <a:srgbClr val="A50021"/>
                </a:solidFill>
              </a:rPr>
              <a:t>Slouží ke sledování koloběhu látek v organizmech a v přírodě.</a:t>
            </a:r>
          </a:p>
          <a:p>
            <a:pPr marL="623888" indent="-514350">
              <a:buFont typeface="Wingdings 3" pitchFamily="18" charset="2"/>
              <a:buAutoNum type="alphaUcParenR"/>
            </a:pPr>
            <a:r>
              <a:rPr lang="cs-CZ" b="1" smtClean="0">
                <a:solidFill>
                  <a:srgbClr val="A50021"/>
                </a:solidFill>
              </a:rPr>
              <a:t>Touto metodou lze např. sledovat, jak koluje krev v lidském těle.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439982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009900"/>
                </a:solidFill>
                <a:effectLst/>
              </a:rPr>
              <a:t>Otázky:</a:t>
            </a:r>
            <a:br>
              <a:rPr lang="cs-CZ" sz="3200" dirty="0" smtClean="0">
                <a:solidFill>
                  <a:srgbClr val="009900"/>
                </a:solidFill>
                <a:effectLst/>
              </a:rPr>
            </a:br>
            <a:r>
              <a:rPr lang="cs-CZ" sz="3200" dirty="0" smtClean="0">
                <a:solidFill>
                  <a:srgbClr val="009900"/>
                </a:solidFill>
                <a:effectLst/>
              </a:rPr>
              <a:t>1) Co je to metoda značených atomů?</a:t>
            </a:r>
            <a:br>
              <a:rPr lang="cs-CZ" sz="3200" dirty="0" smtClean="0">
                <a:solidFill>
                  <a:srgbClr val="009900"/>
                </a:solidFill>
                <a:effectLst/>
              </a:rPr>
            </a:br>
            <a:r>
              <a:rPr lang="cs-CZ" sz="3200" dirty="0" smtClean="0">
                <a:solidFill>
                  <a:srgbClr val="009900"/>
                </a:solidFill>
                <a:effectLst/>
              </a:rPr>
              <a:t>VYBER SPRÁVNOU ODPOVĚĎ:</a:t>
            </a:r>
            <a:br>
              <a:rPr lang="cs-CZ" sz="3200" dirty="0" smtClean="0">
                <a:solidFill>
                  <a:srgbClr val="009900"/>
                </a:solidFill>
                <a:effectLst/>
              </a:rPr>
            </a:br>
            <a:r>
              <a:rPr lang="cs-CZ" sz="3200" dirty="0" smtClean="0">
                <a:solidFill>
                  <a:srgbClr val="009900"/>
                </a:solidFill>
                <a:effectLst/>
              </a:rPr>
              <a:t>(správně může být více odpovědí)</a:t>
            </a:r>
            <a:endParaRPr lang="cs-CZ" sz="3200" dirty="0">
              <a:solidFill>
                <a:srgbClr val="0099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2" dur="indefinite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6" dur="indefinite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440114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0000FF"/>
                </a:solidFill>
                <a:effectLst/>
              </a:rPr>
              <a:t>2) Jak se využívají radionuklidy v lékařství?</a:t>
            </a:r>
            <a:endParaRPr lang="cs-CZ" sz="3200" dirty="0">
              <a:solidFill>
                <a:srgbClr val="0000FF"/>
              </a:solidFill>
              <a:effectLst/>
            </a:endParaRPr>
          </a:p>
        </p:txBody>
      </p:sp>
      <p:pic>
        <p:nvPicPr>
          <p:cNvPr id="3072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24250" y="2714625"/>
            <a:ext cx="3981450" cy="2714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85750" y="1857375"/>
            <a:ext cx="8229600" cy="1571625"/>
          </a:xfrm>
        </p:spPr>
        <p:txBody>
          <a:bodyPr/>
          <a:lstStyle/>
          <a:p>
            <a:pPr marL="623888" indent="-514350">
              <a:buFont typeface="Wingdings 3" pitchFamily="18" charset="2"/>
              <a:buAutoNum type="alphaLcParenR"/>
            </a:pPr>
            <a:r>
              <a:rPr lang="cs-CZ" sz="2800" b="1" smtClean="0">
                <a:solidFill>
                  <a:srgbClr val="008000"/>
                </a:solidFill>
              </a:rPr>
              <a:t>Pomocí defektoskopie.</a:t>
            </a:r>
          </a:p>
          <a:p>
            <a:pPr marL="623888" indent="-514350">
              <a:buFont typeface="Wingdings 3" pitchFamily="18" charset="2"/>
              <a:buAutoNum type="alphaLcParenR"/>
            </a:pPr>
            <a:r>
              <a:rPr lang="cs-CZ" sz="2800" b="1" smtClean="0">
                <a:solidFill>
                  <a:srgbClr val="008000"/>
                </a:solidFill>
              </a:rPr>
              <a:t>Metodou značených atomů.</a:t>
            </a:r>
          </a:p>
          <a:p>
            <a:pPr marL="623888" indent="-514350">
              <a:buFont typeface="Wingdings 3" pitchFamily="18" charset="2"/>
              <a:buAutoNum type="alphaLcParenR"/>
            </a:pPr>
            <a:r>
              <a:rPr lang="cs-CZ" sz="2800" b="1" smtClean="0">
                <a:solidFill>
                  <a:srgbClr val="008000"/>
                </a:solidFill>
              </a:rPr>
              <a:t>Radiouhlíkovou metodou.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25602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2800" dirty="0" smtClean="0">
                <a:solidFill>
                  <a:srgbClr val="660033"/>
                </a:solidFill>
                <a:effectLst/>
              </a:rPr>
              <a:t>3) Jakou metodou lze určit pomocí radionuklidů stáří ohniště pravěkých lidí?</a:t>
            </a:r>
            <a:br>
              <a:rPr lang="cs-CZ" sz="2800" dirty="0" smtClean="0">
                <a:solidFill>
                  <a:srgbClr val="660033"/>
                </a:solidFill>
                <a:effectLst/>
              </a:rPr>
            </a:br>
            <a:r>
              <a:rPr lang="cs-CZ" sz="2800" dirty="0" smtClean="0">
                <a:solidFill>
                  <a:srgbClr val="660033"/>
                </a:solidFill>
                <a:effectLst/>
              </a:rPr>
              <a:t>VYBER SPRÁVNOU ODPOVĚĎ:</a:t>
            </a:r>
            <a:endParaRPr lang="cs-CZ" sz="2800" dirty="0">
              <a:solidFill>
                <a:srgbClr val="660033"/>
              </a:solidFill>
              <a:effectLst/>
            </a:endParaRPr>
          </a:p>
        </p:txBody>
      </p:sp>
      <p:pic>
        <p:nvPicPr>
          <p:cNvPr id="3174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72000" y="3500438"/>
            <a:ext cx="4119563" cy="308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57188" y="1928813"/>
            <a:ext cx="8229600" cy="1928812"/>
          </a:xfrm>
        </p:spPr>
        <p:txBody>
          <a:bodyPr/>
          <a:lstStyle/>
          <a:p>
            <a:pPr marL="623888" indent="-514350">
              <a:buFont typeface="Wingdings 3" pitchFamily="18" charset="2"/>
              <a:buAutoNum type="alphaUcParenR"/>
            </a:pPr>
            <a:r>
              <a:rPr lang="cs-CZ" sz="3200" b="1" smtClean="0">
                <a:solidFill>
                  <a:srgbClr val="CC0099"/>
                </a:solidFill>
              </a:rPr>
              <a:t>jaderným zářením </a:t>
            </a:r>
            <a:r>
              <a:rPr lang="cs-CZ" sz="3200" b="1" smtClean="0">
                <a:solidFill>
                  <a:srgbClr val="CC0099"/>
                </a:solidFill>
                <a:sym typeface="Symbol" pitchFamily="18" charset="2"/>
              </a:rPr>
              <a:t> v defektoskopii</a:t>
            </a:r>
            <a:r>
              <a:rPr lang="cs-CZ" sz="3200" b="1" smtClean="0">
                <a:solidFill>
                  <a:srgbClr val="CC0099"/>
                </a:solidFill>
              </a:rPr>
              <a:t> </a:t>
            </a:r>
          </a:p>
          <a:p>
            <a:pPr marL="623888" indent="-514350">
              <a:buFont typeface="Wingdings 3" pitchFamily="18" charset="2"/>
              <a:buAutoNum type="alphaUcParenR"/>
            </a:pPr>
            <a:r>
              <a:rPr lang="cs-CZ" sz="3200" b="1" smtClean="0">
                <a:solidFill>
                  <a:srgbClr val="CC0099"/>
                </a:solidFill>
              </a:rPr>
              <a:t>metodou značených atomů</a:t>
            </a:r>
          </a:p>
          <a:p>
            <a:pPr marL="623888" indent="-514350">
              <a:buFont typeface="Wingdings 3" pitchFamily="18" charset="2"/>
              <a:buAutoNum type="alphaUcParenR"/>
            </a:pPr>
            <a:r>
              <a:rPr lang="cs-CZ" sz="3200" b="1" smtClean="0">
                <a:solidFill>
                  <a:srgbClr val="CC0099"/>
                </a:solidFill>
              </a:rPr>
              <a:t>radiouhlíkovou metodou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868478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660033"/>
                </a:solidFill>
                <a:effectLst/>
              </a:rPr>
              <a:t>4) Jakou metodou lze změřit výšku zkorodovaného potrubí?</a:t>
            </a:r>
            <a:br>
              <a:rPr lang="cs-CZ" sz="3200" dirty="0" smtClean="0">
                <a:solidFill>
                  <a:srgbClr val="660033"/>
                </a:solidFill>
                <a:effectLst/>
              </a:rPr>
            </a:br>
            <a:r>
              <a:rPr lang="cs-CZ" sz="3200" dirty="0" smtClean="0">
                <a:solidFill>
                  <a:srgbClr val="660033"/>
                </a:solidFill>
                <a:effectLst/>
              </a:rPr>
              <a:t>VYBER SPRÁVNOU ODPOVĚĎ:</a:t>
            </a:r>
            <a:endParaRPr lang="cs-CZ" sz="3200" dirty="0">
              <a:solidFill>
                <a:srgbClr val="660033"/>
              </a:solidFill>
              <a:effectLst/>
            </a:endParaRPr>
          </a:p>
        </p:txBody>
      </p:sp>
      <p:pic>
        <p:nvPicPr>
          <p:cNvPr id="3277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357688" y="3571875"/>
            <a:ext cx="3810000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2772" name="TextovéPole 4"/>
          <p:cNvSpPr txBox="1">
            <a:spLocks noChangeArrowheads="1"/>
          </p:cNvSpPr>
          <p:nvPr/>
        </p:nvSpPr>
        <p:spPr bwMode="auto">
          <a:xfrm>
            <a:off x="214313" y="4929188"/>
            <a:ext cx="392906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660033"/>
                </a:solidFill>
                <a:latin typeface="Lucida Sans Unicode" pitchFamily="34" charset="0"/>
              </a:rPr>
              <a:t>zkorodované potrubí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571750"/>
            <a:ext cx="8229600" cy="3435350"/>
          </a:xfrm>
        </p:spPr>
        <p:txBody>
          <a:bodyPr/>
          <a:lstStyle/>
          <a:p>
            <a:pPr marL="852488" indent="-742950">
              <a:buFont typeface="Wingdings 3" pitchFamily="18" charset="2"/>
              <a:buAutoNum type="alphaUcParenR"/>
            </a:pPr>
            <a:r>
              <a:rPr lang="cs-CZ" sz="3600" b="1" smtClean="0">
                <a:solidFill>
                  <a:srgbClr val="006600"/>
                </a:solidFill>
              </a:rPr>
              <a:t>Ano, je to možné.</a:t>
            </a:r>
          </a:p>
          <a:p>
            <a:pPr marL="852488" indent="-742950">
              <a:buFont typeface="Wingdings 3" pitchFamily="18" charset="2"/>
              <a:buAutoNum type="alphaUcParenR"/>
            </a:pPr>
            <a:r>
              <a:rPr lang="cs-CZ" sz="3600" b="1" smtClean="0">
                <a:solidFill>
                  <a:srgbClr val="006600"/>
                </a:solidFill>
              </a:rPr>
              <a:t>Bohužel to není možné.</a:t>
            </a:r>
          </a:p>
          <a:p>
            <a:pPr marL="852488" indent="-742950">
              <a:buFont typeface="Wingdings 3" pitchFamily="18" charset="2"/>
              <a:buAutoNum type="alphaUcParenR"/>
            </a:pPr>
            <a:r>
              <a:rPr lang="cs-CZ" sz="3600" b="1" smtClean="0">
                <a:solidFill>
                  <a:srgbClr val="006600"/>
                </a:solidFill>
              </a:rPr>
              <a:t>Ano, sen alchymistů, měnit kovy ve zlato, je uskutečnitelný.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97106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dirty="0" smtClean="0">
                <a:solidFill>
                  <a:srgbClr val="66FF33"/>
                </a:solidFill>
                <a:effectLst/>
              </a:rPr>
              <a:t>5) Je možné vyrábět zlato z jiných chemických prvků?</a:t>
            </a:r>
            <a:br>
              <a:rPr lang="cs-CZ" sz="3600" dirty="0" smtClean="0">
                <a:solidFill>
                  <a:srgbClr val="66FF33"/>
                </a:solidFill>
                <a:effectLst/>
              </a:rPr>
            </a:br>
            <a:r>
              <a:rPr lang="cs-CZ" sz="3600" dirty="0" smtClean="0">
                <a:solidFill>
                  <a:srgbClr val="66FF33"/>
                </a:solidFill>
                <a:effectLst/>
              </a:rPr>
              <a:t>VYBER SPRÁVNOU ODPOVĚĎ:</a:t>
            </a:r>
            <a:endParaRPr lang="cs-CZ" sz="3600" dirty="0">
              <a:solidFill>
                <a:srgbClr val="66FF33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28625" y="2000250"/>
            <a:ext cx="8229600" cy="2357438"/>
          </a:xfrm>
        </p:spPr>
        <p:txBody>
          <a:bodyPr/>
          <a:lstStyle/>
          <a:p>
            <a:pPr marL="623888" indent="-514350">
              <a:buFont typeface="Wingdings 3" pitchFamily="18" charset="2"/>
              <a:buAutoNum type="alphaUcParenR"/>
            </a:pPr>
            <a:r>
              <a:rPr lang="cs-CZ" sz="3200" b="1" smtClean="0">
                <a:solidFill>
                  <a:srgbClr val="0000FF"/>
                </a:solidFill>
              </a:rPr>
              <a:t>Jadernými silami jsou vázány v atomovém jádře nukleony.</a:t>
            </a:r>
          </a:p>
          <a:p>
            <a:pPr marL="623888" indent="-514350">
              <a:buFont typeface="Wingdings 3" pitchFamily="18" charset="2"/>
              <a:buAutoNum type="alphaUcParenR"/>
            </a:pPr>
            <a:r>
              <a:rPr lang="cs-CZ" sz="3200" b="1" smtClean="0">
                <a:solidFill>
                  <a:srgbClr val="0000FF"/>
                </a:solidFill>
              </a:rPr>
              <a:t>Jadernými silami jsou v atomu vázány elektrony a atomová jádra. 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368544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  <a:effectLst/>
              </a:rPr>
              <a:t>6) Co jsou jaderné síly?</a:t>
            </a:r>
            <a:br>
              <a:rPr lang="cs-CZ" sz="3200" dirty="0" smtClean="0">
                <a:solidFill>
                  <a:schemeClr val="bg2">
                    <a:lumMod val="25000"/>
                  </a:schemeClr>
                </a:solidFill>
                <a:effectLst/>
              </a:rPr>
            </a:br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  <a:effectLst/>
              </a:rPr>
              <a:t>VYBER SPRÁVNOU ODPOVĚĎ:</a:t>
            </a:r>
            <a:endParaRPr lang="cs-CZ" sz="3200" dirty="0">
              <a:solidFill>
                <a:schemeClr val="bg2">
                  <a:lumMod val="25000"/>
                </a:schemeClr>
              </a:solidFill>
              <a:effectLst/>
            </a:endParaRPr>
          </a:p>
        </p:txBody>
      </p:sp>
      <p:pic>
        <p:nvPicPr>
          <p:cNvPr id="34819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143375" y="4143375"/>
            <a:ext cx="2476500" cy="2352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2" dur="indefinite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3286125"/>
            <a:ext cx="8229600" cy="2720975"/>
          </a:xfrm>
        </p:spPr>
        <p:txBody>
          <a:bodyPr/>
          <a:lstStyle/>
          <a:p>
            <a:pPr marL="623888" indent="-514350">
              <a:buFont typeface="Wingdings 3" pitchFamily="18" charset="2"/>
              <a:buAutoNum type="alphaUcParenR"/>
            </a:pPr>
            <a:r>
              <a:rPr lang="cs-CZ" sz="2800" b="1" smtClean="0">
                <a:solidFill>
                  <a:srgbClr val="660033"/>
                </a:solidFill>
              </a:rPr>
              <a:t>Energie uvolňovaná při chemických reakcích je milionkrát větší než u reakcí jaderných.</a:t>
            </a:r>
          </a:p>
          <a:p>
            <a:pPr marL="623888" indent="-514350">
              <a:buFont typeface="Wingdings 3" pitchFamily="18" charset="2"/>
              <a:buAutoNum type="alphaUcParenR"/>
            </a:pPr>
            <a:r>
              <a:rPr lang="cs-CZ" sz="2800" b="1" smtClean="0">
                <a:solidFill>
                  <a:srgbClr val="660033"/>
                </a:solidFill>
              </a:rPr>
              <a:t>Energie uvolňovaná při jaderných reakcích je milionkrát větší než u reakcí chemických.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439982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D60093"/>
                </a:solidFill>
                <a:effectLst/>
              </a:rPr>
              <a:t>7) Porovnej energii uvolňovanou při chemických reakcích a při jaderných reakcích.</a:t>
            </a:r>
            <a:br>
              <a:rPr lang="cs-CZ" sz="3200" dirty="0" smtClean="0">
                <a:solidFill>
                  <a:srgbClr val="D60093"/>
                </a:solidFill>
                <a:effectLst/>
              </a:rPr>
            </a:br>
            <a:r>
              <a:rPr lang="cs-CZ" sz="3200" dirty="0" smtClean="0">
                <a:solidFill>
                  <a:srgbClr val="D60093"/>
                </a:solidFill>
                <a:effectLst/>
              </a:rPr>
              <a:t>VYBER SPRÁVNOU ODPOVĚĎ:</a:t>
            </a:r>
            <a:endParaRPr lang="cs-CZ" sz="3200" dirty="0">
              <a:solidFill>
                <a:srgbClr val="D60093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2" dur="indefinite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 3" pitchFamily="18" charset="2"/>
              <a:buNone/>
            </a:pPr>
            <a:r>
              <a:rPr lang="cs-CZ" sz="1400" b="1" smtClean="0">
                <a:solidFill>
                  <a:srgbClr val="0070C0"/>
                </a:solidFill>
              </a:rPr>
              <a:t>doc. RNDr. Růžena  Kolářová, CSc., PaedDr. Jiří Bohuněk, Fyzika pro 9. ročník základní školy, nakladatelství Prometheus, 2008, ISBN 978-80-7196-193-2.</a:t>
            </a:r>
          </a:p>
          <a:p>
            <a:pPr>
              <a:buFont typeface="Wingdings 3" pitchFamily="18" charset="2"/>
              <a:buNone/>
            </a:pPr>
            <a:r>
              <a:rPr lang="cs-CZ" sz="1400" b="1" smtClean="0">
                <a:solidFill>
                  <a:srgbClr val="0070C0"/>
                </a:solidFill>
              </a:rPr>
              <a:t>galerie office </a:t>
            </a:r>
          </a:p>
          <a:p>
            <a:pPr>
              <a:buFont typeface="Wingdings 3" pitchFamily="18" charset="2"/>
              <a:buNone/>
            </a:pPr>
            <a:r>
              <a:rPr lang="en-US" sz="1400" b="1" smtClean="0">
                <a:solidFill>
                  <a:srgbClr val="0070C0"/>
                </a:solidFill>
                <a:hlinkClick r:id="rId2"/>
              </a:rPr>
              <a:t>http://www.energyweb.cz/web/EE/images/03/35_05.gif</a:t>
            </a:r>
            <a:r>
              <a:rPr lang="cs-CZ" sz="1400" b="1" smtClean="0">
                <a:solidFill>
                  <a:srgbClr val="0070C0"/>
                </a:solidFill>
              </a:rPr>
              <a:t> </a:t>
            </a:r>
            <a:r>
              <a:rPr lang="en-US" sz="1400" b="1" smtClean="0">
                <a:solidFill>
                  <a:srgbClr val="0070C0"/>
                </a:solidFill>
              </a:rPr>
              <a:t>[</a:t>
            </a:r>
            <a:r>
              <a:rPr lang="cs-CZ" sz="1400" b="1" smtClean="0">
                <a:solidFill>
                  <a:srgbClr val="0070C0"/>
                </a:solidFill>
              </a:rPr>
              <a:t>cit.: 2012-02-22</a:t>
            </a:r>
            <a:r>
              <a:rPr lang="en-US" sz="1400" b="1" smtClean="0">
                <a:solidFill>
                  <a:srgbClr val="0070C0"/>
                </a:solidFill>
              </a:rPr>
              <a:t>]</a:t>
            </a:r>
            <a:endParaRPr lang="cs-CZ" sz="1400" b="1" smtClean="0">
              <a:solidFill>
                <a:srgbClr val="0070C0"/>
              </a:solidFill>
            </a:endParaRPr>
          </a:p>
          <a:p>
            <a:pPr>
              <a:buFont typeface="Wingdings 3" pitchFamily="18" charset="2"/>
              <a:buNone/>
            </a:pPr>
            <a:r>
              <a:rPr lang="en-US" sz="1400" b="1" smtClean="0">
                <a:solidFill>
                  <a:srgbClr val="0070C0"/>
                </a:solidFill>
                <a:hlinkClick r:id="rId3"/>
              </a:rPr>
              <a:t>http://nd01.jxs.cz/455/483/9cf53611a0_31507336_o2.jpg</a:t>
            </a:r>
            <a:r>
              <a:rPr lang="cs-CZ" sz="1400" b="1" smtClean="0">
                <a:solidFill>
                  <a:srgbClr val="0070C0"/>
                </a:solidFill>
              </a:rPr>
              <a:t> </a:t>
            </a:r>
            <a:r>
              <a:rPr lang="en-US" sz="1400" b="1" smtClean="0">
                <a:solidFill>
                  <a:srgbClr val="0070C0"/>
                </a:solidFill>
              </a:rPr>
              <a:t>[</a:t>
            </a:r>
            <a:r>
              <a:rPr lang="cs-CZ" sz="1400" b="1" smtClean="0">
                <a:solidFill>
                  <a:srgbClr val="0070C0"/>
                </a:solidFill>
              </a:rPr>
              <a:t>cit.: 2012-02-22</a:t>
            </a:r>
            <a:r>
              <a:rPr lang="en-US" sz="1400" b="1" smtClean="0">
                <a:solidFill>
                  <a:srgbClr val="0070C0"/>
                </a:solidFill>
              </a:rPr>
              <a:t>]</a:t>
            </a:r>
            <a:endParaRPr lang="cs-CZ" sz="1400" b="1" smtClean="0">
              <a:solidFill>
                <a:srgbClr val="0070C0"/>
              </a:solidFill>
            </a:endParaRPr>
          </a:p>
          <a:p>
            <a:pPr>
              <a:buFont typeface="Wingdings 3" pitchFamily="18" charset="2"/>
              <a:buNone/>
            </a:pPr>
            <a:r>
              <a:rPr lang="en-US" sz="1400" b="1" smtClean="0">
                <a:solidFill>
                  <a:srgbClr val="0070C0"/>
                </a:solidFill>
                <a:hlinkClick r:id="rId4"/>
              </a:rPr>
              <a:t>http://www.praha.eu/public/a/31/5e/705313_18700_gama_nuz.jpg</a:t>
            </a:r>
            <a:r>
              <a:rPr lang="cs-CZ" sz="1400" b="1" smtClean="0">
                <a:solidFill>
                  <a:srgbClr val="0070C0"/>
                </a:solidFill>
              </a:rPr>
              <a:t> </a:t>
            </a:r>
            <a:r>
              <a:rPr lang="en-US" sz="1400" b="1" smtClean="0">
                <a:solidFill>
                  <a:srgbClr val="0070C0"/>
                </a:solidFill>
              </a:rPr>
              <a:t>[</a:t>
            </a:r>
            <a:r>
              <a:rPr lang="cs-CZ" sz="1400" b="1" smtClean="0">
                <a:solidFill>
                  <a:srgbClr val="0070C0"/>
                </a:solidFill>
              </a:rPr>
              <a:t>cit.: 2012-02-22</a:t>
            </a:r>
            <a:r>
              <a:rPr lang="en-US" sz="1400" b="1" smtClean="0">
                <a:solidFill>
                  <a:srgbClr val="0070C0"/>
                </a:solidFill>
              </a:rPr>
              <a:t>]</a:t>
            </a:r>
            <a:endParaRPr lang="cs-CZ" sz="1400" b="1" smtClean="0">
              <a:solidFill>
                <a:srgbClr val="0070C0"/>
              </a:solidFill>
            </a:endParaRPr>
          </a:p>
          <a:p>
            <a:pPr>
              <a:buFont typeface="Wingdings 3" pitchFamily="18" charset="2"/>
              <a:buNone/>
            </a:pPr>
            <a:r>
              <a:rPr lang="en-US" sz="1400" b="1" smtClean="0">
                <a:solidFill>
                  <a:srgbClr val="0070C0"/>
                </a:solidFill>
                <a:hlinkClick r:id="rId5"/>
              </a:rPr>
              <a:t>http://media.novinky.cz/561/215610-top_foto1-mae0j.jpg</a:t>
            </a:r>
            <a:r>
              <a:rPr lang="cs-CZ" sz="1400" b="1" smtClean="0">
                <a:solidFill>
                  <a:srgbClr val="0070C0"/>
                </a:solidFill>
              </a:rPr>
              <a:t> </a:t>
            </a:r>
            <a:r>
              <a:rPr lang="en-US" sz="1400" b="1" smtClean="0">
                <a:solidFill>
                  <a:srgbClr val="0070C0"/>
                </a:solidFill>
              </a:rPr>
              <a:t>[</a:t>
            </a:r>
            <a:r>
              <a:rPr lang="cs-CZ" sz="1400" b="1" smtClean="0">
                <a:solidFill>
                  <a:srgbClr val="0070C0"/>
                </a:solidFill>
              </a:rPr>
              <a:t>cit.: 2012-02-22</a:t>
            </a:r>
            <a:r>
              <a:rPr lang="en-US" sz="1400" b="1" smtClean="0">
                <a:solidFill>
                  <a:srgbClr val="0070C0"/>
                </a:solidFill>
              </a:rPr>
              <a:t>]</a:t>
            </a:r>
            <a:endParaRPr lang="cs-CZ" sz="1400" b="1" smtClean="0">
              <a:solidFill>
                <a:srgbClr val="0070C0"/>
              </a:solidFill>
            </a:endParaRPr>
          </a:p>
          <a:p>
            <a:pPr>
              <a:buFont typeface="Wingdings 3" pitchFamily="18" charset="2"/>
              <a:buNone/>
            </a:pPr>
            <a:r>
              <a:rPr lang="en-US" sz="1400" b="1" smtClean="0">
                <a:solidFill>
                  <a:srgbClr val="0070C0"/>
                </a:solidFill>
                <a:hlinkClick r:id="rId6"/>
              </a:rPr>
              <a:t>http://i.lidovky.cz/09/062/lngal/GLU2bce57_mrkvicky.jpg</a:t>
            </a:r>
            <a:r>
              <a:rPr lang="cs-CZ" sz="1400" b="1" smtClean="0">
                <a:solidFill>
                  <a:srgbClr val="0070C0"/>
                </a:solidFill>
              </a:rPr>
              <a:t> </a:t>
            </a:r>
            <a:r>
              <a:rPr lang="en-US" sz="1400" b="1" smtClean="0">
                <a:solidFill>
                  <a:srgbClr val="0070C0"/>
                </a:solidFill>
              </a:rPr>
              <a:t>[</a:t>
            </a:r>
            <a:r>
              <a:rPr lang="cs-CZ" sz="1400" b="1" smtClean="0">
                <a:solidFill>
                  <a:srgbClr val="0070C0"/>
                </a:solidFill>
              </a:rPr>
              <a:t>cit.: 2012-02-22</a:t>
            </a:r>
            <a:r>
              <a:rPr lang="en-US" sz="1400" b="1" smtClean="0">
                <a:solidFill>
                  <a:srgbClr val="0070C0"/>
                </a:solidFill>
              </a:rPr>
              <a:t>]</a:t>
            </a:r>
            <a:endParaRPr lang="cs-CZ" sz="1400" b="1" smtClean="0">
              <a:solidFill>
                <a:srgbClr val="0070C0"/>
              </a:solidFill>
            </a:endParaRPr>
          </a:p>
          <a:p>
            <a:pPr>
              <a:buFont typeface="Wingdings 3" pitchFamily="18" charset="2"/>
              <a:buNone/>
            </a:pPr>
            <a:r>
              <a:rPr lang="en-US" sz="1400" b="1" smtClean="0">
                <a:solidFill>
                  <a:srgbClr val="0070C0"/>
                </a:solidFill>
                <a:hlinkClick r:id="rId7"/>
              </a:rPr>
              <a:t>http://upload.wikimedia.org/wikipedia/commons/thumb/c/c0/Apollo_CSM_lunar_orbit.jpg/300px-Apollo_CSM_lunar_orbit.jpg</a:t>
            </a:r>
            <a:r>
              <a:rPr lang="cs-CZ" sz="1400" b="1" smtClean="0">
                <a:solidFill>
                  <a:srgbClr val="0070C0"/>
                </a:solidFill>
              </a:rPr>
              <a:t> </a:t>
            </a:r>
            <a:r>
              <a:rPr lang="en-US" sz="1400" b="1" smtClean="0">
                <a:solidFill>
                  <a:srgbClr val="0070C0"/>
                </a:solidFill>
              </a:rPr>
              <a:t>[</a:t>
            </a:r>
            <a:r>
              <a:rPr lang="cs-CZ" sz="1400" b="1" smtClean="0">
                <a:solidFill>
                  <a:srgbClr val="0070C0"/>
                </a:solidFill>
              </a:rPr>
              <a:t>cit.: 2012-02-22</a:t>
            </a:r>
            <a:r>
              <a:rPr lang="en-US" sz="1400" b="1" smtClean="0">
                <a:solidFill>
                  <a:srgbClr val="0070C0"/>
                </a:solidFill>
              </a:rPr>
              <a:t>]</a:t>
            </a:r>
            <a:endParaRPr lang="cs-CZ" sz="1400" b="1" smtClean="0">
              <a:solidFill>
                <a:srgbClr val="0070C0"/>
              </a:solidFill>
            </a:endParaRPr>
          </a:p>
          <a:p>
            <a:pPr>
              <a:buFont typeface="Wingdings 3" pitchFamily="18" charset="2"/>
              <a:buNone/>
            </a:pPr>
            <a:r>
              <a:rPr lang="en-US" sz="1400" b="1" smtClean="0">
                <a:solidFill>
                  <a:srgbClr val="0070C0"/>
                </a:solidFill>
                <a:hlinkClick r:id="rId8"/>
              </a:rPr>
              <a:t>http://atominfo.cz/wp-content/uploads/2011/12/Dukovany.jpg</a:t>
            </a:r>
            <a:r>
              <a:rPr lang="cs-CZ" sz="1400" b="1" smtClean="0">
                <a:solidFill>
                  <a:srgbClr val="0070C0"/>
                </a:solidFill>
              </a:rPr>
              <a:t> </a:t>
            </a:r>
            <a:r>
              <a:rPr lang="en-US" sz="1400" b="1" smtClean="0">
                <a:solidFill>
                  <a:srgbClr val="0070C0"/>
                </a:solidFill>
              </a:rPr>
              <a:t>[</a:t>
            </a:r>
            <a:r>
              <a:rPr lang="cs-CZ" sz="1400" b="1" smtClean="0">
                <a:solidFill>
                  <a:srgbClr val="0070C0"/>
                </a:solidFill>
              </a:rPr>
              <a:t>cit.: 2012-02-22</a:t>
            </a:r>
            <a:r>
              <a:rPr lang="en-US" sz="1400" b="1" smtClean="0">
                <a:solidFill>
                  <a:srgbClr val="0070C0"/>
                </a:solidFill>
              </a:rPr>
              <a:t>]</a:t>
            </a:r>
            <a:endParaRPr lang="cs-CZ" sz="1400" b="1" smtClean="0">
              <a:solidFill>
                <a:srgbClr val="0070C0"/>
              </a:solidFill>
            </a:endParaRPr>
          </a:p>
          <a:p>
            <a:pPr>
              <a:buFont typeface="Wingdings 3" pitchFamily="18" charset="2"/>
              <a:buNone/>
            </a:pPr>
            <a:r>
              <a:rPr lang="cs-CZ" sz="1400" b="1" smtClean="0">
                <a:solidFill>
                  <a:srgbClr val="0070C0"/>
                </a:solidFill>
                <a:hlinkClick r:id="rId9"/>
              </a:rPr>
              <a:t>http://www.diagnosticke-centrum.cz/dbpic/plice-f220_150</a:t>
            </a:r>
            <a:r>
              <a:rPr lang="cs-CZ" sz="1400" b="1" smtClean="0">
                <a:solidFill>
                  <a:srgbClr val="0070C0"/>
                </a:solidFill>
              </a:rPr>
              <a:t> </a:t>
            </a:r>
            <a:r>
              <a:rPr lang="en-US" sz="1400" b="1" smtClean="0">
                <a:solidFill>
                  <a:srgbClr val="0070C0"/>
                </a:solidFill>
              </a:rPr>
              <a:t>[</a:t>
            </a:r>
            <a:r>
              <a:rPr lang="cs-CZ" sz="1400" b="1" smtClean="0">
                <a:solidFill>
                  <a:srgbClr val="0070C0"/>
                </a:solidFill>
              </a:rPr>
              <a:t>cit.: 2012-02-22</a:t>
            </a:r>
            <a:r>
              <a:rPr lang="en-US" sz="1400" b="1" smtClean="0">
                <a:solidFill>
                  <a:srgbClr val="0070C0"/>
                </a:solidFill>
              </a:rPr>
              <a:t>]</a:t>
            </a:r>
            <a:endParaRPr lang="cs-CZ" sz="1400" b="1" smtClean="0">
              <a:solidFill>
                <a:srgbClr val="0070C0"/>
              </a:solidFill>
            </a:endParaRPr>
          </a:p>
          <a:p>
            <a:pPr>
              <a:buFont typeface="Wingdings 3" pitchFamily="18" charset="2"/>
              <a:buNone/>
            </a:pPr>
            <a:r>
              <a:rPr lang="cs-CZ" sz="1200" b="1" smtClean="0">
                <a:solidFill>
                  <a:srgbClr val="0070C0"/>
                </a:solidFill>
                <a:hlinkClick r:id="rId10"/>
              </a:rPr>
              <a:t>http://www.zslubna.cz/drupal/files/Prav%C4%9BkModely55.jpg</a:t>
            </a:r>
            <a:r>
              <a:rPr lang="cs-CZ" sz="1200" b="1" smtClean="0">
                <a:solidFill>
                  <a:srgbClr val="0070C0"/>
                </a:solidFill>
              </a:rPr>
              <a:t> </a:t>
            </a:r>
            <a:r>
              <a:rPr lang="en-US" sz="1200" b="1" smtClean="0">
                <a:solidFill>
                  <a:srgbClr val="0070C0"/>
                </a:solidFill>
              </a:rPr>
              <a:t>[</a:t>
            </a:r>
            <a:r>
              <a:rPr lang="cs-CZ" sz="1200" b="1" smtClean="0">
                <a:solidFill>
                  <a:srgbClr val="0070C0"/>
                </a:solidFill>
              </a:rPr>
              <a:t>cit.: 2012-02-22</a:t>
            </a:r>
            <a:r>
              <a:rPr lang="en-US" sz="1200" b="1" smtClean="0">
                <a:solidFill>
                  <a:srgbClr val="0070C0"/>
                </a:solidFill>
              </a:rPr>
              <a:t>]</a:t>
            </a:r>
            <a:r>
              <a:rPr lang="cs-CZ" sz="1200" b="1" smtClean="0">
                <a:solidFill>
                  <a:srgbClr val="0070C0"/>
                </a:solidFill>
              </a:rPr>
              <a:t> </a:t>
            </a:r>
          </a:p>
          <a:p>
            <a:pPr>
              <a:buFont typeface="Wingdings 3" pitchFamily="18" charset="2"/>
              <a:buNone/>
            </a:pPr>
            <a:r>
              <a:rPr lang="cs-CZ" sz="1200" b="1" smtClean="0">
                <a:solidFill>
                  <a:srgbClr val="0070C0"/>
                </a:solidFill>
                <a:hlinkClick r:id="rId11"/>
              </a:rPr>
              <a:t>http://www.vakutex.cz/pics/defektoskopie/koroze-potrubi1.jpg</a:t>
            </a:r>
            <a:r>
              <a:rPr lang="cs-CZ" sz="1200" b="1" smtClean="0">
                <a:solidFill>
                  <a:srgbClr val="0070C0"/>
                </a:solidFill>
              </a:rPr>
              <a:t> </a:t>
            </a:r>
            <a:r>
              <a:rPr lang="en-US" sz="1200" b="1" smtClean="0">
                <a:solidFill>
                  <a:srgbClr val="0070C0"/>
                </a:solidFill>
              </a:rPr>
              <a:t>[</a:t>
            </a:r>
            <a:r>
              <a:rPr lang="cs-CZ" sz="1200" b="1" smtClean="0">
                <a:solidFill>
                  <a:srgbClr val="0070C0"/>
                </a:solidFill>
              </a:rPr>
              <a:t>cit.: 2012-02-22</a:t>
            </a:r>
            <a:r>
              <a:rPr lang="en-US" sz="1200" b="1" smtClean="0">
                <a:solidFill>
                  <a:srgbClr val="0070C0"/>
                </a:solidFill>
              </a:rPr>
              <a:t>]</a:t>
            </a:r>
            <a:r>
              <a:rPr lang="cs-CZ" sz="1200" b="1" smtClean="0">
                <a:solidFill>
                  <a:srgbClr val="0070C0"/>
                </a:solidFill>
              </a:rPr>
              <a:t> </a:t>
            </a:r>
          </a:p>
          <a:p>
            <a:pPr>
              <a:buFont typeface="Wingdings 3" pitchFamily="18" charset="2"/>
              <a:buNone/>
            </a:pPr>
            <a:r>
              <a:rPr lang="en-US" sz="1200" b="1" smtClean="0">
                <a:solidFill>
                  <a:srgbClr val="0070C0"/>
                </a:solidFill>
                <a:hlinkClick r:id="rId12"/>
              </a:rPr>
              <a:t>http://www.energyweb.cz/web/EE/images/03/36_03.gif</a:t>
            </a:r>
            <a:r>
              <a:rPr lang="cs-CZ" sz="1200" b="1" smtClean="0">
                <a:solidFill>
                  <a:srgbClr val="0070C0"/>
                </a:solidFill>
              </a:rPr>
              <a:t> </a:t>
            </a:r>
            <a:r>
              <a:rPr lang="en-US" sz="1200" b="1" smtClean="0">
                <a:solidFill>
                  <a:srgbClr val="0070C0"/>
                </a:solidFill>
              </a:rPr>
              <a:t>[</a:t>
            </a:r>
            <a:r>
              <a:rPr lang="cs-CZ" sz="1200" b="1" smtClean="0">
                <a:solidFill>
                  <a:srgbClr val="0070C0"/>
                </a:solidFill>
              </a:rPr>
              <a:t>cit.: 2012-02-22</a:t>
            </a:r>
            <a:r>
              <a:rPr lang="en-US" sz="1200" b="1" smtClean="0">
                <a:solidFill>
                  <a:srgbClr val="0070C0"/>
                </a:solidFill>
              </a:rPr>
              <a:t>]</a:t>
            </a:r>
            <a:endParaRPr lang="cs-CZ" sz="1200" b="1" smtClean="0">
              <a:solidFill>
                <a:srgbClr val="0070C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dirty="0" smtClean="0">
                <a:solidFill>
                  <a:srgbClr val="00B050"/>
                </a:solidFill>
              </a:rPr>
              <a:t>Použité zdroje:</a:t>
            </a:r>
            <a:endParaRPr lang="cs-CZ" sz="3600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624078" indent="-514350" fontAlgn="auto">
              <a:spcAft>
                <a:spcPts val="0"/>
              </a:spcAft>
              <a:buFont typeface="Wingdings 3"/>
              <a:buAutoNum type="arabicParenR"/>
              <a:defRPr/>
            </a:pPr>
            <a:r>
              <a:rPr lang="cs-CZ" sz="2800" b="1" dirty="0" smtClean="0">
                <a:solidFill>
                  <a:srgbClr val="0000FF"/>
                </a:solidFill>
              </a:rPr>
              <a:t>Žák se seznámí s přírodními a umělými zdroji záření.</a:t>
            </a:r>
          </a:p>
          <a:p>
            <a:pPr marL="624078" indent="-514350" fontAlgn="auto">
              <a:spcAft>
                <a:spcPts val="0"/>
              </a:spcAft>
              <a:buFont typeface="Wingdings 3"/>
              <a:buAutoNum type="arabicParenR"/>
              <a:defRPr/>
            </a:pPr>
            <a:r>
              <a:rPr lang="cs-CZ" sz="2800" b="1" dirty="0" smtClean="0">
                <a:solidFill>
                  <a:srgbClr val="0000FF"/>
                </a:solidFill>
              </a:rPr>
              <a:t>Příklad radonu, jeho negativních a pozitivních účinků na člověka.</a:t>
            </a:r>
          </a:p>
          <a:p>
            <a:pPr marL="624078" indent="-514350" fontAlgn="auto">
              <a:spcAft>
                <a:spcPts val="0"/>
              </a:spcAft>
              <a:buFont typeface="Wingdings 3"/>
              <a:buAutoNum type="arabicParenR"/>
              <a:defRPr/>
            </a:pPr>
            <a:r>
              <a:rPr lang="cs-CZ" sz="2800" b="1" dirty="0" smtClean="0">
                <a:solidFill>
                  <a:srgbClr val="0000FF"/>
                </a:solidFill>
              </a:rPr>
              <a:t>Uvedení několika příkladů využití jaderného záření.</a:t>
            </a:r>
          </a:p>
          <a:p>
            <a:pPr marL="624078" indent="-514350" fontAlgn="auto">
              <a:spcAft>
                <a:spcPts val="0"/>
              </a:spcAft>
              <a:buFont typeface="Wingdings 3"/>
              <a:buAutoNum type="arabicParenR"/>
              <a:defRPr/>
            </a:pPr>
            <a:r>
              <a:rPr lang="cs-CZ" sz="2800" b="1" dirty="0" smtClean="0">
                <a:solidFill>
                  <a:srgbClr val="0000FF"/>
                </a:solidFill>
              </a:rPr>
              <a:t>Žák využije poznatků z chemie a dokáže vysvětlit k čemu dochází při jaderné reakci.</a:t>
            </a:r>
          </a:p>
          <a:p>
            <a:pPr marL="624078" indent="-514350" fontAlgn="auto">
              <a:spcAft>
                <a:spcPts val="0"/>
              </a:spcAft>
              <a:buFont typeface="Wingdings 3"/>
              <a:buAutoNum type="arabicParenR"/>
              <a:defRPr/>
            </a:pPr>
            <a:r>
              <a:rPr lang="cs-CZ" sz="2800" b="1" dirty="0" smtClean="0">
                <a:solidFill>
                  <a:srgbClr val="0000FF"/>
                </a:solidFill>
              </a:rPr>
              <a:t>Žák odpovídá na otázky.</a:t>
            </a:r>
          </a:p>
          <a:p>
            <a:pPr marL="624078" indent="-514350" fontAlgn="auto">
              <a:spcAft>
                <a:spcPts val="0"/>
              </a:spcAft>
              <a:buFont typeface="Wingdings 3"/>
              <a:buAutoNum type="arabicParenR"/>
              <a:defRPr/>
            </a:pPr>
            <a:endParaRPr lang="cs-CZ" sz="2800" b="1" dirty="0" smtClean="0">
              <a:solidFill>
                <a:srgbClr val="0000FF"/>
              </a:solidFill>
            </a:endParaRPr>
          </a:p>
          <a:p>
            <a:pPr marL="624078" indent="-514350" fontAlgn="auto">
              <a:spcAft>
                <a:spcPts val="0"/>
              </a:spcAft>
              <a:buFont typeface="Wingdings 3"/>
              <a:buAutoNum type="arabicParenR"/>
              <a:defRPr/>
            </a:pPr>
            <a:endParaRPr lang="cs-CZ" sz="2800" b="1" dirty="0">
              <a:solidFill>
                <a:srgbClr val="0000FF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dirty="0" smtClean="0">
                <a:solidFill>
                  <a:srgbClr val="0070C0"/>
                </a:solidFill>
              </a:rPr>
              <a:t>Metodika prezentace:</a:t>
            </a:r>
            <a:endParaRPr lang="cs-CZ" sz="3600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2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3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4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406</TotalTime>
  <Words>723</Words>
  <Application>Microsoft Office PowerPoint</Application>
  <PresentationFormat>On-screen Show (4:3)</PresentationFormat>
  <Paragraphs>94</Paragraphs>
  <Slides>25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8</vt:i4>
      </vt:variant>
      <vt:variant>
        <vt:lpstr>Šablona návrhu</vt:lpstr>
      </vt:variant>
      <vt:variant>
        <vt:i4>8</vt:i4>
      </vt:variant>
      <vt:variant>
        <vt:lpstr>Nadpisy snímků</vt:lpstr>
      </vt:variant>
      <vt:variant>
        <vt:i4>25</vt:i4>
      </vt:variant>
    </vt:vector>
  </HeadingPairs>
  <TitlesOfParts>
    <vt:vector size="41" baseType="lpstr">
      <vt:lpstr>Lucida Sans Unicode</vt:lpstr>
      <vt:lpstr>Arial</vt:lpstr>
      <vt:lpstr>Wingdings 3</vt:lpstr>
      <vt:lpstr>Verdana</vt:lpstr>
      <vt:lpstr>Wingdings 2</vt:lpstr>
      <vt:lpstr>Calibri</vt:lpstr>
      <vt:lpstr>Wingdings</vt:lpstr>
      <vt:lpstr>Symbol</vt:lpstr>
      <vt:lpstr>Shluk</vt:lpstr>
      <vt:lpstr>Shluk</vt:lpstr>
      <vt:lpstr>Shluk</vt:lpstr>
      <vt:lpstr>Shluk</vt:lpstr>
      <vt:lpstr>Shluk</vt:lpstr>
      <vt:lpstr>Shluk</vt:lpstr>
      <vt:lpstr>Shluk</vt:lpstr>
      <vt:lpstr>Shluk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</vt:vector>
  </TitlesOfParts>
  <Company>Franc-omitky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DUM</cp:lastModifiedBy>
  <cp:revision>24</cp:revision>
  <dcterms:created xsi:type="dcterms:W3CDTF">2012-02-11T12:25:15Z</dcterms:created>
  <dcterms:modified xsi:type="dcterms:W3CDTF">2012-03-04T13:04:23Z</dcterms:modified>
</cp:coreProperties>
</file>