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77" r:id="rId2"/>
    <p:sldId id="278" r:id="rId3"/>
    <p:sldId id="272" r:id="rId4"/>
    <p:sldId id="275" r:id="rId5"/>
    <p:sldId id="274" r:id="rId6"/>
    <p:sldId id="279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0553815-27C5-4AF4-AEDC-97DAD1FEFD22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772C2560-805F-4F50-921F-A6EA1EAAE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FDF43D1-8CB6-4B88-B5C3-A30B9E701E8F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133618F-A8B4-4B13-B47E-350CF3D0E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35CD7-421F-4D25-85DB-768812ACE740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D7E5C7-726D-4FE1-87D9-95BBF7B4C6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B73C3B9-90D1-4A9D-B80F-74BDCB5F5BAD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40A7C6F-4820-4CB4-B8F5-3C7BE49754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ADC9C-E502-4AF0-841B-7E689ED63E9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4F869-8339-4D29-AFA9-4691F02A5A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A96ADE-BB09-42BC-9730-A9E0075EBD3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667D9B0-FA2B-485A-981B-08C9AEA4C4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30E29-10A2-4E6B-95B1-D154A9398C8A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36419-F3EF-402C-AB89-62C5A58451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37C120C-9E58-4CA1-85FA-2A6F31F7BC2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496AB0-6266-4EF3-B59F-778E50879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27AF3C9-6E97-41BA-8BE3-1114367F1B5B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C526C3-2FBC-4565-8DBD-E09787DD5C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11DB24-877C-400C-B0B3-44A6E8BD0C1C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08538EC-BDCD-44E9-9B9A-4C9D0453F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23B029-F0EF-4A63-955C-EE9C01A9FF11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1B60C-6705-4025-92DF-3FC8B3E6B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DF658-20A4-4F46-8656-D3E36A3CFA39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00B48-5184-4443-A217-364237642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split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F9FC204-91BD-44D3-806C-827CF961E763}" type="datetimeFigureOut">
              <a:rPr lang="cs-CZ"/>
              <a:pPr>
                <a:defRPr/>
              </a:pPr>
              <a:t>4.3.2012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fld id="{F00165CA-100C-4E00-93B7-B4C42AD8F3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22" r:id="rId5"/>
    <p:sldLayoutId id="2147483717" r:id="rId6"/>
    <p:sldLayoutId id="2147483723" r:id="rId7"/>
    <p:sldLayoutId id="2147483724" r:id="rId8"/>
    <p:sldLayoutId id="2147483725" r:id="rId9"/>
    <p:sldLayoutId id="2147483716" r:id="rId10"/>
    <p:sldLayoutId id="2147483715" r:id="rId11"/>
  </p:sldLayoutIdLst>
  <p:transition spd="slow">
    <p:split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 smtClean="0">
                <a:solidFill>
                  <a:schemeClr val="tx2">
                    <a:satMod val="130000"/>
                  </a:schemeClr>
                </a:solidFill>
                <a:latin typeface="+mn-lt"/>
              </a:rPr>
              <a:t>Násobení zlomků</a:t>
            </a:r>
            <a:endParaRPr lang="cs-CZ" sz="2800" b="1" dirty="0">
              <a:solidFill>
                <a:schemeClr val="tx2">
                  <a:satMod val="130000"/>
                </a:schemeClr>
              </a:solidFill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5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VY_32_INOVACE_071_Násobení zlomků</a:t>
            </a:r>
            <a:endParaRPr lang="cs-CZ">
              <a:solidFill>
                <a:schemeClr val="tx2"/>
              </a:solidFill>
              <a:latin typeface="Gill Sans MT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54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Autor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Ing. Janeček Jaroslav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20.10.2011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II. Stupeň - základní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Vzdělávací obor: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Matematika –  7. ročník</a:t>
            </a: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Téma: 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Násobení zlomků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 Žák se seznámí s početním výkonem násobení zlomků zlomkem a celým číslem.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prezentace + procvičování.</a:t>
            </a:r>
          </a:p>
          <a:p>
            <a:endParaRPr lang="cs-CZ" sz="1600">
              <a:solidFill>
                <a:schemeClr val="tx2"/>
              </a:solidFill>
              <a:latin typeface="Gill Sans MT"/>
            </a:endParaRPr>
          </a:p>
          <a:p>
            <a:r>
              <a:rPr lang="cs-CZ" sz="1600" b="1">
                <a:solidFill>
                  <a:schemeClr val="tx2"/>
                </a:solidFill>
                <a:latin typeface="Gill Sans MT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Gill Sans MT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Gill Sans MT"/>
              </a:rPr>
              <a:t>Žák zvládne početní výkon násobení zlomků.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b="1" dirty="0" smtClean="0">
                <a:latin typeface="+mn-lt"/>
              </a:rPr>
              <a:t>Násobení zlomků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Násobení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 cstate="print"/>
            <a:stretch>
              <a:fillRect t="-1017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/>
            </a:endParaRPr>
          </a:p>
        </p:txBody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0" y="1257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cs typeface="Arial" charset="0"/>
            </a:endParaRP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Gill Sans MT"/>
            </a:endParaRP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0" y="1257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Násobení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 cstate="print"/>
            <a:stretch>
              <a:fillRect t="-1017"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Násobení zlomků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Násobení zlomků je 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>komutativní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– čitatele můžeme násobit v libovolném pořadí.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Násobení zlomků je asociativní – čitatele můžeme násobit tak, že vytvoříme vhodné skupiny, které vynásobíme dříve.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Zlomek se nezmění, násobíme-li jej číslem 1.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Součin libovolného zlomku a čísla nula je roven nule.</a:t>
            </a:r>
          </a:p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Při násobení zlomků využíváme pro zjednodušení krácení čitatele i jmenovatele stejným číslem – dělitelem.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chemeClr val="tx2">
                    <a:satMod val="130000"/>
                  </a:schemeClr>
                </a:solidFill>
              </a:rPr>
              <a:t>Procvičování</a:t>
            </a:r>
            <a:endParaRPr lang="cs-CZ" sz="3200" b="1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1435608" y="1447800"/>
            <a:ext cx="7498080" cy="4800600"/>
          </a:xfrm>
          <a:blipFill rotWithShape="1">
            <a:blip r:embed="rId3" cstate="print"/>
            <a:stretch>
              <a:fillRect/>
            </a:stretch>
          </a:blipFill>
        </p:spPr>
        <p:txBody>
          <a:bodyPr>
            <a:normAutofit/>
          </a:bodyPr>
          <a:lstStyle/>
          <a:p>
            <a:pPr marL="365760" indent="-283464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split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938" y="620713"/>
            <a:ext cx="9253538" cy="9144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atMod val="130000"/>
                  </a:schemeClr>
                </a:solidFill>
                <a:latin typeface="+mn-lt"/>
              </a:rPr>
              <a:t>Použité zdroje</a:t>
            </a:r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2"/>
          <p:cNvSpPr txBox="1">
            <a:spLocks noChangeArrowheads="1"/>
          </p:cNvSpPr>
          <p:nvPr/>
        </p:nvSpPr>
        <p:spPr bwMode="auto">
          <a:xfrm>
            <a:off x="1116013" y="1720850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Gill Sans MT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Gill Sans MT"/>
            </a:endParaRPr>
          </a:p>
        </p:txBody>
      </p:sp>
      <p:sp>
        <p:nvSpPr>
          <p:cNvPr id="20485" name="TextovéPole 7"/>
          <p:cNvSpPr txBox="1">
            <a:spLocks noChangeArrowheads="1"/>
          </p:cNvSpPr>
          <p:nvPr/>
        </p:nvSpPr>
        <p:spPr bwMode="auto">
          <a:xfrm>
            <a:off x="630238" y="1890713"/>
            <a:ext cx="39179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tx2"/>
                </a:solidFill>
                <a:latin typeface="Gill Sans MT"/>
              </a:rPr>
              <a:t> </a:t>
            </a:r>
            <a:endParaRPr lang="cs-CZ" sz="2400">
              <a:solidFill>
                <a:schemeClr val="tx2"/>
              </a:solidFill>
              <a:latin typeface="Gill Sans M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634</TotalTime>
  <Words>130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7</vt:i4>
      </vt:variant>
    </vt:vector>
  </HeadingPairs>
  <TitlesOfParts>
    <vt:vector size="20" baseType="lpstr">
      <vt:lpstr>Gill Sans MT</vt:lpstr>
      <vt:lpstr>Arial</vt:lpstr>
      <vt:lpstr>Wingdings 2</vt:lpstr>
      <vt:lpstr>Verdana</vt:lpstr>
      <vt:lpstr>Calibri</vt:lpstr>
      <vt:lpstr>Times New Roman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Násobení zlomků</vt:lpstr>
      <vt:lpstr>Snímek 2</vt:lpstr>
      <vt:lpstr>Násobení zlomků</vt:lpstr>
      <vt:lpstr>Násobení zlomků</vt:lpstr>
      <vt:lpstr>Násobení zlomků</vt:lpstr>
      <vt:lpstr>Procvičování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Školák</dc:creator>
  <cp:lastModifiedBy>Maminka</cp:lastModifiedBy>
  <cp:revision>97</cp:revision>
  <dcterms:created xsi:type="dcterms:W3CDTF">2011-03-24T11:59:00Z</dcterms:created>
  <dcterms:modified xsi:type="dcterms:W3CDTF">2012-03-04T13:41:27Z</dcterms:modified>
</cp:coreProperties>
</file>