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55B640-115A-42B3-BEFF-1159C0EC21A4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FC6DEB-9550-48AA-B026-62A671633EA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B92B6-BB8C-40A2-B6F7-779A5583331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96967-6A22-414F-9188-292D32154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B92B6-BB8C-40A2-B6F7-779A5583331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96967-6A22-414F-9188-292D32154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B92B6-BB8C-40A2-B6F7-779A5583331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96967-6A22-414F-9188-292D32154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B92B6-BB8C-40A2-B6F7-779A5583331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96967-6A22-414F-9188-292D32154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B92B6-BB8C-40A2-B6F7-779A5583331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96967-6A22-414F-9188-292D32154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B92B6-BB8C-40A2-B6F7-779A5583331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96967-6A22-414F-9188-292D32154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B92B6-BB8C-40A2-B6F7-779A5583331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96967-6A22-414F-9188-292D32154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B92B6-BB8C-40A2-B6F7-779A5583331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96967-6A22-414F-9188-292D32154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B92B6-BB8C-40A2-B6F7-779A5583331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96967-6A22-414F-9188-292D32154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B92B6-BB8C-40A2-B6F7-779A5583331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96967-6A22-414F-9188-292D32154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4B92B6-BB8C-40A2-B6F7-779A5583331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96967-6A22-414F-9188-292D32154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4B92B6-BB8C-40A2-B6F7-779A5583331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296967-6A22-414F-9188-292D32154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Obrázek 7"/>
          <p:cNvPicPr>
            <a:picLocks noChangeAspect="1" noChangeArrowheads="1"/>
          </p:cNvPicPr>
          <p:nvPr/>
        </p:nvPicPr>
        <p:blipFill>
          <a:blip r:embed="rId5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Nadpis 3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7772400" cy="2087563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Mgr. Ivana Blažková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VY_32_INOVACE_09_15_Spojky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CZ.1.07/1.4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./00/21.1115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Anotace: Prezentace je určena pro žáky 3. </a:t>
            </a:r>
            <a:r>
              <a:rPr lang="cs-CZ" sz="2400" dirty="0" smtClean="0">
                <a:solidFill>
                  <a:schemeClr val="bg1"/>
                </a:solidFill>
              </a:rPr>
              <a:t>ročníku, předmět </a:t>
            </a:r>
            <a:r>
              <a:rPr lang="cs-CZ" sz="2400" smtClean="0">
                <a:solidFill>
                  <a:schemeClr val="bg1"/>
                </a:solidFill>
              </a:rPr>
              <a:t>český jazyk. </a:t>
            </a:r>
            <a:r>
              <a:rPr lang="cs-CZ" sz="2400" dirty="0" smtClean="0">
                <a:solidFill>
                  <a:schemeClr val="bg1"/>
                </a:solidFill>
              </a:rPr>
              <a:t>Žák se seznámí se spojkami. Poznává jejich význam, vyhledává spojky ve větě.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SLOVNÍ  DRUH  Č. </a:t>
            </a:r>
            <a:r>
              <a:rPr lang="cs-CZ" sz="4000" b="1" u="sng" dirty="0"/>
              <a:t>8</a:t>
            </a: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SPOJKY</a:t>
            </a:r>
            <a:endParaRPr lang="cs-CZ" sz="3600" b="1" dirty="0"/>
          </a:p>
        </p:txBody>
      </p:sp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SPOJKY.</a:t>
            </a:r>
            <a:endParaRPr lang="cs-CZ" sz="4000" b="1" dirty="0"/>
          </a:p>
        </p:txBody>
      </p:sp>
      <p:sp>
        <p:nvSpPr>
          <p:cNvPr id="5" name="Podnadpis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s</a:t>
            </a:r>
            <a:r>
              <a:rPr lang="cs-CZ" sz="3600" dirty="0" smtClean="0"/>
              <a:t>pojují věty nebo slova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řed spojkami obvykle píšeme čárku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řed spojkami </a:t>
            </a:r>
            <a:r>
              <a:rPr lang="cs-CZ" sz="3600" dirty="0" smtClean="0">
                <a:solidFill>
                  <a:srgbClr val="FFFF00"/>
                </a:solidFill>
              </a:rPr>
              <a:t>a, i, ani, nebo </a:t>
            </a:r>
            <a:r>
              <a:rPr lang="cs-CZ" sz="3600" dirty="0" smtClean="0"/>
              <a:t>se často čárka nepíše</a:t>
            </a:r>
          </a:p>
          <a:p>
            <a:r>
              <a:rPr lang="cs-CZ" sz="3600" dirty="0" smtClean="0"/>
              <a:t>Nejčastější spojky – </a:t>
            </a:r>
            <a:r>
              <a:rPr lang="cs-CZ" sz="3600" dirty="0" smtClean="0">
                <a:solidFill>
                  <a:srgbClr val="FFFF00"/>
                </a:solidFill>
              </a:rPr>
              <a:t>a, i, ani, nebo, ale, avšak, aby, že, když, než, protože, jestliže</a:t>
            </a:r>
          </a:p>
          <a:p>
            <a:endParaRPr lang="cs-CZ" sz="3600" dirty="0"/>
          </a:p>
        </p:txBody>
      </p:sp>
      <p:pic>
        <p:nvPicPr>
          <p:cNvPr id="1026" name="Picture 2" descr="C:\Documents and Settings\Maminka\Dokumenty\Obrázky\pink-and-green-daisy-th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620687"/>
            <a:ext cx="864096" cy="891419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VYTVOŘTE  DVOJICE.</a:t>
            </a:r>
            <a:endParaRPr lang="cs-CZ" sz="4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sz="3600" dirty="0" smtClean="0"/>
              <a:t>PES               A</a:t>
            </a:r>
          </a:p>
          <a:p>
            <a:pPr>
              <a:buNone/>
            </a:pPr>
            <a:r>
              <a:rPr lang="cs-CZ" sz="3600" dirty="0" smtClean="0"/>
              <a:t>DĚVČATA      A</a:t>
            </a:r>
          </a:p>
          <a:p>
            <a:pPr>
              <a:buNone/>
            </a:pPr>
            <a:r>
              <a:rPr lang="cs-CZ" sz="3600" dirty="0" smtClean="0"/>
              <a:t>MACH           A</a:t>
            </a:r>
          </a:p>
          <a:p>
            <a:pPr>
              <a:buNone/>
            </a:pPr>
            <a:r>
              <a:rPr lang="cs-CZ" sz="3600" dirty="0" smtClean="0"/>
              <a:t>MAMINKA    A</a:t>
            </a:r>
          </a:p>
          <a:p>
            <a:pPr>
              <a:buNone/>
            </a:pPr>
            <a:r>
              <a:rPr lang="cs-CZ" sz="3600" dirty="0" smtClean="0"/>
              <a:t>VPRAVO        A</a:t>
            </a:r>
          </a:p>
          <a:p>
            <a:pPr>
              <a:buNone/>
            </a:pPr>
            <a:r>
              <a:rPr lang="cs-CZ" sz="3600" dirty="0" smtClean="0"/>
              <a:t>PRINCEZNA  A</a:t>
            </a:r>
          </a:p>
          <a:p>
            <a:pPr>
              <a:buNone/>
            </a:pPr>
            <a:r>
              <a:rPr lang="cs-CZ" sz="3600" dirty="0" smtClean="0"/>
              <a:t>ZAČÁTEK       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dirty="0" smtClean="0"/>
              <a:t>VLEVO</a:t>
            </a:r>
          </a:p>
          <a:p>
            <a:pPr>
              <a:buNone/>
            </a:pPr>
            <a:r>
              <a:rPr lang="cs-CZ" sz="3600" dirty="0" smtClean="0"/>
              <a:t>TATÍNEK</a:t>
            </a:r>
          </a:p>
          <a:p>
            <a:pPr>
              <a:buNone/>
            </a:pPr>
            <a:r>
              <a:rPr lang="cs-CZ" sz="3600" dirty="0" smtClean="0"/>
              <a:t>PRINC</a:t>
            </a:r>
          </a:p>
          <a:p>
            <a:pPr>
              <a:buNone/>
            </a:pPr>
            <a:r>
              <a:rPr lang="cs-CZ" sz="3600" dirty="0" smtClean="0"/>
              <a:t>KLUCI</a:t>
            </a:r>
          </a:p>
          <a:p>
            <a:pPr>
              <a:buNone/>
            </a:pPr>
            <a:r>
              <a:rPr lang="cs-CZ" sz="3600" dirty="0" smtClean="0"/>
              <a:t>KOČKA</a:t>
            </a:r>
          </a:p>
          <a:p>
            <a:pPr>
              <a:buNone/>
            </a:pPr>
            <a:r>
              <a:rPr lang="cs-CZ" sz="3600" dirty="0" smtClean="0"/>
              <a:t>KONEC</a:t>
            </a:r>
          </a:p>
          <a:p>
            <a:pPr>
              <a:buNone/>
            </a:pPr>
            <a:r>
              <a:rPr lang="cs-CZ" sz="3600" dirty="0" smtClean="0"/>
              <a:t>ŠEBESTOVÁ</a:t>
            </a:r>
            <a:endParaRPr lang="cs-CZ" sz="3600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3131840" y="1916832"/>
            <a:ext cx="1584176" cy="2304256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059832" y="2420888"/>
            <a:ext cx="1656184" cy="108012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131840" y="3068960"/>
            <a:ext cx="1656184" cy="2376264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3131840" y="2420888"/>
            <a:ext cx="1656184" cy="1224136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3131840" y="1988840"/>
            <a:ext cx="1656184" cy="2304256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3131840" y="3212976"/>
            <a:ext cx="1656184" cy="1728192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V="1">
            <a:off x="3059832" y="4941168"/>
            <a:ext cx="1656184" cy="576064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VYBER  SPOJKY.</a:t>
            </a:r>
            <a:endParaRPr lang="cs-CZ" sz="40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/>
              <a:t>m</a:t>
            </a:r>
            <a:r>
              <a:rPr lang="cs-CZ" sz="3600" dirty="0" smtClean="0"/>
              <a:t>y   pole  víme  ale  bič  nebo   hůl   však</a:t>
            </a:r>
          </a:p>
          <a:p>
            <a:pPr>
              <a:buNone/>
            </a:pPr>
            <a:endParaRPr lang="cs-CZ" sz="3600" dirty="0"/>
          </a:p>
          <a:p>
            <a:pPr>
              <a:buNone/>
            </a:pPr>
            <a:r>
              <a:rPr lang="cs-CZ" sz="3600" dirty="0"/>
              <a:t>j</a:t>
            </a:r>
            <a:r>
              <a:rPr lang="cs-CZ" sz="3600" dirty="0" smtClean="0"/>
              <a:t>á  pět  u  protože   smůla   a   stokrát   i</a:t>
            </a:r>
          </a:p>
          <a:p>
            <a:pPr>
              <a:buNone/>
            </a:pPr>
            <a:endParaRPr lang="cs-CZ" sz="3600" dirty="0"/>
          </a:p>
          <a:p>
            <a:pPr>
              <a:buNone/>
            </a:pPr>
            <a:r>
              <a:rPr lang="cs-CZ" sz="3600" dirty="0"/>
              <a:t>m</a:t>
            </a:r>
            <a:r>
              <a:rPr lang="cs-CZ" sz="3600" dirty="0" smtClean="0"/>
              <a:t>noho   že  kluci   ani   had   aby   když   k</a:t>
            </a:r>
            <a:endParaRPr lang="cs-CZ" sz="3600" dirty="0"/>
          </a:p>
        </p:txBody>
      </p:sp>
      <p:sp>
        <p:nvSpPr>
          <p:cNvPr id="7" name="Slunce 6"/>
          <p:cNvSpPr/>
          <p:nvPr/>
        </p:nvSpPr>
        <p:spPr>
          <a:xfrm>
            <a:off x="3491880" y="1772816"/>
            <a:ext cx="576064" cy="576064"/>
          </a:xfrm>
          <a:prstGeom prst="sun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5148064" y="1772816"/>
            <a:ext cx="576064" cy="576064"/>
          </a:xfrm>
          <a:prstGeom prst="sun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7308304" y="1772816"/>
            <a:ext cx="576064" cy="576064"/>
          </a:xfrm>
          <a:prstGeom prst="sun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2627784" y="3212976"/>
            <a:ext cx="576064" cy="576064"/>
          </a:xfrm>
          <a:prstGeom prst="sun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5292080" y="3212976"/>
            <a:ext cx="576064" cy="576064"/>
          </a:xfrm>
          <a:prstGeom prst="sun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7380312" y="3212976"/>
            <a:ext cx="576064" cy="576064"/>
          </a:xfrm>
          <a:prstGeom prst="sun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unce 12"/>
          <p:cNvSpPr/>
          <p:nvPr/>
        </p:nvSpPr>
        <p:spPr>
          <a:xfrm>
            <a:off x="2123728" y="4437112"/>
            <a:ext cx="576064" cy="576064"/>
          </a:xfrm>
          <a:prstGeom prst="sun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unce 13"/>
          <p:cNvSpPr/>
          <p:nvPr/>
        </p:nvSpPr>
        <p:spPr>
          <a:xfrm>
            <a:off x="3851920" y="4437112"/>
            <a:ext cx="576064" cy="576064"/>
          </a:xfrm>
          <a:prstGeom prst="sun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unce 14"/>
          <p:cNvSpPr/>
          <p:nvPr/>
        </p:nvSpPr>
        <p:spPr>
          <a:xfrm>
            <a:off x="5796136" y="4509120"/>
            <a:ext cx="576064" cy="576064"/>
          </a:xfrm>
          <a:prstGeom prst="sun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unce 15"/>
          <p:cNvSpPr/>
          <p:nvPr/>
        </p:nvSpPr>
        <p:spPr>
          <a:xfrm>
            <a:off x="6804248" y="4509120"/>
            <a:ext cx="576064" cy="576064"/>
          </a:xfrm>
          <a:prstGeom prst="sun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7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4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1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8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5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2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9" name="Picture 3" descr="C:\Documents and Settings\Maminka\Dokumenty\Obrázky\11971500321709250696revans2_Chalkboard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844824"/>
            <a:ext cx="5184576" cy="4248472"/>
          </a:xfrm>
          <a:prstGeom prst="rect">
            <a:avLst/>
          </a:prstGeom>
          <a:noFill/>
        </p:spPr>
      </p:pic>
      <p:sp>
        <p:nvSpPr>
          <p:cNvPr id="19460" name="Rectangle 4"/>
          <p:cNvSpPr>
            <a:spLocks noChangeArrowheads="1"/>
          </p:cNvSpPr>
          <p:nvPr/>
        </p:nvSpPr>
        <p:spPr bwMode="auto">
          <a:xfrm>
            <a:off x="0" y="280437"/>
            <a:ext cx="91440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strike="noStrike" cap="none" normalizeH="0" baseline="0" dirty="0" smtClean="0">
                <a:ln>
                  <a:noFill/>
                </a:ln>
                <a:solidFill>
                  <a:srgbClr val="EEECE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NAPI</a:t>
            </a:r>
            <a:r>
              <a:rPr kumimoji="0" lang="cs-CZ" sz="4000" b="1" i="0" strike="noStrike" cap="none" normalizeH="0" baseline="0" dirty="0" smtClean="0">
                <a:ln>
                  <a:noFill/>
                </a:ln>
                <a:solidFill>
                  <a:srgbClr val="EEECE1"/>
                </a:solidFill>
                <a:effectLst/>
                <a:latin typeface="Calibri"/>
                <a:ea typeface="Calibri" pitchFamily="34" charset="0"/>
                <a:cs typeface="Arial" pitchFamily="34" charset="0"/>
              </a:rPr>
              <a:t>Š</a:t>
            </a:r>
            <a:r>
              <a:rPr kumimoji="0" lang="cs-CZ" sz="4000" b="1" i="0" strike="noStrike" cap="none" normalizeH="0" baseline="0" dirty="0" smtClean="0">
                <a:ln>
                  <a:noFill/>
                </a:ln>
                <a:solidFill>
                  <a:srgbClr val="EEECE1"/>
                </a:solidFill>
                <a:effectLst/>
                <a:latin typeface="Arial" pitchFamily="34" charset="0"/>
                <a:ea typeface="Calibri" pitchFamily="34" charset="0"/>
                <a:cs typeface="Arial" pitchFamily="34" charset="0"/>
              </a:rPr>
              <a:t> SPOJKY.</a:t>
            </a:r>
            <a:endParaRPr kumimoji="0" lang="cs-CZ" sz="18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4797152"/>
            <a:ext cx="10522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před</a:t>
            </a:r>
          </a:p>
        </p:txBody>
      </p:sp>
      <p:sp>
        <p:nvSpPr>
          <p:cNvPr id="9" name="Obdélník 8"/>
          <p:cNvSpPr/>
          <p:nvPr/>
        </p:nvSpPr>
        <p:spPr>
          <a:xfrm>
            <a:off x="7812360" y="2852936"/>
            <a:ext cx="7409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ale</a:t>
            </a:r>
            <a:endParaRPr lang="cs-CZ" sz="3600" dirty="0"/>
          </a:p>
        </p:txBody>
      </p:sp>
      <p:sp>
        <p:nvSpPr>
          <p:cNvPr id="10" name="Obdélník 9"/>
          <p:cNvSpPr/>
          <p:nvPr/>
        </p:nvSpPr>
        <p:spPr>
          <a:xfrm>
            <a:off x="7812360" y="1412776"/>
            <a:ext cx="580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za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699792" y="5301208"/>
            <a:ext cx="3946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k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300192" y="5229200"/>
            <a:ext cx="29046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i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11560" y="2852936"/>
            <a:ext cx="85408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aby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899592" y="1268760"/>
            <a:ext cx="3674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z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740352" y="4221088"/>
            <a:ext cx="69044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že 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203848" y="1124744"/>
            <a:ext cx="100335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však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004048" y="1124744"/>
            <a:ext cx="127150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mimo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333  E" pathEditMode="relative" ptsTypes="">
                                      <p:cBhvr>
                                        <p:cTn id="1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55 -0.00486 L -0.26355 -0.00486 " pathEditMode="relative" rAng="0" ptsTypes="AA">
                                      <p:cBhvr>
                                        <p:cTn id="1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33  E" pathEditMode="relative" ptsTypes="">
                                      <p:cBhvr>
                                        <p:cTn id="22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3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DOPLŇ  SPOJKY  DO  VĚT.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Václav jí mrkev, aby byl zdráv.</a:t>
            </a:r>
          </a:p>
          <a:p>
            <a:r>
              <a:rPr lang="cs-CZ" sz="3600" dirty="0" smtClean="0"/>
              <a:t>Zítra přijede babička a děda.</a:t>
            </a:r>
          </a:p>
          <a:p>
            <a:r>
              <a:rPr lang="cs-CZ" sz="3600" dirty="0" smtClean="0"/>
              <a:t>Nepůjdu ven, protože prší.</a:t>
            </a:r>
          </a:p>
          <a:p>
            <a:r>
              <a:rPr lang="cs-CZ" sz="3600" dirty="0" smtClean="0"/>
              <a:t>Budu hrát fotbal nebo tenis.</a:t>
            </a:r>
          </a:p>
          <a:p>
            <a:r>
              <a:rPr lang="cs-CZ" sz="3600" dirty="0" smtClean="0"/>
              <a:t>Eliška se bojí, když je bouřka.</a:t>
            </a:r>
          </a:p>
          <a:p>
            <a:r>
              <a:rPr lang="cs-CZ" sz="3600" dirty="0" smtClean="0"/>
              <a:t>Mám rád psy i kočky.</a:t>
            </a:r>
          </a:p>
          <a:p>
            <a:r>
              <a:rPr lang="cs-CZ" sz="3600" dirty="0" smtClean="0"/>
              <a:t>Umím jezdit na kole, ale neumím bruslit.</a:t>
            </a:r>
            <a:endParaRPr lang="cs-CZ" sz="3600" dirty="0"/>
          </a:p>
        </p:txBody>
      </p:sp>
      <p:sp>
        <p:nvSpPr>
          <p:cNvPr id="7" name="Zkosené hrany 6"/>
          <p:cNvSpPr/>
          <p:nvPr/>
        </p:nvSpPr>
        <p:spPr>
          <a:xfrm>
            <a:off x="3779912" y="1628800"/>
            <a:ext cx="720080" cy="504056"/>
          </a:xfrm>
          <a:prstGeom prst="beve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kosené hrany 7"/>
          <p:cNvSpPr/>
          <p:nvPr/>
        </p:nvSpPr>
        <p:spPr>
          <a:xfrm>
            <a:off x="3995936" y="3429000"/>
            <a:ext cx="1008112" cy="504056"/>
          </a:xfrm>
          <a:prstGeom prst="beve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kosené hrany 8"/>
          <p:cNvSpPr/>
          <p:nvPr/>
        </p:nvSpPr>
        <p:spPr>
          <a:xfrm>
            <a:off x="3419872" y="4077072"/>
            <a:ext cx="864096" cy="504056"/>
          </a:xfrm>
          <a:prstGeom prst="beve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kosené hrany 9"/>
          <p:cNvSpPr/>
          <p:nvPr/>
        </p:nvSpPr>
        <p:spPr>
          <a:xfrm>
            <a:off x="3419872" y="2852936"/>
            <a:ext cx="1440160" cy="504056"/>
          </a:xfrm>
          <a:prstGeom prst="beve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kosené hrany 10"/>
          <p:cNvSpPr/>
          <p:nvPr/>
        </p:nvSpPr>
        <p:spPr>
          <a:xfrm>
            <a:off x="4716016" y="2276872"/>
            <a:ext cx="288032" cy="504056"/>
          </a:xfrm>
          <a:prstGeom prst="beve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kosené hrany 11"/>
          <p:cNvSpPr/>
          <p:nvPr/>
        </p:nvSpPr>
        <p:spPr>
          <a:xfrm>
            <a:off x="3275856" y="4653136"/>
            <a:ext cx="288032" cy="504056"/>
          </a:xfrm>
          <a:prstGeom prst="beve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kosené hrany 12"/>
          <p:cNvSpPr/>
          <p:nvPr/>
        </p:nvSpPr>
        <p:spPr>
          <a:xfrm>
            <a:off x="4716016" y="5301208"/>
            <a:ext cx="648072" cy="504056"/>
          </a:xfrm>
          <a:prstGeom prst="bevel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VE  KTERÉ  OBÁLCE  JSOU  SPOJKY?</a:t>
            </a:r>
            <a:endParaRPr lang="cs-CZ" sz="4000" b="1" dirty="0"/>
          </a:p>
        </p:txBody>
      </p:sp>
      <p:pic>
        <p:nvPicPr>
          <p:cNvPr id="21506" name="Picture 2" descr="C:\Documents and Settings\Maminka\Dokumenty\Obrázky\1194984500251947888mail1.svg.thumb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996952"/>
            <a:ext cx="2448272" cy="158417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4315840" y="3068960"/>
            <a:ext cx="84157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Kos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355976" y="3861048"/>
            <a:ext cx="80733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pět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563888" y="3501008"/>
            <a:ext cx="8129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ale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148064" y="3429000"/>
            <a:ext cx="11521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vůz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  <p:pic>
        <p:nvPicPr>
          <p:cNvPr id="21508" name="Picture 4" descr="C:\Documents and Settings\Maminka\Dokumenty\Obrázky\1194984500251947888mail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772816"/>
            <a:ext cx="2376264" cy="1440160"/>
          </a:xfrm>
          <a:prstGeom prst="rect">
            <a:avLst/>
          </a:prstGeom>
          <a:noFill/>
        </p:spPr>
      </p:pic>
      <p:pic>
        <p:nvPicPr>
          <p:cNvPr id="21509" name="Picture 5" descr="C:\Documents and Settings\Maminka\Dokumenty\Obrázky\1194984500251947888mail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1772816"/>
            <a:ext cx="2268017" cy="1440160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6588224" y="2132856"/>
            <a:ext cx="40588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bg1"/>
                </a:solidFill>
                <a:latin typeface="Calibri" pitchFamily="34" charset="0"/>
                <a:cs typeface="Times New Roman" pitchFamily="18" charset="0"/>
              </a:rPr>
              <a:t>a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172400" y="2132856"/>
            <a:ext cx="29046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308304" y="256490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948264" y="2492896"/>
            <a:ext cx="75373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ani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876256" y="1700808"/>
            <a:ext cx="11416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nebo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  <p:pic>
        <p:nvPicPr>
          <p:cNvPr id="22" name="Picture 4" descr="C:\Documents and Settings\Maminka\Dokumenty\Obrázky\1194984500251947888mail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797152"/>
            <a:ext cx="2376264" cy="1584176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1691680" y="1844824"/>
            <a:ext cx="10081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Jih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619672" y="2492896"/>
            <a:ext cx="91242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pod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843808" y="2204864"/>
            <a:ext cx="36580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971600" y="2204864"/>
            <a:ext cx="81336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věc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763688" y="4869160"/>
            <a:ext cx="55335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Já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771800" y="5301208"/>
            <a:ext cx="39305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1115616" y="5301208"/>
            <a:ext cx="29046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1691680" y="5661248"/>
            <a:ext cx="91242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pod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  <p:pic>
        <p:nvPicPr>
          <p:cNvPr id="33" name="Picture 2" descr="C:\Documents and Settings\Maminka\Dokumenty\Obrázky\1194984500251947888mail1.svg.thumb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4797152"/>
            <a:ext cx="2736304" cy="1584176"/>
          </a:xfrm>
          <a:prstGeom prst="rect">
            <a:avLst/>
          </a:prstGeom>
          <a:noFill/>
        </p:spPr>
      </p:pic>
      <p:sp>
        <p:nvSpPr>
          <p:cNvPr id="35" name="Obdélník 34"/>
          <p:cNvSpPr/>
          <p:nvPr/>
        </p:nvSpPr>
        <p:spPr>
          <a:xfrm>
            <a:off x="6948264" y="4869160"/>
            <a:ext cx="7873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Ale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092280" y="5733256"/>
            <a:ext cx="11416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nebo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759506" y="5301208"/>
            <a:ext cx="138449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však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6228184" y="5301208"/>
            <a:ext cx="29046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  <p:sp>
        <p:nvSpPr>
          <p:cNvPr id="39" name="Blesk 38"/>
          <p:cNvSpPr/>
          <p:nvPr/>
        </p:nvSpPr>
        <p:spPr>
          <a:xfrm>
            <a:off x="6444208" y="4293096"/>
            <a:ext cx="648072" cy="576064"/>
          </a:xfrm>
          <a:prstGeom prst="lightningBol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Blesk 39"/>
          <p:cNvSpPr/>
          <p:nvPr/>
        </p:nvSpPr>
        <p:spPr>
          <a:xfrm>
            <a:off x="5724128" y="1700808"/>
            <a:ext cx="648072" cy="576064"/>
          </a:xfrm>
          <a:prstGeom prst="lightningBol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  <p:bldP spid="4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LET  MOTÝLKA.</a:t>
            </a:r>
            <a:endParaRPr lang="cs-CZ" sz="4000" b="1" dirty="0"/>
          </a:p>
        </p:txBody>
      </p:sp>
      <p:pic>
        <p:nvPicPr>
          <p:cNvPr id="22530" name="Picture 2" descr="C:\Documents and Settings\Maminka\Dokumenty\Obrázky\1197123348276430446jonata_Butterfly.svg.thumb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628800"/>
            <a:ext cx="1656184" cy="1584176"/>
          </a:xfrm>
          <a:prstGeom prst="rect">
            <a:avLst/>
          </a:prstGeom>
          <a:noFill/>
        </p:spPr>
      </p:pic>
      <p:pic>
        <p:nvPicPr>
          <p:cNvPr id="22532" name="Picture 4" descr="C:\Documents and Settings\Maminka\Dokumenty\Obrázky\11970917481854426573carlitos_Leaf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1556792"/>
            <a:ext cx="1162050" cy="1495425"/>
          </a:xfrm>
          <a:prstGeom prst="rect">
            <a:avLst/>
          </a:prstGeom>
          <a:noFill/>
        </p:spPr>
      </p:pic>
      <p:pic>
        <p:nvPicPr>
          <p:cNvPr id="8" name="Picture 4" descr="C:\Documents and Settings\Maminka\Dokumenty\Obrázky\11970917481854426573carlitos_Leaf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196752"/>
            <a:ext cx="1162050" cy="1495425"/>
          </a:xfrm>
          <a:prstGeom prst="rect">
            <a:avLst/>
          </a:prstGeom>
          <a:noFill/>
        </p:spPr>
      </p:pic>
      <p:pic>
        <p:nvPicPr>
          <p:cNvPr id="9" name="Picture 4" descr="C:\Documents and Settings\Maminka\Dokumenty\Obrázky\11970917481854426573carlitos_Leaf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1556792"/>
            <a:ext cx="1162050" cy="1495425"/>
          </a:xfrm>
          <a:prstGeom prst="rect">
            <a:avLst/>
          </a:prstGeom>
          <a:noFill/>
        </p:spPr>
      </p:pic>
      <p:pic>
        <p:nvPicPr>
          <p:cNvPr id="10" name="Picture 4" descr="C:\Documents and Settings\Maminka\Dokumenty\Obrázky\11970917481854426573carlitos_Leaf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2924944"/>
            <a:ext cx="1162050" cy="1495425"/>
          </a:xfrm>
          <a:prstGeom prst="rect">
            <a:avLst/>
          </a:prstGeom>
          <a:noFill/>
        </p:spPr>
      </p:pic>
      <p:pic>
        <p:nvPicPr>
          <p:cNvPr id="11" name="Picture 4" descr="C:\Documents and Settings\Maminka\Dokumenty\Obrázky\11970917481854426573carlitos_Leaf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4725144"/>
            <a:ext cx="1162050" cy="1495425"/>
          </a:xfrm>
          <a:prstGeom prst="rect">
            <a:avLst/>
          </a:prstGeom>
          <a:noFill/>
        </p:spPr>
      </p:pic>
      <p:pic>
        <p:nvPicPr>
          <p:cNvPr id="12" name="Picture 4" descr="C:\Documents and Settings\Maminka\Dokumenty\Obrázky\11970917481854426573carlitos_Leaf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5362575"/>
            <a:ext cx="1162050" cy="1495425"/>
          </a:xfrm>
          <a:prstGeom prst="rect">
            <a:avLst/>
          </a:prstGeom>
          <a:noFill/>
        </p:spPr>
      </p:pic>
      <p:pic>
        <p:nvPicPr>
          <p:cNvPr id="13" name="Picture 4" descr="C:\Documents and Settings\Maminka\Dokumenty\Obrázky\11970917481854426573carlitos_Leaf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645024"/>
            <a:ext cx="1162050" cy="1495425"/>
          </a:xfrm>
          <a:prstGeom prst="rect">
            <a:avLst/>
          </a:prstGeom>
          <a:noFill/>
        </p:spPr>
      </p:pic>
      <p:pic>
        <p:nvPicPr>
          <p:cNvPr id="14" name="Picture 4" descr="C:\Documents and Settings\Maminka\Dokumenty\Obrázky\11970917481854426573carlitos_Leaf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4797152"/>
            <a:ext cx="1162050" cy="1495425"/>
          </a:xfrm>
          <a:prstGeom prst="rect">
            <a:avLst/>
          </a:prstGeom>
          <a:noFill/>
        </p:spPr>
      </p:pic>
      <p:pic>
        <p:nvPicPr>
          <p:cNvPr id="15" name="Picture 4" descr="C:\Documents and Settings\Maminka\Dokumenty\Obrázky\11970917481854426573carlitos_Leaf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3356992"/>
            <a:ext cx="1162050" cy="1495425"/>
          </a:xfrm>
          <a:prstGeom prst="rect">
            <a:avLst/>
          </a:prstGeom>
          <a:noFill/>
        </p:spPr>
      </p:pic>
      <p:pic>
        <p:nvPicPr>
          <p:cNvPr id="16" name="Picture 4" descr="C:\Documents and Settings\Maminka\Dokumenty\Obrázky\11970917481854426573carlitos_Leaf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5085184"/>
            <a:ext cx="1440160" cy="1495425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2267744" y="3789040"/>
            <a:ext cx="123450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u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cho</a:t>
            </a:r>
            <a:endParaRPr lang="cs-CZ" sz="3600" dirty="0"/>
          </a:p>
        </p:txBody>
      </p:sp>
      <p:sp>
        <p:nvSpPr>
          <p:cNvPr id="22" name="Obdélník 21"/>
          <p:cNvSpPr/>
          <p:nvPr/>
        </p:nvSpPr>
        <p:spPr>
          <a:xfrm>
            <a:off x="971600" y="5229200"/>
            <a:ext cx="7258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lev</a:t>
            </a:r>
            <a:endParaRPr lang="cs-CZ" sz="3600" dirty="0"/>
          </a:p>
        </p:txBody>
      </p:sp>
      <p:sp>
        <p:nvSpPr>
          <p:cNvPr id="23" name="Obdélník 22"/>
          <p:cNvSpPr/>
          <p:nvPr/>
        </p:nvSpPr>
        <p:spPr>
          <a:xfrm>
            <a:off x="2627784" y="1988840"/>
            <a:ext cx="40588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</a:t>
            </a:r>
            <a:endParaRPr lang="cs-CZ" sz="3600" dirty="0"/>
          </a:p>
        </p:txBody>
      </p:sp>
      <p:sp>
        <p:nvSpPr>
          <p:cNvPr id="25" name="Obdélník 24"/>
          <p:cNvSpPr/>
          <p:nvPr/>
        </p:nvSpPr>
        <p:spPr>
          <a:xfrm>
            <a:off x="4499992" y="4077072"/>
            <a:ext cx="85408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aby</a:t>
            </a:r>
            <a:endParaRPr lang="cs-CZ" sz="3600" dirty="0"/>
          </a:p>
        </p:txBody>
      </p:sp>
      <p:sp>
        <p:nvSpPr>
          <p:cNvPr id="26" name="Obdélník 25"/>
          <p:cNvSpPr/>
          <p:nvPr/>
        </p:nvSpPr>
        <p:spPr>
          <a:xfrm>
            <a:off x="7020272" y="3429000"/>
            <a:ext cx="75373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ani</a:t>
            </a:r>
            <a:endParaRPr lang="cs-CZ" sz="3600" dirty="0"/>
          </a:p>
        </p:txBody>
      </p:sp>
      <p:sp>
        <p:nvSpPr>
          <p:cNvPr id="27" name="Obdélník 26"/>
          <p:cNvSpPr/>
          <p:nvPr/>
        </p:nvSpPr>
        <p:spPr>
          <a:xfrm>
            <a:off x="7380312" y="5157192"/>
            <a:ext cx="7409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ale</a:t>
            </a:r>
            <a:endParaRPr lang="cs-CZ" sz="3600" dirty="0"/>
          </a:p>
        </p:txBody>
      </p:sp>
      <p:sp>
        <p:nvSpPr>
          <p:cNvPr id="30" name="Obdélník 29"/>
          <p:cNvSpPr/>
          <p:nvPr/>
        </p:nvSpPr>
        <p:spPr>
          <a:xfrm>
            <a:off x="5508104" y="5517232"/>
            <a:ext cx="13019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3600" dirty="0">
                <a:solidFill>
                  <a:prstClr val="white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neboť</a:t>
            </a:r>
            <a:endParaRPr lang="cs-CZ" sz="3600" dirty="0">
              <a:solidFill>
                <a:prstClr val="white"/>
              </a:solidFill>
              <a:latin typeface="Arial" pitchFamily="34" charset="0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139952" y="1988840"/>
            <a:ext cx="11416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ebo</a:t>
            </a:r>
            <a:endParaRPr lang="cs-CZ" sz="3600" dirty="0"/>
          </a:p>
        </p:txBody>
      </p:sp>
      <p:sp>
        <p:nvSpPr>
          <p:cNvPr id="33" name="Obdélník 32"/>
          <p:cNvSpPr/>
          <p:nvPr/>
        </p:nvSpPr>
        <p:spPr>
          <a:xfrm>
            <a:off x="6228184" y="1628800"/>
            <a:ext cx="97776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šest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3347864" y="5733256"/>
            <a:ext cx="6041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cxnSp>
        <p:nvCxnSpPr>
          <p:cNvPr id="36" name="Přímá spojovací šipka 35"/>
          <p:cNvCxnSpPr/>
          <p:nvPr/>
        </p:nvCxnSpPr>
        <p:spPr>
          <a:xfrm flipV="1">
            <a:off x="1331640" y="2492896"/>
            <a:ext cx="1440160" cy="504056"/>
          </a:xfrm>
          <a:prstGeom prst="straightConnector1">
            <a:avLst/>
          </a:prstGeom>
          <a:ln w="38100">
            <a:solidFill>
              <a:srgbClr val="FFFF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>
            <a:stCxn id="9" idx="3"/>
          </p:cNvCxnSpPr>
          <p:nvPr/>
        </p:nvCxnSpPr>
        <p:spPr>
          <a:xfrm flipV="1">
            <a:off x="3501802" y="2276872"/>
            <a:ext cx="782166" cy="276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>
            <a:off x="3131840" y="2276872"/>
            <a:ext cx="1152128" cy="0"/>
          </a:xfrm>
          <a:prstGeom prst="straightConnector1">
            <a:avLst/>
          </a:prstGeom>
          <a:ln w="38100">
            <a:solidFill>
              <a:srgbClr val="FFFF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flipH="1">
            <a:off x="4716016" y="2708920"/>
            <a:ext cx="288032" cy="1080120"/>
          </a:xfrm>
          <a:prstGeom prst="straightConnector1">
            <a:avLst/>
          </a:prstGeom>
          <a:ln w="38100">
            <a:solidFill>
              <a:srgbClr val="FFFF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 flipV="1">
            <a:off x="5436096" y="3717032"/>
            <a:ext cx="1800200" cy="648072"/>
          </a:xfrm>
          <a:prstGeom prst="straightConnector1">
            <a:avLst/>
          </a:prstGeom>
          <a:ln w="38100">
            <a:solidFill>
              <a:srgbClr val="FFFF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>
            <a:off x="7524328" y="4149080"/>
            <a:ext cx="0" cy="720080"/>
          </a:xfrm>
          <a:prstGeom prst="straightConnector1">
            <a:avLst/>
          </a:prstGeom>
          <a:ln w="38100">
            <a:solidFill>
              <a:srgbClr val="FFFF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>
            <a:stCxn id="11" idx="1"/>
          </p:cNvCxnSpPr>
          <p:nvPr/>
        </p:nvCxnSpPr>
        <p:spPr>
          <a:xfrm flipH="1">
            <a:off x="6516216" y="5472857"/>
            <a:ext cx="720080" cy="404415"/>
          </a:xfrm>
          <a:prstGeom prst="straightConnector1">
            <a:avLst/>
          </a:prstGeom>
          <a:ln w="38100">
            <a:solidFill>
              <a:srgbClr val="FFFF00"/>
            </a:solidFill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VÝBORNĚ!</a:t>
            </a:r>
            <a:endParaRPr lang="cs-CZ" b="1" u="sng" dirty="0"/>
          </a:p>
        </p:txBody>
      </p:sp>
      <p:pic>
        <p:nvPicPr>
          <p:cNvPr id="23554" name="Picture 2" descr="C:\Documents and Settings\Maminka\Dokumenty\Obrázky\11949864711624136689smiley117.svg.med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844824"/>
            <a:ext cx="4032447" cy="3672408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"/>
          <p:cNvSpPr>
            <a:spLocks noChangeArrowheads="1"/>
          </p:cNvSpPr>
          <p:nvPr/>
        </p:nvSpPr>
        <p:spPr bwMode="auto">
          <a:xfrm>
            <a:off x="395536" y="3284984"/>
            <a:ext cx="121052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000" u="sng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OBRÁZKY</a:t>
            </a:r>
            <a:r>
              <a:rPr lang="cs-CZ" sz="2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:</a:t>
            </a:r>
            <a:endParaRPr kumimoji="0" lang="cs-CZ" sz="20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3645024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-16008.html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23528" y="4005064"/>
            <a:ext cx="401943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-2291.html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23528" y="4437112"/>
            <a:ext cx="413645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-15392.html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23528" y="4869160"/>
            <a:ext cx="420846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-13476.html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23528" y="5301208"/>
            <a:ext cx="394742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-4260.html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23528" y="573325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-pink-</a:t>
            </a:r>
            <a:r>
              <a:rPr lang="cs-CZ" dirty="0" err="1" smtClean="0"/>
              <a:t>and</a:t>
            </a:r>
            <a:r>
              <a:rPr lang="cs-CZ" dirty="0" smtClean="0"/>
              <a:t>-green-</a:t>
            </a:r>
            <a:r>
              <a:rPr lang="cs-CZ" dirty="0" err="1" smtClean="0"/>
              <a:t>daisy.html</a:t>
            </a:r>
            <a:endParaRPr lang="cs-CZ" dirty="0"/>
          </a:p>
        </p:txBody>
      </p:sp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251520" y="488375"/>
            <a:ext cx="7664750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POUŽITÁ LITERATURA A ODKAZY: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B. Havránek, A. Jedlička: STRUČNÁ MLUVNICE ČESKÁ, SPN , 1987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J. Potůčková: PRACOVNÍ SEŠIT Z ČESKÉHO JAZYKA PRO 3.ROČNÍK ZŠ, 2.DÍL,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STUDIO 1+1, 2001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ISBN 80-86252-221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Mikulenková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a kol. : ČESKÝ JAZYK PRO 3.ROČNÍK 2. DÍL, PRODOS, 2006,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ISBN 80-7230-164-0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1"/>
          <p:cNvSpPr>
            <a:spLocks noChangeArrowheads="1"/>
          </p:cNvSpPr>
          <p:nvPr/>
        </p:nvSpPr>
        <p:spPr bwMode="auto">
          <a:xfrm>
            <a:off x="0" y="1535976"/>
            <a:ext cx="9009582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Není-li uvedeno jinak je materiál dílem autorky podle učebních osnov odpovídajících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ŠVP vyučovaných podle učebnice: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J. Kosová, G.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Babušová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A. Řeháčková. Český jazyk 3, učebnice pro základní školy.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Plzeň: FRAUS 2009. ISBN 978-80-7238-857-8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Citováno dne: 1.6. 2012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DUM uložen na –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http://dumy.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cz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materialy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prehled</a:t>
            </a: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405</TotalTime>
  <Words>361</Words>
  <Application>Microsoft Office PowerPoint</Application>
  <PresentationFormat>Předvádění na obrazovce (4:3)</PresentationFormat>
  <Paragraphs>104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ZŠ Klášterec nad Ohří, Krátká 676 Autor: Mgr. Ivana Blažková Název materiálu: VY_32_INOVACE_09_15_Spojky  Číslo projektu: CZ.1.07/1.4./00/21.1115  </vt:lpstr>
      <vt:lpstr>SLOVNÍ  DRUH  Č. 8</vt:lpstr>
      <vt:lpstr>SPOJKY.</vt:lpstr>
      <vt:lpstr>VYTVOŘTE  DVOJICE.</vt:lpstr>
      <vt:lpstr>VYBER  SPOJKY.</vt:lpstr>
      <vt:lpstr>Snímek 6</vt:lpstr>
      <vt:lpstr>DOPLŇ  SPOJKY  DO  VĚT.</vt:lpstr>
      <vt:lpstr>VE  KTERÉ  OBÁLCE  JSOU  SPOJKY?</vt:lpstr>
      <vt:lpstr>LET  MOTÝLKA.</vt:lpstr>
      <vt:lpstr>VÝBORNĚ!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Maminka</dc:creator>
  <cp:lastModifiedBy>Maminka</cp:lastModifiedBy>
  <cp:revision>45</cp:revision>
  <dcterms:created xsi:type="dcterms:W3CDTF">2012-05-13T12:42:08Z</dcterms:created>
  <dcterms:modified xsi:type="dcterms:W3CDTF">2012-06-11T20:00:49Z</dcterms:modified>
</cp:coreProperties>
</file>