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D2FD06-D19E-4AFA-BF64-36497D3FEC1D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B404C1-6968-4473-B747-29E0617C700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E9297-FB35-49AE-8ACD-C6AFE4274357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833FB-2940-441B-9CDC-778063C4B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E9297-FB35-49AE-8ACD-C6AFE4274357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833FB-2940-441B-9CDC-778063C4B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E9297-FB35-49AE-8ACD-C6AFE4274357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833FB-2940-441B-9CDC-778063C4B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E9297-FB35-49AE-8ACD-C6AFE4274357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833FB-2940-441B-9CDC-778063C4B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E9297-FB35-49AE-8ACD-C6AFE4274357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833FB-2940-441B-9CDC-778063C4B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E9297-FB35-49AE-8ACD-C6AFE4274357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833FB-2940-441B-9CDC-778063C4B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E9297-FB35-49AE-8ACD-C6AFE4274357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833FB-2940-441B-9CDC-778063C4B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E9297-FB35-49AE-8ACD-C6AFE4274357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833FB-2940-441B-9CDC-778063C4B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E9297-FB35-49AE-8ACD-C6AFE4274357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833FB-2940-441B-9CDC-778063C4B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E9297-FB35-49AE-8ACD-C6AFE4274357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833FB-2940-441B-9CDC-778063C4B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4E9297-FB35-49AE-8ACD-C6AFE4274357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833FB-2940-441B-9CDC-778063C4B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4E9297-FB35-49AE-8ACD-C6AFE4274357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833FB-2940-441B-9CDC-778063C4BD5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Obrázek 7"/>
          <p:cNvPicPr>
            <a:picLocks noChangeAspect="1" noChangeArrowheads="1"/>
          </p:cNvPicPr>
          <p:nvPr/>
        </p:nvPicPr>
        <p:blipFill>
          <a:blip r:embed="rId5" cstate="print">
            <a:lum bright="40000" contrast="-70000"/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Nadpis 3"/>
          <p:cNvSpPr>
            <a:spLocks noGrp="1"/>
          </p:cNvSpPr>
          <p:nvPr>
            <p:ph type="ctrTitle"/>
          </p:nvPr>
        </p:nvSpPr>
        <p:spPr>
          <a:xfrm>
            <a:off x="468313" y="549275"/>
            <a:ext cx="7772400" cy="2087563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Mgr. Ivana Blažková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VY_32_INOVACE_10_15_ 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2800" i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ástice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CZ.1.07/1.4./00/21.1115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8313" y="3141663"/>
            <a:ext cx="7559675" cy="1824037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>
                <a:solidFill>
                  <a:schemeClr val="bg1"/>
                </a:solidFill>
              </a:rPr>
              <a:t>Anotace: Prezentace je určena pro 3. ročník, předmět </a:t>
            </a:r>
            <a:r>
              <a:rPr lang="cs-CZ" sz="2400" smtClean="0">
                <a:solidFill>
                  <a:schemeClr val="bg1"/>
                </a:solidFill>
              </a:rPr>
              <a:t>český jazyk. </a:t>
            </a:r>
            <a:r>
              <a:rPr lang="cs-CZ" sz="2400" dirty="0" smtClean="0">
                <a:solidFill>
                  <a:schemeClr val="bg1"/>
                </a:solidFill>
              </a:rPr>
              <a:t>Žák se seznámí s částicemi. Vyhledá ve větách, vysloví přání</a:t>
            </a:r>
            <a:r>
              <a:rPr lang="cs-CZ" sz="2400" b="1" dirty="0" smtClean="0">
                <a:solidFill>
                  <a:schemeClr val="bg1"/>
                </a:solidFill>
              </a:rPr>
              <a:t>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SLOVNÍ  DRUH  Č.9</a:t>
            </a:r>
            <a:endParaRPr lang="cs-CZ" sz="4000" b="1" u="sng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ČÁSTICE</a:t>
            </a:r>
            <a:endParaRPr lang="cs-CZ" sz="3600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ČÁSTICE</a:t>
            </a:r>
            <a:endParaRPr lang="cs-CZ" sz="4000" b="1" u="sng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Uvozují samostatné věty </a:t>
            </a:r>
            <a:r>
              <a:rPr lang="cs-CZ" sz="3600" dirty="0" smtClean="0"/>
              <a:t>                       a </a:t>
            </a:r>
            <a:r>
              <a:rPr lang="cs-CZ" sz="3600" dirty="0" smtClean="0"/>
              <a:t>naznačují jejich druh.</a:t>
            </a:r>
            <a:endParaRPr lang="cs-CZ" sz="3600" dirty="0"/>
          </a:p>
        </p:txBody>
      </p:sp>
      <p:pic>
        <p:nvPicPr>
          <p:cNvPr id="1026" name="Picture 2" descr="C:\Documents and Settings\Maminka\Dokumenty\Obrázky\pink-and-green-daisy-th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1124744"/>
            <a:ext cx="1440160" cy="1080120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PŘÍKLADY  ČÁSTIC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  </a:t>
            </a:r>
          </a:p>
          <a:p>
            <a:pPr>
              <a:buNone/>
            </a:pPr>
            <a:endParaRPr lang="cs-CZ" sz="3600" dirty="0"/>
          </a:p>
          <a:p>
            <a:pPr>
              <a:buNone/>
            </a:pPr>
            <a:r>
              <a:rPr lang="cs-CZ" sz="3600" dirty="0" smtClean="0"/>
              <a:t>snad   možná   asi   naštěstí   bohudík  ne</a:t>
            </a:r>
          </a:p>
          <a:p>
            <a:pPr>
              <a:buNone/>
            </a:pPr>
            <a:r>
              <a:rPr lang="cs-CZ" sz="3600" dirty="0" smtClean="0"/>
              <a:t>určitě   ať   beztak   přece   zřejmě  přibližně</a:t>
            </a:r>
          </a:p>
          <a:p>
            <a:pPr>
              <a:buNone/>
            </a:pPr>
            <a:r>
              <a:rPr lang="cs-CZ" sz="3600" dirty="0" smtClean="0"/>
              <a:t>chválabohu   patrně   jestlipak  kéž   prý ano </a:t>
            </a:r>
          </a:p>
          <a:p>
            <a:pPr>
              <a:buNone/>
            </a:pPr>
            <a:r>
              <a:rPr lang="cs-CZ" sz="3600" dirty="0"/>
              <a:t> </a:t>
            </a:r>
            <a:r>
              <a:rPr lang="cs-CZ" sz="3600" dirty="0" smtClean="0"/>
              <a:t> </a:t>
            </a:r>
          </a:p>
          <a:p>
            <a:pPr>
              <a:buNone/>
            </a:pPr>
            <a:endParaRPr lang="cs-CZ" sz="3600" dirty="0" smtClean="0"/>
          </a:p>
          <a:p>
            <a:endParaRPr lang="cs-CZ" sz="3600" dirty="0"/>
          </a:p>
        </p:txBody>
      </p:sp>
      <p:pic>
        <p:nvPicPr>
          <p:cNvPr id="2050" name="Picture 2" descr="C:\Documents and Settings\Maminka\Dokumenty\Obrázky\pink-and-green-daisy-th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1628800"/>
            <a:ext cx="1080120" cy="846385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91264" cy="1084982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VYBER  ČÁSTICE.</a:t>
            </a:r>
            <a:endParaRPr lang="cs-CZ" sz="4000" b="1" dirty="0"/>
          </a:p>
        </p:txBody>
      </p:sp>
      <p:pic>
        <p:nvPicPr>
          <p:cNvPr id="3074" name="Picture 2" descr="C:\Documents and Settings\Maminka\Plocha\obrázky\1195438926464315668bee_aurore_d._rore__01.svg.med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3284984"/>
            <a:ext cx="1973454" cy="1557681"/>
          </a:xfrm>
          <a:prstGeom prst="rect">
            <a:avLst/>
          </a:prstGeom>
          <a:noFill/>
        </p:spPr>
      </p:pic>
      <p:pic>
        <p:nvPicPr>
          <p:cNvPr id="5" name="Picture 2" descr="C:\Documents and Settings\Maminka\Plocha\obrázky\1195438926464315668bee_aurore_d._rore__01.svg.me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708920"/>
            <a:ext cx="1973454" cy="1557681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707904" y="3645024"/>
            <a:ext cx="995785" cy="6480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ano </a:t>
            </a:r>
          </a:p>
        </p:txBody>
      </p:sp>
      <p:pic>
        <p:nvPicPr>
          <p:cNvPr id="7" name="Picture 2" descr="C:\Documents and Settings\Maminka\Plocha\obrázky\1195438926464315668bee_aurore_d._rore__01.svg.me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365104"/>
            <a:ext cx="1973454" cy="1557681"/>
          </a:xfrm>
          <a:prstGeom prst="rect">
            <a:avLst/>
          </a:prstGeom>
          <a:noFill/>
        </p:spPr>
      </p:pic>
      <p:pic>
        <p:nvPicPr>
          <p:cNvPr id="8" name="Picture 2" descr="C:\Documents and Settings\Maminka\Plocha\obrázky\1195438926464315668bee_aurore_d._rore__01.svg.me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1052736"/>
            <a:ext cx="1973454" cy="1557681"/>
          </a:xfrm>
          <a:prstGeom prst="rect">
            <a:avLst/>
          </a:prstGeom>
          <a:noFill/>
        </p:spPr>
      </p:pic>
      <p:pic>
        <p:nvPicPr>
          <p:cNvPr id="9" name="Picture 2" descr="C:\Documents and Settings\Maminka\Plocha\obrázky\1195438926464315668bee_aurore_d._rore__01.svg.me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24744"/>
            <a:ext cx="1973454" cy="1557681"/>
          </a:xfrm>
          <a:prstGeom prst="rect">
            <a:avLst/>
          </a:prstGeom>
          <a:noFill/>
        </p:spPr>
      </p:pic>
      <p:pic>
        <p:nvPicPr>
          <p:cNvPr id="10" name="Picture 2" descr="C:\Documents and Settings\Maminka\Plocha\obrázky\1195438926464315668bee_aurore_d._rore__01.svg.me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013176"/>
            <a:ext cx="1973454" cy="1557681"/>
          </a:xfrm>
          <a:prstGeom prst="rect">
            <a:avLst/>
          </a:prstGeom>
          <a:noFill/>
        </p:spPr>
      </p:pic>
      <p:pic>
        <p:nvPicPr>
          <p:cNvPr id="11" name="Picture 2" descr="C:\Documents and Settings\Maminka\Plocha\obrázky\1195438926464315668bee_aurore_d._rore__01.svg.me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268760"/>
            <a:ext cx="1973454" cy="1557681"/>
          </a:xfrm>
          <a:prstGeom prst="rect">
            <a:avLst/>
          </a:prstGeom>
          <a:noFill/>
        </p:spPr>
      </p:pic>
      <p:pic>
        <p:nvPicPr>
          <p:cNvPr id="12" name="Picture 2" descr="C:\Documents and Settings\Maminka\Plocha\obrázky\1195438926464315668bee_aurore_d._rore__01.svg.me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1484784"/>
            <a:ext cx="1973454" cy="1557681"/>
          </a:xfrm>
          <a:prstGeom prst="rect">
            <a:avLst/>
          </a:prstGeom>
          <a:noFill/>
        </p:spPr>
      </p:pic>
      <p:pic>
        <p:nvPicPr>
          <p:cNvPr id="13" name="Picture 2" descr="C:\Documents and Settings\Maminka\Plocha\obrázky\1195438926464315668bee_aurore_d._rore__01.svg.me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2996952"/>
            <a:ext cx="1973454" cy="1557681"/>
          </a:xfrm>
          <a:prstGeom prst="rect">
            <a:avLst/>
          </a:prstGeom>
          <a:noFill/>
        </p:spPr>
      </p:pic>
      <p:pic>
        <p:nvPicPr>
          <p:cNvPr id="14" name="Picture 2" descr="C:\Documents and Settings\Maminka\Plocha\obrázky\1195438926464315668bee_aurore_d._rore__01.svg.me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4941168"/>
            <a:ext cx="1973454" cy="1557681"/>
          </a:xfrm>
          <a:prstGeom prst="rect">
            <a:avLst/>
          </a:prstGeom>
          <a:noFill/>
        </p:spPr>
      </p:pic>
      <p:pic>
        <p:nvPicPr>
          <p:cNvPr id="15" name="Picture 2" descr="C:\Documents and Settings\Maminka\Plocha\obrázky\1195438926464315668bee_aurore_d._rore__01.svg.me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2636912"/>
            <a:ext cx="1973454" cy="1557681"/>
          </a:xfrm>
          <a:prstGeom prst="rect">
            <a:avLst/>
          </a:prstGeom>
          <a:noFill/>
        </p:spPr>
      </p:pic>
      <p:pic>
        <p:nvPicPr>
          <p:cNvPr id="16" name="Picture 2" descr="C:\Documents and Settings\Maminka\Plocha\obrázky\1195438926464315668bee_aurore_d._rore__01.svg.me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4509120"/>
            <a:ext cx="1973454" cy="1557681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1403648" y="1412776"/>
            <a:ext cx="65594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ne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1835696" y="2996952"/>
            <a:ext cx="56188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ať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5724128" y="5229200"/>
            <a:ext cx="78726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kéž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3491880" y="1556792"/>
            <a:ext cx="7409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ale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1619672" y="4653136"/>
            <a:ext cx="40588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a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7884368" y="2852936"/>
            <a:ext cx="79765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prý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508104" y="1772816"/>
            <a:ext cx="69281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asi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3491880" y="5301208"/>
            <a:ext cx="8659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och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7596336" y="1340768"/>
            <a:ext cx="51648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já</a:t>
            </a:r>
          </a:p>
        </p:txBody>
      </p:sp>
      <p:sp>
        <p:nvSpPr>
          <p:cNvPr id="3076" name="Rectangle 4"/>
          <p:cNvSpPr>
            <a:spLocks noChangeArrowheads="1"/>
          </p:cNvSpPr>
          <p:nvPr/>
        </p:nvSpPr>
        <p:spPr bwMode="auto">
          <a:xfrm>
            <a:off x="6084168" y="3284984"/>
            <a:ext cx="89959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bú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596336" y="4725144"/>
            <a:ext cx="107112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snad</a:t>
            </a: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3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3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3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3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3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3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3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3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3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3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3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3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3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3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3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3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3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3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18" grpId="0"/>
      <p:bldP spid="19" grpId="0"/>
      <p:bldP spid="22" grpId="0"/>
      <p:bldP spid="23" grpId="0"/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DOPLŇ  ČÁSTICE  DO  VĚT.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sz="3600" dirty="0" smtClean="0"/>
              <a:t>Ať svítí slunce.</a:t>
            </a:r>
          </a:p>
          <a:p>
            <a:pPr>
              <a:buNone/>
            </a:pPr>
            <a:r>
              <a:rPr lang="cs-CZ" sz="3600" dirty="0"/>
              <a:t> </a:t>
            </a:r>
            <a:r>
              <a:rPr lang="cs-CZ" sz="3600" dirty="0" smtClean="0"/>
              <a:t>Kéž bychom měli prázdniny.</a:t>
            </a:r>
          </a:p>
          <a:p>
            <a:pPr>
              <a:buNone/>
            </a:pPr>
            <a:r>
              <a:rPr lang="cs-CZ" sz="3600" dirty="0"/>
              <a:t> </a:t>
            </a:r>
            <a:r>
              <a:rPr lang="cs-CZ" sz="3600" dirty="0" smtClean="0"/>
              <a:t>Nechť se vám práce podaří.</a:t>
            </a:r>
          </a:p>
          <a:p>
            <a:pPr>
              <a:buNone/>
            </a:pPr>
            <a:r>
              <a:rPr lang="cs-CZ" sz="3600" dirty="0" smtClean="0"/>
              <a:t>Snad přijede  babička.</a:t>
            </a:r>
          </a:p>
          <a:p>
            <a:pPr>
              <a:buNone/>
            </a:pPr>
            <a:r>
              <a:rPr lang="cs-CZ" sz="3600" dirty="0"/>
              <a:t> </a:t>
            </a:r>
            <a:r>
              <a:rPr lang="cs-CZ" sz="3600" dirty="0" smtClean="0"/>
              <a:t>Snad se brzy uzdraví.</a:t>
            </a:r>
          </a:p>
          <a:p>
            <a:pPr>
              <a:buNone/>
            </a:pPr>
            <a:r>
              <a:rPr lang="cs-CZ" sz="3600" dirty="0"/>
              <a:t> </a:t>
            </a:r>
            <a:r>
              <a:rPr lang="cs-CZ" sz="3600" dirty="0" smtClean="0"/>
              <a:t>Kéž bych byl u moře.</a:t>
            </a:r>
          </a:p>
          <a:p>
            <a:pPr>
              <a:buNone/>
            </a:pPr>
            <a:r>
              <a:rPr lang="cs-CZ" sz="3600" dirty="0"/>
              <a:t> </a:t>
            </a:r>
            <a:r>
              <a:rPr lang="cs-CZ" sz="3600" dirty="0" smtClean="0"/>
              <a:t>Zřejmě půjdeme do divadla.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467544" y="1556792"/>
            <a:ext cx="648072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539552" y="2132856"/>
            <a:ext cx="792088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539552" y="2780928"/>
            <a:ext cx="1296144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611560" y="4581128"/>
            <a:ext cx="720080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251520" y="3356992"/>
            <a:ext cx="1296144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611560" y="4005064"/>
            <a:ext cx="1008112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467544" y="5229200"/>
            <a:ext cx="1584176" cy="57606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3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3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3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3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/>
              <a:t>ODPOVÍDEJ  ČÁSTICEMI  ANO  NEBO  NE.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dirty="0" smtClean="0"/>
              <a:t>Je vzduch i v půdě?</a:t>
            </a:r>
          </a:p>
          <a:p>
            <a:pPr>
              <a:buNone/>
            </a:pPr>
            <a:r>
              <a:rPr lang="cs-CZ" sz="3600" dirty="0" smtClean="0"/>
              <a:t>Má metr 1000 centimetrů?</a:t>
            </a:r>
          </a:p>
          <a:p>
            <a:pPr>
              <a:buNone/>
            </a:pPr>
            <a:r>
              <a:rPr lang="cs-CZ" sz="3600" dirty="0" smtClean="0"/>
              <a:t>Máme 11 slovních druhů?</a:t>
            </a:r>
          </a:p>
          <a:p>
            <a:pPr>
              <a:buNone/>
            </a:pPr>
            <a:r>
              <a:rPr lang="cs-CZ" sz="3600" dirty="0" smtClean="0"/>
              <a:t>Je symbolem státu hymna?</a:t>
            </a:r>
          </a:p>
          <a:p>
            <a:pPr>
              <a:buNone/>
            </a:pPr>
            <a:r>
              <a:rPr lang="cs-CZ" sz="3600" dirty="0" smtClean="0"/>
              <a:t>Má rok 10 měsíců?</a:t>
            </a:r>
          </a:p>
          <a:p>
            <a:pPr>
              <a:buNone/>
            </a:pPr>
            <a:r>
              <a:rPr lang="cs-CZ" sz="3600" dirty="0" smtClean="0"/>
              <a:t>Píše se ve slově </a:t>
            </a:r>
            <a:r>
              <a:rPr lang="cs-CZ" sz="3600" dirty="0" err="1" smtClean="0"/>
              <a:t>hb</a:t>
            </a:r>
            <a:r>
              <a:rPr lang="cs-CZ" sz="3600" dirty="0" smtClean="0"/>
              <a:t>_tě tvrdé y?</a:t>
            </a:r>
          </a:p>
          <a:p>
            <a:pPr>
              <a:buNone/>
            </a:pPr>
            <a:r>
              <a:rPr lang="cs-CZ" sz="3600" dirty="0" smtClean="0"/>
              <a:t>Rozlišujeme 7. pádových otázek?</a:t>
            </a:r>
          </a:p>
          <a:p>
            <a:pPr>
              <a:buNone/>
            </a:pPr>
            <a:endParaRPr lang="cs-CZ" sz="3600" dirty="0"/>
          </a:p>
        </p:txBody>
      </p:sp>
      <p:sp>
        <p:nvSpPr>
          <p:cNvPr id="4" name="Stužka nahoru 3"/>
          <p:cNvSpPr/>
          <p:nvPr/>
        </p:nvSpPr>
        <p:spPr>
          <a:xfrm>
            <a:off x="6732240" y="2276872"/>
            <a:ext cx="1944216" cy="612648"/>
          </a:xfrm>
          <a:prstGeom prst="ribbon2">
            <a:avLst>
              <a:gd name="adj1" fmla="val 16667"/>
              <a:gd name="adj2" fmla="val 50000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tužka nahoru 4"/>
          <p:cNvSpPr/>
          <p:nvPr/>
        </p:nvSpPr>
        <p:spPr>
          <a:xfrm>
            <a:off x="7308304" y="4725144"/>
            <a:ext cx="1440160" cy="792088"/>
          </a:xfrm>
          <a:prstGeom prst="ribbon2">
            <a:avLst>
              <a:gd name="adj1" fmla="val 16667"/>
              <a:gd name="adj2" fmla="val 50000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308304" y="2204864"/>
            <a:ext cx="11521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ano</a:t>
            </a:r>
          </a:p>
        </p:txBody>
      </p:sp>
      <p:sp>
        <p:nvSpPr>
          <p:cNvPr id="7" name="Obdélník 6"/>
          <p:cNvSpPr/>
          <p:nvPr/>
        </p:nvSpPr>
        <p:spPr>
          <a:xfrm>
            <a:off x="7668344" y="4725144"/>
            <a:ext cx="65594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</a:rPr>
              <a:t>ne</a:t>
            </a:r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4139952" y="1844824"/>
            <a:ext cx="3024336" cy="720080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5580112" y="2564904"/>
            <a:ext cx="2304256" cy="2304256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endCxn id="7" idx="1"/>
          </p:cNvCxnSpPr>
          <p:nvPr/>
        </p:nvCxnSpPr>
        <p:spPr>
          <a:xfrm>
            <a:off x="5292080" y="3068960"/>
            <a:ext cx="2376264" cy="1979350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5580112" y="2564904"/>
            <a:ext cx="1584176" cy="1080120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4211960" y="4221088"/>
            <a:ext cx="3312368" cy="79208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6012160" y="5013176"/>
            <a:ext cx="1584176" cy="28803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6588224" y="2708920"/>
            <a:ext cx="1224136" cy="280831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VYSLOV  SVÉ  PŘÁNÍ.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3600" dirty="0" smtClean="0"/>
              <a:t>aby nepršelo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abych dostal nové kolo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/>
              <a:t>a</a:t>
            </a:r>
            <a:r>
              <a:rPr lang="cs-CZ" sz="3600" dirty="0" smtClean="0"/>
              <a:t>by bylo léto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/>
              <a:t>a</a:t>
            </a:r>
            <a:r>
              <a:rPr lang="cs-CZ" sz="3600" dirty="0" smtClean="0"/>
              <a:t>bych měl dobré kamarády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/>
              <a:t>a</a:t>
            </a:r>
            <a:r>
              <a:rPr lang="cs-CZ" sz="3600" dirty="0" smtClean="0"/>
              <a:t>bych získal medaili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/>
              <a:t>a</a:t>
            </a:r>
            <a:r>
              <a:rPr lang="cs-CZ" sz="3600" dirty="0" smtClean="0"/>
              <a:t>bych letěla letadlem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/>
              <a:t>a</a:t>
            </a:r>
            <a:r>
              <a:rPr lang="cs-CZ" sz="3600" dirty="0" smtClean="0"/>
              <a:t>by mi přálo štěstí</a:t>
            </a:r>
            <a:endParaRPr lang="cs-CZ" sz="3600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51520" y="3789040"/>
            <a:ext cx="413645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-11588.html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4293096"/>
            <a:ext cx="47160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-pink-</a:t>
            </a:r>
            <a:r>
              <a:rPr lang="cs-CZ" dirty="0" err="1" smtClean="0"/>
              <a:t>and</a:t>
            </a:r>
            <a:r>
              <a:rPr lang="cs-CZ" dirty="0" smtClean="0"/>
              <a:t>-green-</a:t>
            </a:r>
            <a:r>
              <a:rPr lang="cs-CZ" dirty="0" err="1" smtClean="0"/>
              <a:t>daisy.html</a:t>
            </a:r>
            <a:endParaRPr lang="cs-CZ" dirty="0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251520" y="1948135"/>
            <a:ext cx="9145016" cy="5386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179512" y="1094056"/>
            <a:ext cx="8280920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POUŽITÁ LITERATURA A ODKAZY: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B. Havránek, A. Jedlička: STRUČNÁ MLUVNICE ČESKÁ, SPN , 1987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J. Potůčková: PRACOVNÍ SEŠIT Z ČESKÉHO JAZYKA PRO 3.ROČNÍK ZŠ, 2.DÍL,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STUDIO 1+1, 2001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ISBN 80-86252-221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H.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Mikulenková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a kol. : ČESKÝ JAZYK PRO 3.ROČNÍK 2. DÍL, PRODOS, 2006,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ISBN 80-7230-164-0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1"/>
          <p:cNvSpPr>
            <a:spLocks noChangeArrowheads="1"/>
          </p:cNvSpPr>
          <p:nvPr/>
        </p:nvSpPr>
        <p:spPr bwMode="auto">
          <a:xfrm>
            <a:off x="0" y="873677"/>
            <a:ext cx="9009582" cy="2831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Není-li uvedeno jinak je materiál dílem autorky podle učebních osnov odpovídajících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ŠVP vyučovaných podle učebnice: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J. Kosová, G.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Babušová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A. Řeháčková. Český jazyk 3, učebnice pro základní školy.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Plzeň: FRAUS 2009. ISBN 978-80-7238-857-8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Citováno dne: 4.6. </a:t>
            </a:r>
            <a:r>
              <a:rPr kumimoji="0" lang="cs-CZ" sz="2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2012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DUM uložen na –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http://dumy.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cz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/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materialy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/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prehled</a:t>
            </a:r>
            <a:endParaRPr kumimoji="0" lang="cs-CZ" sz="20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299</Words>
  <Application>Microsoft Office PowerPoint</Application>
  <PresentationFormat>Předvádění na obrazovce (4:3)</PresentationFormat>
  <Paragraphs>69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ZŠ Klášterec nad Ohří, Krátká 676 Autor: Mgr. Ivana Blažková Název materiálu: VY_32_INOVACE_10_15_ Částice Číslo projektu: CZ.1.07/1.4./00/21.1115  </vt:lpstr>
      <vt:lpstr>SLOVNÍ  DRUH  Č.9</vt:lpstr>
      <vt:lpstr>ČÁSTICE</vt:lpstr>
      <vt:lpstr>PŘÍKLADY  ČÁSTIC.</vt:lpstr>
      <vt:lpstr>VYBER  ČÁSTICE.</vt:lpstr>
      <vt:lpstr>DOPLŇ  ČÁSTICE  DO  VĚT.</vt:lpstr>
      <vt:lpstr>ODPOVÍDEJ  ČÁSTICEMI  ANO  NEBO  NE.</vt:lpstr>
      <vt:lpstr>VYSLOV  SVÉ  PŘÁNÍ.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Maminka</dc:creator>
  <cp:lastModifiedBy>Dum</cp:lastModifiedBy>
  <cp:revision>24</cp:revision>
  <dcterms:created xsi:type="dcterms:W3CDTF">2012-05-15T17:19:48Z</dcterms:created>
  <dcterms:modified xsi:type="dcterms:W3CDTF">2012-06-12T18:05:21Z</dcterms:modified>
</cp:coreProperties>
</file>