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9" r:id="rId3"/>
    <p:sldId id="270" r:id="rId4"/>
    <p:sldId id="271" r:id="rId5"/>
    <p:sldId id="272" r:id="rId6"/>
    <p:sldId id="273" r:id="rId7"/>
    <p:sldId id="274" r:id="rId8"/>
    <p:sldId id="275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6445" autoAdjust="0"/>
    <p:restoredTop sz="94660"/>
  </p:normalViewPr>
  <p:slideViewPr>
    <p:cSldViewPr>
      <p:cViewPr varScale="1">
        <p:scale>
          <a:sx n="68" d="100"/>
          <a:sy n="68" d="100"/>
        </p:scale>
        <p:origin x="-141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199FD-C0E7-4C1B-9738-0FA9E56F2803}" type="doc">
      <dgm:prSet loTypeId="urn:microsoft.com/office/officeart/2005/8/layout/pyramid2" loCatId="list" qsTypeId="urn:microsoft.com/office/officeart/2005/8/quickstyle/3d2" qsCatId="3D" csTypeId="urn:microsoft.com/office/officeart/2005/8/colors/colorful4" csCatId="colorful" phldr="1"/>
      <dgm:spPr/>
    </dgm:pt>
    <dgm:pt modelId="{D07A5630-6FBA-4728-88CD-6E1E179CB30C}">
      <dgm:prSet phldrT="[Text]"/>
      <dgm:spPr/>
      <dgm:t>
        <a:bodyPr/>
        <a:lstStyle/>
        <a:p>
          <a:r>
            <a:rPr lang="cs-CZ" dirty="0" smtClean="0"/>
            <a:t>VY_32_ INOVACE_ 03_ VLASTIVĚDA 4</a:t>
          </a:r>
          <a:endParaRPr lang="cs-CZ" dirty="0"/>
        </a:p>
      </dgm:t>
    </dgm:pt>
    <dgm:pt modelId="{7EB57616-66F3-4467-9250-76FE78DC5222}" type="parTrans" cxnId="{554097B1-6372-441C-B43A-587E418ED2D1}">
      <dgm:prSet/>
      <dgm:spPr/>
      <dgm:t>
        <a:bodyPr/>
        <a:lstStyle/>
        <a:p>
          <a:endParaRPr lang="cs-CZ"/>
        </a:p>
      </dgm:t>
    </dgm:pt>
    <dgm:pt modelId="{FD1FECD4-BE83-4B21-85CD-204D5A5446EB}" type="sibTrans" cxnId="{554097B1-6372-441C-B43A-587E418ED2D1}">
      <dgm:prSet/>
      <dgm:spPr/>
      <dgm:t>
        <a:bodyPr/>
        <a:lstStyle/>
        <a:p>
          <a:endParaRPr lang="cs-CZ"/>
        </a:p>
      </dgm:t>
    </dgm:pt>
    <dgm:pt modelId="{33733867-CCF3-40F1-A592-7074E0CC194F}">
      <dgm:prSet phldrT="[Text]"/>
      <dgm:spPr/>
      <dgm:t>
        <a:bodyPr/>
        <a:lstStyle/>
        <a:p>
          <a:r>
            <a:rPr lang="cs-CZ" dirty="0" smtClean="0"/>
            <a:t>Základní škola a Mateřská škola, Potštejn, okres Rychnov </a:t>
          </a:r>
          <a:r>
            <a:rPr lang="cs-CZ" smtClean="0"/>
            <a:t>nad Kněžnou</a:t>
          </a:r>
          <a:endParaRPr lang="cs-CZ" dirty="0"/>
        </a:p>
      </dgm:t>
    </dgm:pt>
    <dgm:pt modelId="{DBD3F102-6C4B-417D-80FE-F0884DDB5DBC}" type="parTrans" cxnId="{4CA3EE66-09CF-4AEC-AC2B-3FA826324B18}">
      <dgm:prSet/>
      <dgm:spPr/>
      <dgm:t>
        <a:bodyPr/>
        <a:lstStyle/>
        <a:p>
          <a:endParaRPr lang="cs-CZ"/>
        </a:p>
      </dgm:t>
    </dgm:pt>
    <dgm:pt modelId="{F62F614E-51AE-4410-A674-114EE69B9B09}" type="sibTrans" cxnId="{4CA3EE66-09CF-4AEC-AC2B-3FA826324B18}">
      <dgm:prSet/>
      <dgm:spPr/>
      <dgm:t>
        <a:bodyPr/>
        <a:lstStyle/>
        <a:p>
          <a:endParaRPr lang="cs-CZ"/>
        </a:p>
      </dgm:t>
    </dgm:pt>
    <dgm:pt modelId="{4998EED1-9AAF-4045-BAC6-AA54B1A3E015}">
      <dgm:prSet phldrT="[Text]"/>
      <dgm:spPr/>
      <dgm:t>
        <a:bodyPr/>
        <a:lstStyle/>
        <a:p>
          <a:r>
            <a:rPr lang="cs-CZ" b="1" smtClean="0"/>
            <a:t>ORIENTACE     NA  </a:t>
          </a:r>
          <a:r>
            <a:rPr lang="cs-CZ" b="1" dirty="0" smtClean="0"/>
            <a:t>MAPĚ</a:t>
          </a:r>
          <a:endParaRPr lang="cs-CZ" b="1" dirty="0"/>
        </a:p>
      </dgm:t>
    </dgm:pt>
    <dgm:pt modelId="{38B01096-C941-4E60-AE26-CEDA93D579FE}" type="parTrans" cxnId="{DE7522B6-EF0D-4AE1-906E-ACAF2782E47E}">
      <dgm:prSet/>
      <dgm:spPr/>
      <dgm:t>
        <a:bodyPr/>
        <a:lstStyle/>
        <a:p>
          <a:endParaRPr lang="cs-CZ"/>
        </a:p>
      </dgm:t>
    </dgm:pt>
    <dgm:pt modelId="{76CC254E-9CD5-4D04-B6A9-FBC4716F474A}" type="sibTrans" cxnId="{DE7522B6-EF0D-4AE1-906E-ACAF2782E47E}">
      <dgm:prSet/>
      <dgm:spPr/>
      <dgm:t>
        <a:bodyPr/>
        <a:lstStyle/>
        <a:p>
          <a:endParaRPr lang="cs-CZ"/>
        </a:p>
      </dgm:t>
    </dgm:pt>
    <dgm:pt modelId="{E915DD33-C422-48D7-A147-9DF518074CD6}" type="pres">
      <dgm:prSet presAssocID="{D14199FD-C0E7-4C1B-9738-0FA9E56F2803}" presName="compositeShape" presStyleCnt="0">
        <dgm:presLayoutVars>
          <dgm:dir/>
          <dgm:resizeHandles/>
        </dgm:presLayoutVars>
      </dgm:prSet>
      <dgm:spPr/>
    </dgm:pt>
    <dgm:pt modelId="{AA8D1857-C2BD-4E9B-945E-6C696E0FAF33}" type="pres">
      <dgm:prSet presAssocID="{D14199FD-C0E7-4C1B-9738-0FA9E56F2803}" presName="pyramid" presStyleLbl="node1" presStyleIdx="0" presStyleCnt="1" custLinFactNeighborX="-352" custLinFactNeighborY="4297"/>
      <dgm:spPr/>
    </dgm:pt>
    <dgm:pt modelId="{3BAA9B1B-BFD6-4CA9-90A9-730241A0D9F7}" type="pres">
      <dgm:prSet presAssocID="{D14199FD-C0E7-4C1B-9738-0FA9E56F2803}" presName="theList" presStyleCnt="0"/>
      <dgm:spPr/>
    </dgm:pt>
    <dgm:pt modelId="{908BA98C-A95B-4D99-AB45-D03C9BA08086}" type="pres">
      <dgm:prSet presAssocID="{D07A5630-6FBA-4728-88CD-6E1E179CB30C}" presName="aNode" presStyleLbl="fgAcc1" presStyleIdx="0" presStyleCnt="3" custScaleX="19062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FFE0E-3104-4C28-90A5-34C9081B2D21}" type="pres">
      <dgm:prSet presAssocID="{D07A5630-6FBA-4728-88CD-6E1E179CB30C}" presName="aSpace" presStyleCnt="0"/>
      <dgm:spPr/>
    </dgm:pt>
    <dgm:pt modelId="{ED2230FF-1096-48BA-B691-CB70E3195D4E}" type="pres">
      <dgm:prSet presAssocID="{33733867-CCF3-40F1-A592-7074E0CC194F}" presName="aNode" presStyleLbl="fgAcc1" presStyleIdx="1" presStyleCnt="3" custScaleX="19182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24FA6-330F-43B7-BA60-483C4E413C56}" type="pres">
      <dgm:prSet presAssocID="{33733867-CCF3-40F1-A592-7074E0CC194F}" presName="aSpace" presStyleCnt="0"/>
      <dgm:spPr/>
    </dgm:pt>
    <dgm:pt modelId="{6E27EA9C-C67C-450A-8A3C-DF1F4862AEAB}" type="pres">
      <dgm:prSet presAssocID="{4998EED1-9AAF-4045-BAC6-AA54B1A3E015}" presName="aNode" presStyleLbl="fgAcc1" presStyleIdx="2" presStyleCnt="3" custScaleX="87623" custScaleY="98344" custLinFactY="22376" custLinFactNeighborX="9076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3546A-C897-435D-919C-1F74B4E8CF45}" type="pres">
      <dgm:prSet presAssocID="{4998EED1-9AAF-4045-BAC6-AA54B1A3E015}" presName="aSpace" presStyleCnt="0"/>
      <dgm:spPr/>
    </dgm:pt>
  </dgm:ptLst>
  <dgm:cxnLst>
    <dgm:cxn modelId="{831D5934-05F1-42D8-835F-28B6109E5D1B}" type="presOf" srcId="{D07A5630-6FBA-4728-88CD-6E1E179CB30C}" destId="{908BA98C-A95B-4D99-AB45-D03C9BA08086}" srcOrd="0" destOrd="0" presId="urn:microsoft.com/office/officeart/2005/8/layout/pyramid2"/>
    <dgm:cxn modelId="{554097B1-6372-441C-B43A-587E418ED2D1}" srcId="{D14199FD-C0E7-4C1B-9738-0FA9E56F2803}" destId="{D07A5630-6FBA-4728-88CD-6E1E179CB30C}" srcOrd="0" destOrd="0" parTransId="{7EB57616-66F3-4467-9250-76FE78DC5222}" sibTransId="{FD1FECD4-BE83-4B21-85CD-204D5A5446EB}"/>
    <dgm:cxn modelId="{4CA3EE66-09CF-4AEC-AC2B-3FA826324B18}" srcId="{D14199FD-C0E7-4C1B-9738-0FA9E56F2803}" destId="{33733867-CCF3-40F1-A592-7074E0CC194F}" srcOrd="1" destOrd="0" parTransId="{DBD3F102-6C4B-417D-80FE-F0884DDB5DBC}" sibTransId="{F62F614E-51AE-4410-A674-114EE69B9B09}"/>
    <dgm:cxn modelId="{2A21A795-A07A-4AEA-9D41-07F02524E0D4}" type="presOf" srcId="{D14199FD-C0E7-4C1B-9738-0FA9E56F2803}" destId="{E915DD33-C422-48D7-A147-9DF518074CD6}" srcOrd="0" destOrd="0" presId="urn:microsoft.com/office/officeart/2005/8/layout/pyramid2"/>
    <dgm:cxn modelId="{17DE3373-B5FD-4270-92C3-CE5FDA4E24A1}" type="presOf" srcId="{4998EED1-9AAF-4045-BAC6-AA54B1A3E015}" destId="{6E27EA9C-C67C-450A-8A3C-DF1F4862AEAB}" srcOrd="0" destOrd="0" presId="urn:microsoft.com/office/officeart/2005/8/layout/pyramid2"/>
    <dgm:cxn modelId="{5BA99BEE-1A20-48B0-B26A-191B41E5BCCD}" type="presOf" srcId="{33733867-CCF3-40F1-A592-7074E0CC194F}" destId="{ED2230FF-1096-48BA-B691-CB70E3195D4E}" srcOrd="0" destOrd="0" presId="urn:microsoft.com/office/officeart/2005/8/layout/pyramid2"/>
    <dgm:cxn modelId="{DE7522B6-EF0D-4AE1-906E-ACAF2782E47E}" srcId="{D14199FD-C0E7-4C1B-9738-0FA9E56F2803}" destId="{4998EED1-9AAF-4045-BAC6-AA54B1A3E015}" srcOrd="2" destOrd="0" parTransId="{38B01096-C941-4E60-AE26-CEDA93D579FE}" sibTransId="{76CC254E-9CD5-4D04-B6A9-FBC4716F474A}"/>
    <dgm:cxn modelId="{128101D4-FC08-4D60-8662-C77D90BB14CB}" type="presParOf" srcId="{E915DD33-C422-48D7-A147-9DF518074CD6}" destId="{AA8D1857-C2BD-4E9B-945E-6C696E0FAF33}" srcOrd="0" destOrd="0" presId="urn:microsoft.com/office/officeart/2005/8/layout/pyramid2"/>
    <dgm:cxn modelId="{59C6E8CF-99D5-416C-92DD-014980306108}" type="presParOf" srcId="{E915DD33-C422-48D7-A147-9DF518074CD6}" destId="{3BAA9B1B-BFD6-4CA9-90A9-730241A0D9F7}" srcOrd="1" destOrd="0" presId="urn:microsoft.com/office/officeart/2005/8/layout/pyramid2"/>
    <dgm:cxn modelId="{33500BC5-09CB-45BC-923B-14E040285BCB}" type="presParOf" srcId="{3BAA9B1B-BFD6-4CA9-90A9-730241A0D9F7}" destId="{908BA98C-A95B-4D99-AB45-D03C9BA08086}" srcOrd="0" destOrd="0" presId="urn:microsoft.com/office/officeart/2005/8/layout/pyramid2"/>
    <dgm:cxn modelId="{130BE323-CA6C-4232-BE09-33EA2F2649B0}" type="presParOf" srcId="{3BAA9B1B-BFD6-4CA9-90A9-730241A0D9F7}" destId="{259FFE0E-3104-4C28-90A5-34C9081B2D21}" srcOrd="1" destOrd="0" presId="urn:microsoft.com/office/officeart/2005/8/layout/pyramid2"/>
    <dgm:cxn modelId="{414F2A7D-073E-46C6-BC9E-1F6AC56FBCD4}" type="presParOf" srcId="{3BAA9B1B-BFD6-4CA9-90A9-730241A0D9F7}" destId="{ED2230FF-1096-48BA-B691-CB70E3195D4E}" srcOrd="2" destOrd="0" presId="urn:microsoft.com/office/officeart/2005/8/layout/pyramid2"/>
    <dgm:cxn modelId="{CCD950AB-F0E4-48BD-B77D-3E4E755EB07E}" type="presParOf" srcId="{3BAA9B1B-BFD6-4CA9-90A9-730241A0D9F7}" destId="{73724FA6-330F-43B7-BA60-483C4E413C56}" srcOrd="3" destOrd="0" presId="urn:microsoft.com/office/officeart/2005/8/layout/pyramid2"/>
    <dgm:cxn modelId="{5F37C248-5F64-4BFC-822E-A584CEEE783F}" type="presParOf" srcId="{3BAA9B1B-BFD6-4CA9-90A9-730241A0D9F7}" destId="{6E27EA9C-C67C-450A-8A3C-DF1F4862AEAB}" srcOrd="4" destOrd="0" presId="urn:microsoft.com/office/officeart/2005/8/layout/pyramid2"/>
    <dgm:cxn modelId="{9A60443F-A2BB-4537-AC7B-D59F9F21B703}" type="presParOf" srcId="{3BAA9B1B-BFD6-4CA9-90A9-730241A0D9F7}" destId="{17B3546A-C897-435D-919C-1F74B4E8CF45}" srcOrd="5" destOrd="0" presId="urn:microsoft.com/office/officeart/2005/8/layout/pyramid2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 builtIn="1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 builtIn="1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 builtIn="1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 builtIn="1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22.1.2012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 builtIn="1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22.1.2012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 builtIn="1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22.1.2012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 builtIn="1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 builtIn="1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 builtIn="1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 builtIn="1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 builtIn="1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ED3E65-34D9-4442-BFBE-7F91564D04E5}" type="datetimeFigureOut">
              <a:rPr lang="cs-CZ" smtClean="0"/>
              <a:pPr/>
              <a:t>22.1.2012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sndAc>
      <p:stSnd>
        <p:snd r:embed="rId13" name="type.wav" builtIn="1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428596" y="1785926"/>
          <a:ext cx="8286808" cy="45720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428728" y="428605"/>
            <a:ext cx="6715171" cy="128588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Vodorovný svitek 6"/>
          <p:cNvSpPr/>
          <p:nvPr/>
        </p:nvSpPr>
        <p:spPr>
          <a:xfrm>
            <a:off x="3428992" y="4357694"/>
            <a:ext cx="3143272" cy="642942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Autor: </a:t>
            </a:r>
            <a:r>
              <a:rPr lang="cs-CZ" dirty="0" err="1" smtClean="0">
                <a:solidFill>
                  <a:sysClr val="windowText" lastClr="000000"/>
                </a:solidFill>
              </a:rPr>
              <a:t>Mgr.Renata</a:t>
            </a:r>
            <a:r>
              <a:rPr lang="cs-CZ" dirty="0" smtClean="0">
                <a:solidFill>
                  <a:sysClr val="windowText" lastClr="000000"/>
                </a:solidFill>
              </a:rPr>
              <a:t> </a:t>
            </a:r>
            <a:r>
              <a:rPr lang="cs-CZ" dirty="0" err="1" smtClean="0">
                <a:solidFill>
                  <a:sysClr val="windowText" lastClr="000000"/>
                </a:solidFill>
              </a:rPr>
              <a:t>Viktorinová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type.wav" builtIn="1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ORIENTACE NA MAPĚ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5143536"/>
          </a:xfrm>
          <a:solidFill>
            <a:schemeClr val="accent4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b="1" dirty="0" smtClean="0"/>
              <a:t>OVĚŘENÍ VE VÝUCE:    </a:t>
            </a:r>
            <a:r>
              <a:rPr lang="cs-CZ" dirty="0" smtClean="0"/>
              <a:t> 14.9.2011</a:t>
            </a:r>
          </a:p>
          <a:p>
            <a:r>
              <a:rPr lang="cs-CZ" b="1" dirty="0" smtClean="0"/>
              <a:t>PŘEDMĚT:</a:t>
            </a:r>
            <a:r>
              <a:rPr lang="cs-CZ" dirty="0" smtClean="0"/>
              <a:t> Vlastivěda         </a:t>
            </a:r>
            <a:r>
              <a:rPr lang="cs-CZ" b="1" dirty="0" smtClean="0"/>
              <a:t>ROČNÍK: </a:t>
            </a:r>
            <a:r>
              <a:rPr lang="cs-CZ" dirty="0" smtClean="0"/>
              <a:t>4.</a:t>
            </a:r>
          </a:p>
          <a:p>
            <a:r>
              <a:rPr lang="cs-CZ" b="1" dirty="0" smtClean="0"/>
              <a:t>KLÍČOVÁ SLOVA: </a:t>
            </a:r>
            <a:r>
              <a:rPr lang="cs-CZ" dirty="0" smtClean="0"/>
              <a:t>mapa, glóbus, plány, světové strany, poledníky a rovnoběžky, rovník</a:t>
            </a:r>
          </a:p>
          <a:p>
            <a:r>
              <a:rPr lang="cs-CZ" b="1" dirty="0" smtClean="0"/>
              <a:t>ANOTACE: </a:t>
            </a:r>
            <a:r>
              <a:rPr lang="cs-CZ" dirty="0" smtClean="0"/>
              <a:t>DUM představuje žákům různá zobrazení Země. Seznamuje žáky s orientací na glóbu i na mapě. Procvičuje základní znalosti o orientaci. Vede žáky k praktickému nácviku práce s mapou ve dvojicích.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sndAc>
      <p:stSnd>
        <p:snd r:embed="rId2" name="type.wav" builtIn="1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/>
              <a:t>Doplň správné názvy:</a:t>
            </a:r>
            <a:endParaRPr lang="cs-CZ" b="1" dirty="0"/>
          </a:p>
        </p:txBody>
      </p:sp>
      <p:sp>
        <p:nvSpPr>
          <p:cNvPr id="4" name="Zaoblený obdélník 3"/>
          <p:cNvSpPr/>
          <p:nvPr/>
        </p:nvSpPr>
        <p:spPr>
          <a:xfrm>
            <a:off x="571472" y="2714620"/>
            <a:ext cx="2143140" cy="3357586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zmenšený a upravený  model planety Země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6215074" y="2714620"/>
            <a:ext cx="2071702" cy="3357586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zobrazuje menší území, slouží k </a:t>
            </a:r>
            <a:r>
              <a:rPr lang="cs-CZ" sz="2400" b="1" dirty="0" smtClean="0">
                <a:solidFill>
                  <a:schemeClr val="tx1"/>
                </a:solidFill>
              </a:rPr>
              <a:t>podrobnější </a:t>
            </a:r>
            <a:r>
              <a:rPr lang="cs-CZ" sz="3200" b="1" dirty="0" smtClean="0">
                <a:solidFill>
                  <a:schemeClr val="tx1"/>
                </a:solidFill>
              </a:rPr>
              <a:t>orientaci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428992" y="2714620"/>
            <a:ext cx="2143140" cy="3357586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zmenšený a upravený  obraz zemského povrchu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571472" y="1643050"/>
            <a:ext cx="2071702" cy="92869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G - - - - S</a:t>
            </a:r>
            <a:endParaRPr lang="cs-CZ" sz="2800" b="1" dirty="0"/>
          </a:p>
        </p:txBody>
      </p:sp>
      <p:sp>
        <p:nvSpPr>
          <p:cNvPr id="8" name="Elipsa 7"/>
          <p:cNvSpPr/>
          <p:nvPr/>
        </p:nvSpPr>
        <p:spPr>
          <a:xfrm>
            <a:off x="3428992" y="1643050"/>
            <a:ext cx="2071702" cy="92869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M - - A</a:t>
            </a:r>
            <a:endParaRPr lang="cs-CZ" sz="2800" b="1" dirty="0"/>
          </a:p>
        </p:txBody>
      </p:sp>
      <p:sp>
        <p:nvSpPr>
          <p:cNvPr id="9" name="Elipsa 8"/>
          <p:cNvSpPr/>
          <p:nvPr/>
        </p:nvSpPr>
        <p:spPr>
          <a:xfrm>
            <a:off x="6286512" y="1643050"/>
            <a:ext cx="1928826" cy="92869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P - - N</a:t>
            </a:r>
            <a:endParaRPr lang="cs-CZ" sz="2800" b="1" dirty="0"/>
          </a:p>
        </p:txBody>
      </p:sp>
      <p:sp>
        <p:nvSpPr>
          <p:cNvPr id="10" name="Zaoblený obdélník 9"/>
          <p:cNvSpPr/>
          <p:nvPr/>
        </p:nvSpPr>
        <p:spPr>
          <a:xfrm>
            <a:off x="1071538" y="500042"/>
            <a:ext cx="6929486" cy="92869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Porovnej   tato  zobrazení:</a:t>
            </a:r>
            <a:endParaRPr lang="cs-CZ" sz="3600" b="1" dirty="0"/>
          </a:p>
        </p:txBody>
      </p:sp>
    </p:spTree>
  </p:cSld>
  <p:clrMapOvr>
    <a:masterClrMapping/>
  </p:clrMapOvr>
  <p:transition spd="slow">
    <p:sndAc>
      <p:stSnd>
        <p:snd r:embed="rId2" name="type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 animBg="1"/>
      <p:bldP spid="8" grpId="0" build="p" animBg="1"/>
      <p:bldP spid="9" grpId="0" build="p" animBg="1"/>
      <p:bldP spid="10" grpId="0" build="allAtOnce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/>
          </a:bodyPr>
          <a:lstStyle/>
          <a:p>
            <a:r>
              <a:rPr lang="cs-CZ" b="1" dirty="0" smtClean="0"/>
              <a:t>ORIENTACE NA GLÓBU:</a:t>
            </a:r>
            <a:endParaRPr lang="cs-CZ" b="1" dirty="0"/>
          </a:p>
        </p:txBody>
      </p:sp>
      <p:sp>
        <p:nvSpPr>
          <p:cNvPr id="4" name="Elipsa 3"/>
          <p:cNvSpPr/>
          <p:nvPr/>
        </p:nvSpPr>
        <p:spPr>
          <a:xfrm>
            <a:off x="1714480" y="1714488"/>
            <a:ext cx="5143536" cy="392909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ovací čára 5"/>
          <p:cNvCxnSpPr/>
          <p:nvPr/>
        </p:nvCxnSpPr>
        <p:spPr>
          <a:xfrm rot="5400000">
            <a:off x="1858150" y="3643314"/>
            <a:ext cx="4856990" cy="794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Elipsa 6"/>
          <p:cNvSpPr/>
          <p:nvPr/>
        </p:nvSpPr>
        <p:spPr>
          <a:xfrm>
            <a:off x="4500562" y="1214422"/>
            <a:ext cx="2143140" cy="35719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zemská osa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4143372" y="1643050"/>
            <a:ext cx="285752" cy="28575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4143372" y="5500702"/>
            <a:ext cx="285752" cy="28575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2214546" y="1357298"/>
            <a:ext cx="1785950" cy="35719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severní pól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2357422" y="5715016"/>
            <a:ext cx="1643074" cy="35719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jižní pól</a:t>
            </a:r>
            <a:endParaRPr lang="cs-CZ" b="1" dirty="0">
              <a:solidFill>
                <a:schemeClr val="tx1"/>
              </a:solidFill>
            </a:endParaRPr>
          </a:p>
        </p:txBody>
      </p:sp>
      <p:cxnSp>
        <p:nvCxnSpPr>
          <p:cNvPr id="16" name="Přímá spojovací čára 15"/>
          <p:cNvCxnSpPr/>
          <p:nvPr/>
        </p:nvCxnSpPr>
        <p:spPr>
          <a:xfrm>
            <a:off x="1142976" y="3786190"/>
            <a:ext cx="6429420" cy="15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Elipsa 17"/>
          <p:cNvSpPr/>
          <p:nvPr/>
        </p:nvSpPr>
        <p:spPr>
          <a:xfrm>
            <a:off x="6643702" y="3929066"/>
            <a:ext cx="1785950" cy="35719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rovník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9" name="Elipsa 18"/>
          <p:cNvSpPr/>
          <p:nvPr/>
        </p:nvSpPr>
        <p:spPr>
          <a:xfrm>
            <a:off x="6215074" y="1785926"/>
            <a:ext cx="2643174" cy="1500198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POLEDNÍK = myšlená čára, která směřuje od severu k jihu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0" name="Elipsa 19"/>
          <p:cNvSpPr/>
          <p:nvPr/>
        </p:nvSpPr>
        <p:spPr>
          <a:xfrm>
            <a:off x="5214942" y="4857760"/>
            <a:ext cx="3500462" cy="1357322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ROVNOBĚŽKA = myšlená čára, která směřuje od východu na západ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857224" y="428604"/>
            <a:ext cx="7429552" cy="7143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Dokresli poledníky a rovnoběžky:</a:t>
            </a:r>
            <a:endParaRPr lang="cs-CZ" sz="3200" b="1" dirty="0"/>
          </a:p>
        </p:txBody>
      </p:sp>
    </p:spTree>
  </p:cSld>
  <p:clrMapOvr>
    <a:masterClrMapping/>
  </p:clrMapOvr>
  <p:transition spd="slow">
    <p:sndAc>
      <p:stSnd>
        <p:snd r:embed="rId2" name="type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1" grpId="0" animBg="1"/>
      <p:bldP spid="12" grpId="0" animBg="1"/>
      <p:bldP spid="13" grpId="0" build="allAtOnce" animBg="1"/>
      <p:bldP spid="14" grpId="0" build="allAtOnce" animBg="1"/>
      <p:bldP spid="18" grpId="0" animBg="1"/>
      <p:bldP spid="19" grpId="0" build="allAtOnce" animBg="1"/>
      <p:bldP spid="20" grpId="0" build="allAtOnce" animBg="1"/>
      <p:bldP spid="21" grpId="0" build="allAtOnce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dirty="0" smtClean="0"/>
              <a:t>Doplň tato tvrzení: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28736"/>
            <a:ext cx="8229600" cy="4697427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b="1" dirty="0" smtClean="0"/>
              <a:t>Na mapě i na glóbu je vyznačena zeměpisná síť. Tvoří ji __________ a _____________ .</a:t>
            </a:r>
          </a:p>
          <a:p>
            <a:pPr>
              <a:lnSpc>
                <a:spcPct val="150000"/>
              </a:lnSpc>
            </a:pPr>
            <a:r>
              <a:rPr lang="cs-CZ" b="1" dirty="0" smtClean="0"/>
              <a:t>Nejdelší rovnoběžka se nazývá ___________ . </a:t>
            </a:r>
          </a:p>
          <a:p>
            <a:pPr>
              <a:lnSpc>
                <a:spcPct val="150000"/>
              </a:lnSpc>
            </a:pPr>
            <a:r>
              <a:rPr lang="cs-CZ" b="1" dirty="0" smtClean="0"/>
              <a:t>Rovník půlí zeměkouli na dvě polokoule: ________ a _________ . </a:t>
            </a:r>
            <a:endParaRPr lang="cs-CZ" b="1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5500702"/>
            <a:ext cx="1500198" cy="571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poledníky</a:t>
            </a:r>
            <a:endParaRPr lang="cs-CZ" sz="2000" b="1" dirty="0"/>
          </a:p>
        </p:txBody>
      </p:sp>
      <p:sp>
        <p:nvSpPr>
          <p:cNvPr id="5" name="Zaoblený obdélník 4"/>
          <p:cNvSpPr/>
          <p:nvPr/>
        </p:nvSpPr>
        <p:spPr>
          <a:xfrm>
            <a:off x="2643174" y="5500702"/>
            <a:ext cx="1285884" cy="571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severní</a:t>
            </a:r>
            <a:endParaRPr lang="cs-CZ" sz="2000" b="1" dirty="0"/>
          </a:p>
        </p:txBody>
      </p:sp>
      <p:sp>
        <p:nvSpPr>
          <p:cNvPr id="6" name="Zaoblený obdélník 5"/>
          <p:cNvSpPr/>
          <p:nvPr/>
        </p:nvSpPr>
        <p:spPr>
          <a:xfrm>
            <a:off x="4071934" y="5500702"/>
            <a:ext cx="1500198" cy="571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rovnoběžky</a:t>
            </a:r>
            <a:endParaRPr lang="cs-CZ" sz="2000" b="1" dirty="0"/>
          </a:p>
        </p:txBody>
      </p:sp>
      <p:sp>
        <p:nvSpPr>
          <p:cNvPr id="7" name="Zaoblený obdélník 6"/>
          <p:cNvSpPr/>
          <p:nvPr/>
        </p:nvSpPr>
        <p:spPr>
          <a:xfrm>
            <a:off x="5715008" y="5500702"/>
            <a:ext cx="1214446" cy="571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jižní</a:t>
            </a:r>
            <a:endParaRPr lang="cs-CZ" sz="2000" b="1" dirty="0"/>
          </a:p>
        </p:txBody>
      </p:sp>
      <p:sp>
        <p:nvSpPr>
          <p:cNvPr id="8" name="Zaoblený obdélník 7"/>
          <p:cNvSpPr/>
          <p:nvPr/>
        </p:nvSpPr>
        <p:spPr>
          <a:xfrm>
            <a:off x="7072330" y="5500702"/>
            <a:ext cx="1285884" cy="571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rovník</a:t>
            </a:r>
            <a:endParaRPr lang="cs-CZ" sz="2000" b="1" dirty="0"/>
          </a:p>
        </p:txBody>
      </p:sp>
    </p:spTree>
  </p:cSld>
  <p:clrMapOvr>
    <a:masterClrMapping/>
  </p:clrMapOvr>
  <p:transition spd="slow">
    <p:sndAc>
      <p:stSnd>
        <p:snd r:embed="rId2" name="type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allAtOnce" animBg="1"/>
      <p:bldP spid="5" grpId="0" build="allAtOnce" animBg="1"/>
      <p:bldP spid="6" grpId="0" build="allAtOnce" animBg="1"/>
      <p:bldP spid="7" grpId="0" build="allAtOnce" animBg="1"/>
      <p:bldP spid="8" grpId="0" build="allAtOnce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28596" y="285728"/>
            <a:ext cx="8229600" cy="1143000"/>
          </a:xfrm>
          <a:solidFill>
            <a:schemeClr val="accent5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b="1" dirty="0" smtClean="0"/>
              <a:t>ORIENTACE NA MAPĚ:</a:t>
            </a:r>
            <a:endParaRPr lang="cs-CZ" b="1" dirty="0"/>
          </a:p>
        </p:txBody>
      </p:sp>
      <p:cxnSp>
        <p:nvCxnSpPr>
          <p:cNvPr id="5" name="Přímá spojovací čára 4"/>
          <p:cNvCxnSpPr/>
          <p:nvPr/>
        </p:nvCxnSpPr>
        <p:spPr>
          <a:xfrm rot="5400000">
            <a:off x="2213752" y="3857628"/>
            <a:ext cx="3715570" cy="794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2357422" y="3786190"/>
            <a:ext cx="3357586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2857488" y="2643182"/>
            <a:ext cx="2500330" cy="2357454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rot="5400000">
            <a:off x="2821769" y="2607463"/>
            <a:ext cx="2428892" cy="2357454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Elipsa 17"/>
          <p:cNvSpPr/>
          <p:nvPr/>
        </p:nvSpPr>
        <p:spPr>
          <a:xfrm>
            <a:off x="3929058" y="3643314"/>
            <a:ext cx="285752" cy="21431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3786182" y="1500174"/>
            <a:ext cx="642942" cy="500066"/>
          </a:xfrm>
          <a:prstGeom prst="ellips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S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20" name="Elipsa 19"/>
          <p:cNvSpPr/>
          <p:nvPr/>
        </p:nvSpPr>
        <p:spPr>
          <a:xfrm>
            <a:off x="3857620" y="5572140"/>
            <a:ext cx="571504" cy="500066"/>
          </a:xfrm>
          <a:prstGeom prst="ellips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J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1" name="Elipsa 20"/>
          <p:cNvSpPr/>
          <p:nvPr/>
        </p:nvSpPr>
        <p:spPr>
          <a:xfrm>
            <a:off x="5572132" y="3571876"/>
            <a:ext cx="500066" cy="428628"/>
          </a:xfrm>
          <a:prstGeom prst="ellips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V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2" name="Elipsa 21"/>
          <p:cNvSpPr/>
          <p:nvPr/>
        </p:nvSpPr>
        <p:spPr>
          <a:xfrm>
            <a:off x="2143108" y="3571876"/>
            <a:ext cx="500066" cy="428628"/>
          </a:xfrm>
          <a:prstGeom prst="ellips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Z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5072066" y="2357430"/>
            <a:ext cx="571504" cy="357190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SV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2500298" y="2357430"/>
            <a:ext cx="642942" cy="357190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SZ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5143504" y="5000636"/>
            <a:ext cx="642942" cy="357190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JV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2500298" y="5000636"/>
            <a:ext cx="642942" cy="357190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JZ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5" name="Elipsa 24"/>
          <p:cNvSpPr/>
          <p:nvPr/>
        </p:nvSpPr>
        <p:spPr>
          <a:xfrm>
            <a:off x="500034" y="1214422"/>
            <a:ext cx="2786082" cy="928694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Popiš směrovou růžici.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6" name="Elipsa 25"/>
          <p:cNvSpPr/>
          <p:nvPr/>
        </p:nvSpPr>
        <p:spPr>
          <a:xfrm>
            <a:off x="6143636" y="4143380"/>
            <a:ext cx="2643206" cy="1357322"/>
          </a:xfrm>
          <a:prstGeom prst="ellips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Jak označujeme hlavní světové strany?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27" name="Elipsa 26"/>
          <p:cNvSpPr/>
          <p:nvPr/>
        </p:nvSpPr>
        <p:spPr>
          <a:xfrm>
            <a:off x="6000760" y="1285860"/>
            <a:ext cx="2643206" cy="135732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Jak označujeme vedlejší  světové strany?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type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2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2000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2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2000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2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2000"/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20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build="allAtOnce" animBg="1"/>
      <p:bldP spid="20" grpId="0" build="allAtOnce" animBg="1"/>
      <p:bldP spid="21" grpId="0" build="allAtOnce" animBg="1"/>
      <p:bldP spid="22" grpId="0" build="allAtOnce" animBg="1"/>
      <p:bldP spid="15" grpId="0" build="allAtOnce" animBg="1"/>
      <p:bldP spid="17" grpId="0" build="allAtOnce" animBg="1"/>
      <p:bldP spid="23" grpId="0" build="allAtOnce" animBg="1"/>
      <p:bldP spid="24" grpId="0" build="allAtOnce" animBg="1"/>
      <p:bldP spid="25" grpId="0" build="allAtOnce" animBg="1"/>
      <p:bldP spid="26" grpId="0" build="allAtOnce" animBg="1"/>
      <p:bldP spid="27" grpId="0" build="allAtOnce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784"/>
          </a:xfrm>
          <a:solidFill>
            <a:schemeClr val="accent4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ysClr val="windowText" lastClr="000000"/>
                </a:solidFill>
              </a:rPr>
              <a:t>Doplň tato tvrzení:</a:t>
            </a:r>
            <a:endParaRPr lang="cs-CZ" b="1" dirty="0">
              <a:solidFill>
                <a:sysClr val="windowText" lastClr="0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4500594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Na mapě i v krajině se orientujeme podle _______ .</a:t>
            </a:r>
          </a:p>
          <a:p>
            <a:r>
              <a:rPr lang="cs-CZ" sz="2800" b="1" dirty="0" smtClean="0"/>
              <a:t>Hlavní světové strany jsou: ________ , __________ , ________ a _________ .</a:t>
            </a:r>
          </a:p>
          <a:p>
            <a:r>
              <a:rPr lang="cs-CZ" sz="2800" b="1" dirty="0" smtClean="0"/>
              <a:t>Vedlejší světové strany jsou: ______________, ____________ , ___________ a __________ .</a:t>
            </a:r>
          </a:p>
          <a:p>
            <a:r>
              <a:rPr lang="cs-CZ" sz="2800" b="1" dirty="0" smtClean="0"/>
              <a:t>Nejpřesněji určíme světové strany podle ________ nebo __________. </a:t>
            </a:r>
          </a:p>
          <a:p>
            <a:r>
              <a:rPr lang="cs-CZ" sz="2800" b="1" dirty="0" smtClean="0"/>
              <a:t>Skládají se ze ____________ a ____________ . </a:t>
            </a:r>
          </a:p>
          <a:p>
            <a:r>
              <a:rPr lang="cs-CZ" sz="2800" b="1" dirty="0" smtClean="0"/>
              <a:t>Magnetická střelka ukazuje vždy na _________ .</a:t>
            </a:r>
          </a:p>
          <a:p>
            <a:pPr>
              <a:buNone/>
            </a:pPr>
            <a:endParaRPr lang="cs-CZ" dirty="0" smtClean="0"/>
          </a:p>
        </p:txBody>
      </p:sp>
      <p:sp>
        <p:nvSpPr>
          <p:cNvPr id="4" name="Zaoblený obdélník 3"/>
          <p:cNvSpPr/>
          <p:nvPr/>
        </p:nvSpPr>
        <p:spPr>
          <a:xfrm>
            <a:off x="500034" y="5572140"/>
            <a:ext cx="928694" cy="4286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sever</a:t>
            </a:r>
            <a:endParaRPr lang="cs-CZ" sz="2000" b="1" dirty="0"/>
          </a:p>
        </p:txBody>
      </p:sp>
      <p:sp>
        <p:nvSpPr>
          <p:cNvPr id="5" name="Zaoblený obdélník 4"/>
          <p:cNvSpPr/>
          <p:nvPr/>
        </p:nvSpPr>
        <p:spPr>
          <a:xfrm>
            <a:off x="1500166" y="5572140"/>
            <a:ext cx="1357322" cy="571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světových stran</a:t>
            </a:r>
            <a:endParaRPr lang="cs-CZ" b="1" dirty="0"/>
          </a:p>
        </p:txBody>
      </p:sp>
      <p:sp>
        <p:nvSpPr>
          <p:cNvPr id="6" name="Zaoblený obdélník 5"/>
          <p:cNvSpPr/>
          <p:nvPr/>
        </p:nvSpPr>
        <p:spPr>
          <a:xfrm>
            <a:off x="2928926" y="5572140"/>
            <a:ext cx="928694" cy="4286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buzoly</a:t>
            </a:r>
            <a:endParaRPr lang="cs-CZ" b="1" dirty="0"/>
          </a:p>
        </p:txBody>
      </p:sp>
      <p:sp>
        <p:nvSpPr>
          <p:cNvPr id="7" name="Zaoblený obdélník 6"/>
          <p:cNvSpPr/>
          <p:nvPr/>
        </p:nvSpPr>
        <p:spPr>
          <a:xfrm>
            <a:off x="3929058" y="5572140"/>
            <a:ext cx="1071570" cy="571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směrové růžice</a:t>
            </a:r>
            <a:endParaRPr lang="cs-CZ" b="1" dirty="0"/>
          </a:p>
        </p:txBody>
      </p:sp>
      <p:sp>
        <p:nvSpPr>
          <p:cNvPr id="8" name="Zaoblený obdélník 7"/>
          <p:cNvSpPr/>
          <p:nvPr/>
        </p:nvSpPr>
        <p:spPr>
          <a:xfrm>
            <a:off x="5072066" y="5572140"/>
            <a:ext cx="1571636" cy="4286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severovýchod</a:t>
            </a:r>
            <a:endParaRPr lang="cs-CZ" b="1" dirty="0"/>
          </a:p>
        </p:txBody>
      </p:sp>
      <p:sp>
        <p:nvSpPr>
          <p:cNvPr id="9" name="Zaoblený obdélník 8"/>
          <p:cNvSpPr/>
          <p:nvPr/>
        </p:nvSpPr>
        <p:spPr>
          <a:xfrm>
            <a:off x="6786578" y="5572140"/>
            <a:ext cx="785818" cy="4286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západ</a:t>
            </a:r>
            <a:endParaRPr lang="cs-CZ" b="1" dirty="0"/>
          </a:p>
        </p:txBody>
      </p:sp>
      <p:sp>
        <p:nvSpPr>
          <p:cNvPr id="10" name="Zaoblený obdélník 9"/>
          <p:cNvSpPr/>
          <p:nvPr/>
        </p:nvSpPr>
        <p:spPr>
          <a:xfrm>
            <a:off x="7572396" y="5572140"/>
            <a:ext cx="1214446" cy="4286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kompasu</a:t>
            </a:r>
            <a:endParaRPr lang="cs-CZ" b="1" dirty="0"/>
          </a:p>
        </p:txBody>
      </p:sp>
      <p:sp>
        <p:nvSpPr>
          <p:cNvPr id="11" name="Zaoblený obdélník 10"/>
          <p:cNvSpPr/>
          <p:nvPr/>
        </p:nvSpPr>
        <p:spPr>
          <a:xfrm>
            <a:off x="571472" y="5929330"/>
            <a:ext cx="500066" cy="4286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jih</a:t>
            </a:r>
            <a:endParaRPr lang="cs-CZ" b="1" dirty="0"/>
          </a:p>
        </p:txBody>
      </p:sp>
      <p:sp>
        <p:nvSpPr>
          <p:cNvPr id="12" name="Zaoblený obdélník 11"/>
          <p:cNvSpPr/>
          <p:nvPr/>
        </p:nvSpPr>
        <p:spPr>
          <a:xfrm>
            <a:off x="1142976" y="5929330"/>
            <a:ext cx="1214446" cy="4286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jihozápad</a:t>
            </a:r>
            <a:endParaRPr lang="cs-CZ" b="1" dirty="0"/>
          </a:p>
        </p:txBody>
      </p:sp>
      <p:sp>
        <p:nvSpPr>
          <p:cNvPr id="13" name="Zaoblený obdélník 12"/>
          <p:cNvSpPr/>
          <p:nvPr/>
        </p:nvSpPr>
        <p:spPr>
          <a:xfrm>
            <a:off x="2428860" y="5929330"/>
            <a:ext cx="1428760" cy="4286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jihovýchod</a:t>
            </a:r>
            <a:endParaRPr lang="cs-CZ" b="1" dirty="0"/>
          </a:p>
        </p:txBody>
      </p:sp>
      <p:sp>
        <p:nvSpPr>
          <p:cNvPr id="14" name="Zaoblený obdélník 13"/>
          <p:cNvSpPr/>
          <p:nvPr/>
        </p:nvSpPr>
        <p:spPr>
          <a:xfrm>
            <a:off x="3929058" y="5929330"/>
            <a:ext cx="1071570" cy="4286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východ</a:t>
            </a:r>
            <a:endParaRPr lang="cs-CZ" b="1" dirty="0"/>
          </a:p>
        </p:txBody>
      </p:sp>
      <p:sp>
        <p:nvSpPr>
          <p:cNvPr id="15" name="Zaoblený obdélník 14"/>
          <p:cNvSpPr/>
          <p:nvPr/>
        </p:nvSpPr>
        <p:spPr>
          <a:xfrm>
            <a:off x="5072066" y="5929330"/>
            <a:ext cx="1428760" cy="4286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severozápad</a:t>
            </a:r>
            <a:endParaRPr lang="cs-CZ" b="1" dirty="0"/>
          </a:p>
        </p:txBody>
      </p:sp>
      <p:sp>
        <p:nvSpPr>
          <p:cNvPr id="16" name="Zaoblený obdélník 15"/>
          <p:cNvSpPr/>
          <p:nvPr/>
        </p:nvSpPr>
        <p:spPr>
          <a:xfrm>
            <a:off x="6572264" y="5929330"/>
            <a:ext cx="785818" cy="4286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sever</a:t>
            </a:r>
            <a:endParaRPr lang="cs-CZ" b="1" dirty="0"/>
          </a:p>
        </p:txBody>
      </p:sp>
      <p:sp>
        <p:nvSpPr>
          <p:cNvPr id="17" name="Zaoblený obdélník 16"/>
          <p:cNvSpPr/>
          <p:nvPr/>
        </p:nvSpPr>
        <p:spPr>
          <a:xfrm>
            <a:off x="7429520" y="5929330"/>
            <a:ext cx="1357322" cy="571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magnetické střelky</a:t>
            </a:r>
            <a:endParaRPr lang="cs-CZ" b="1" dirty="0"/>
          </a:p>
        </p:txBody>
      </p:sp>
    </p:spTree>
  </p:cSld>
  <p:clrMapOvr>
    <a:masterClrMapping/>
  </p:clrMapOvr>
  <p:transition spd="slow">
    <p:sndAc>
      <p:stSnd>
        <p:snd r:embed="rId2" name="type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6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7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allAtOnce" animBg="1"/>
      <p:bldP spid="5" grpId="0" build="allAtOnce" animBg="1"/>
      <p:bldP spid="6" grpId="0" build="allAtOnce" animBg="1"/>
      <p:bldP spid="7" grpId="0" build="allAtOnce" animBg="1"/>
      <p:bldP spid="8" grpId="0" build="allAtOnce" animBg="1"/>
      <p:bldP spid="9" grpId="0" build="allAtOnce" animBg="1"/>
      <p:bldP spid="10" grpId="0" build="allAtOnce" animBg="1"/>
      <p:bldP spid="11" grpId="0" build="allAtOnce" animBg="1"/>
      <p:bldP spid="12" grpId="0" build="allAtOnce" animBg="1"/>
      <p:bldP spid="13" grpId="0" build="allAtOnce" animBg="1"/>
      <p:bldP spid="14" grpId="0" build="allAtOnce" animBg="1"/>
      <p:bldP spid="15" grpId="0" build="allAtOnce" animBg="1"/>
      <p:bldP spid="16" grpId="0" build="allAtOnce" animBg="1"/>
      <p:bldP spid="17" grpId="0" build="allAtOnce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ysClr val="windowText" lastClr="000000"/>
                </a:solidFill>
              </a:rPr>
              <a:t>Pracujte ve dvojicích s mapou:</a:t>
            </a:r>
            <a:endParaRPr lang="cs-CZ" b="1" dirty="0">
              <a:solidFill>
                <a:sysClr val="windowText" lastClr="0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5">
              <a:lumMod val="40000"/>
              <a:lumOff val="60000"/>
            </a:schemeClr>
          </a:solidFill>
        </p:spPr>
        <p:txBody>
          <a:bodyPr>
            <a:normAutofit fontScale="92500"/>
          </a:bodyPr>
          <a:lstStyle/>
          <a:p>
            <a:r>
              <a:rPr lang="cs-CZ" b="1" dirty="0" smtClean="0"/>
              <a:t>Určete na mapě světové strany.</a:t>
            </a:r>
          </a:p>
          <a:p>
            <a:r>
              <a:rPr lang="cs-CZ" b="1" dirty="0" smtClean="0"/>
              <a:t>Doplňte: </a:t>
            </a:r>
            <a:r>
              <a:rPr lang="cs-CZ" dirty="0" smtClean="0"/>
              <a:t>Od naší obce leží Orlické hory směrem __________, Praha směrem ___________ a Brno směrem ___________ .</a:t>
            </a:r>
          </a:p>
          <a:p>
            <a:r>
              <a:rPr lang="cs-CZ" b="1" dirty="0" smtClean="0"/>
              <a:t>Hledejte město: </a:t>
            </a:r>
            <a:r>
              <a:rPr lang="cs-CZ" dirty="0" smtClean="0"/>
              <a:t>____________ leží na východ od Prahy, na jihovýchod od Liberce, severně od Pardubic. </a:t>
            </a:r>
            <a:r>
              <a:rPr lang="cs-CZ" b="1" dirty="0" smtClean="0"/>
              <a:t>Jakým směrem leží od tohoto města naše obec?</a:t>
            </a:r>
          </a:p>
          <a:p>
            <a:r>
              <a:rPr lang="cs-CZ" b="1" dirty="0" smtClean="0"/>
              <a:t>Vymyslete podobnou hádanku pro jinou dvojici.</a:t>
            </a:r>
            <a:endParaRPr lang="cs-CZ" b="1" dirty="0"/>
          </a:p>
        </p:txBody>
      </p:sp>
    </p:spTree>
  </p:cSld>
  <p:clrMapOvr>
    <a:masterClrMapping/>
  </p:clrMapOvr>
  <p:transition spd="slow">
    <p:sndAc>
      <p:stSnd>
        <p:snd r:embed="rId2" name="type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ORIENTACE NA MAPĚ: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401080" cy="4768865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b="1" dirty="0" smtClean="0"/>
              <a:t>MAPA </a:t>
            </a:r>
            <a:r>
              <a:rPr lang="cs-CZ" dirty="0" smtClean="0"/>
              <a:t>=</a:t>
            </a:r>
            <a:r>
              <a:rPr lang="cs-CZ" b="1" dirty="0" smtClean="0"/>
              <a:t> </a:t>
            </a:r>
            <a:r>
              <a:rPr lang="cs-CZ" dirty="0" smtClean="0"/>
              <a:t>zmenšený a upravený zemský povrch</a:t>
            </a:r>
          </a:p>
          <a:p>
            <a:r>
              <a:rPr lang="cs-CZ" b="1" dirty="0" smtClean="0"/>
              <a:t>GLÓBUS </a:t>
            </a:r>
            <a:r>
              <a:rPr lang="cs-CZ" dirty="0" smtClean="0"/>
              <a:t>= zmenšený a upravený model Země</a:t>
            </a:r>
          </a:p>
          <a:p>
            <a:r>
              <a:rPr lang="cs-CZ" b="1" dirty="0" smtClean="0"/>
              <a:t>PLÁN </a:t>
            </a:r>
            <a:r>
              <a:rPr lang="cs-CZ" dirty="0" smtClean="0"/>
              <a:t>= slouží k podrobnější orientaci</a:t>
            </a:r>
          </a:p>
          <a:p>
            <a:r>
              <a:rPr lang="cs-CZ" b="1" dirty="0" smtClean="0"/>
              <a:t>ZEMĚPISNÁ SÍŤ </a:t>
            </a:r>
            <a:r>
              <a:rPr lang="cs-CZ" dirty="0" smtClean="0"/>
              <a:t>= tvoří ji poledníky (S-J) a rovnoběžky (V-Z), slouží k určení přesné polohy</a:t>
            </a:r>
          </a:p>
          <a:p>
            <a:r>
              <a:rPr lang="cs-CZ" b="1" dirty="0" smtClean="0"/>
              <a:t>SVĚTOVÉ STRANY: </a:t>
            </a:r>
            <a:r>
              <a:rPr lang="cs-CZ" dirty="0" smtClean="0"/>
              <a:t>hlavní, vedlejší (</a:t>
            </a:r>
            <a:r>
              <a:rPr lang="cs-CZ" sz="2800" dirty="0" smtClean="0"/>
              <a:t>nejpřesněji je určí kompas či buzola s magnetickou střelkou)</a:t>
            </a:r>
          </a:p>
        </p:txBody>
      </p:sp>
      <p:sp>
        <p:nvSpPr>
          <p:cNvPr id="4" name="Elipsa 3"/>
          <p:cNvSpPr/>
          <p:nvPr/>
        </p:nvSpPr>
        <p:spPr>
          <a:xfrm>
            <a:off x="714348" y="5214950"/>
            <a:ext cx="7786742" cy="107157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Nakresli si směrovou růžici a popiš hlavní i vedlejší světové strany.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type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build="allAtOnce" animBg="1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659</TotalTime>
  <Words>460</Words>
  <Application>Microsoft Office PowerPoint</Application>
  <PresentationFormat>Předvádění na obrazovce (4:3)</PresentationFormat>
  <Paragraphs>79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ORIENTACE NA MAPĚ</vt:lpstr>
      <vt:lpstr>Doplň správné názvy:</vt:lpstr>
      <vt:lpstr>ORIENTACE NA GLÓBU:</vt:lpstr>
      <vt:lpstr>Doplň tato tvrzení:</vt:lpstr>
      <vt:lpstr>ORIENTACE NA MAPĚ:</vt:lpstr>
      <vt:lpstr>Doplň tato tvrzení:</vt:lpstr>
      <vt:lpstr>Pracujte ve dvojicích s mapou:</vt:lpstr>
      <vt:lpstr>ORIENTACE NA MAPĚ: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admin</cp:lastModifiedBy>
  <cp:revision>24</cp:revision>
  <dcterms:created xsi:type="dcterms:W3CDTF">2011-07-24T08:19:55Z</dcterms:created>
  <dcterms:modified xsi:type="dcterms:W3CDTF">2012-01-22T20:17:44Z</dcterms:modified>
</cp:coreProperties>
</file>