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5"/>
  </p:notesMasterIdLst>
  <p:sldIdLst>
    <p:sldId id="268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9" r:id="rId12"/>
    <p:sldId id="266" r:id="rId13"/>
    <p:sldId id="267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636" y="-1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3B0378B-E215-4569-9237-EFF1BFE82AEA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4A42664-B567-46AE-B6F9-FF67F0C6CFA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09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443978-33DF-4D49-93EC-292AD1516732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024C5F-449E-4650-8EFC-82362DC5118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443978-33DF-4D49-93EC-292AD1516732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024C5F-449E-4650-8EFC-82362DC5118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443978-33DF-4D49-93EC-292AD1516732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024C5F-449E-4650-8EFC-82362DC5118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443978-33DF-4D49-93EC-292AD1516732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024C5F-449E-4650-8EFC-82362DC5118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443978-33DF-4D49-93EC-292AD1516732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024C5F-449E-4650-8EFC-82362DC5118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443978-33DF-4D49-93EC-292AD1516732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024C5F-449E-4650-8EFC-82362DC5118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443978-33DF-4D49-93EC-292AD1516732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024C5F-449E-4650-8EFC-82362DC5118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443978-33DF-4D49-93EC-292AD1516732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024C5F-449E-4650-8EFC-82362DC5118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443978-33DF-4D49-93EC-292AD1516732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21024C5F-449E-4650-8EFC-82362DC5118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443978-33DF-4D49-93EC-292AD1516732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024C5F-449E-4650-8EFC-82362DC5118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443978-33DF-4D49-93EC-292AD1516732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024C5F-449E-4650-8EFC-82362DC5118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AF443978-33DF-4D49-93EC-292AD1516732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21024C5F-449E-4650-8EFC-82362DC51181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Relationship Id="rId9" Type="http://schemas.openxmlformats.org/officeDocument/2006/relationships/image" Target="../media/image12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3"/>
          <p:cNvPicPr>
            <a:picLocks noChangeAspect="1" noChangeArrowheads="1"/>
          </p:cNvPicPr>
          <p:nvPr/>
        </p:nvPicPr>
        <p:blipFill>
          <a:blip r:embed="rId3" cstate="print">
            <a:lum bright="40000" contrast="-40000"/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1" name="obrázek 1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95513" y="5394325"/>
            <a:ext cx="4687887" cy="146367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2052" name="Obrázek 7"/>
          <p:cNvPicPr>
            <a:picLocks noChangeAspect="1" noChangeArrowheads="1"/>
          </p:cNvPicPr>
          <p:nvPr/>
        </p:nvPicPr>
        <p:blipFill>
          <a:blip r:embed="rId5" cstate="print">
            <a:lum bright="40000" contrast="-70000"/>
          </a:blip>
          <a:srcRect/>
          <a:stretch>
            <a:fillRect/>
          </a:stretch>
        </p:blipFill>
        <p:spPr bwMode="auto">
          <a:xfrm>
            <a:off x="7991475" y="-14288"/>
            <a:ext cx="1152525" cy="14922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53" name="Nadpis 3"/>
          <p:cNvSpPr>
            <a:spLocks noGrp="1"/>
          </p:cNvSpPr>
          <p:nvPr>
            <p:ph type="ctrTitle"/>
          </p:nvPr>
        </p:nvSpPr>
        <p:spPr>
          <a:xfrm>
            <a:off x="539552" y="476672"/>
            <a:ext cx="7916416" cy="2087563"/>
          </a:xfrm>
        </p:spPr>
        <p:txBody>
          <a:bodyPr>
            <a:normAutofit fontScale="90000"/>
          </a:bodyPr>
          <a:lstStyle/>
          <a:p>
            <a:pPr algn="l"/>
            <a:r>
              <a:rPr lang="cs-CZ" sz="28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Název školy: </a:t>
            </a:r>
            <a:r>
              <a:rPr lang="cs-CZ" sz="2800" b="0" i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ZŠ Klášterec nad Ohří, Krátká 676</a:t>
            </a:r>
            <a:r>
              <a:rPr lang="cs-CZ" sz="2800" i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i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Autor: </a:t>
            </a:r>
            <a:r>
              <a:rPr lang="cs-CZ" sz="2800" b="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Mgr. Ivana Blažková</a:t>
            </a:r>
            <a:r>
              <a:rPr lang="cs-CZ" sz="28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Název materiálu</a:t>
            </a:r>
            <a:r>
              <a:rPr lang="cs-CZ" sz="2800" b="1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2800" b="0" i="1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VY_32_INOVACE_11_15_ </a:t>
            </a:r>
            <a:r>
              <a:rPr lang="cs-CZ" sz="2800" b="0" i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C</a:t>
            </a:r>
            <a:r>
              <a:rPr lang="cs-CZ" sz="2800" b="0" i="1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itoslovce</a:t>
            </a:r>
            <a:r>
              <a:rPr lang="cs-CZ" sz="28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Číslo projektu: </a:t>
            </a:r>
            <a:r>
              <a:rPr lang="cs-CZ" sz="2800" b="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CZ.1.07/1.4./00/21.1115 </a:t>
            </a:r>
            <a:r>
              <a:rPr lang="cs-CZ" sz="2800" b="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b="0" dirty="0" smtClean="0">
                <a:latin typeface="Times New Roman" pitchFamily="18" charset="0"/>
                <a:cs typeface="Times New Roman" pitchFamily="18" charset="0"/>
              </a:rPr>
            </a:br>
            <a:endParaRPr lang="cs-CZ" sz="2800" b="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Podnadpis 4"/>
          <p:cNvSpPr>
            <a:spLocks noGrp="1"/>
          </p:cNvSpPr>
          <p:nvPr>
            <p:ph type="subTitle" idx="1"/>
          </p:nvPr>
        </p:nvSpPr>
        <p:spPr>
          <a:xfrm>
            <a:off x="468313" y="3141663"/>
            <a:ext cx="7559675" cy="1824037"/>
          </a:xfrm>
        </p:spPr>
        <p:txBody>
          <a:bodyPr rtlCol="0">
            <a:noAutofit/>
          </a:bodyPr>
          <a:lstStyle/>
          <a:p>
            <a:pPr algn="l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dirty="0" smtClean="0">
                <a:solidFill>
                  <a:schemeClr val="bg1"/>
                </a:solidFill>
              </a:rPr>
              <a:t>Anotace: Prezentace je určena pro 3. ročník, předmět </a:t>
            </a:r>
            <a:r>
              <a:rPr lang="cs-CZ" sz="2400" smtClean="0">
                <a:solidFill>
                  <a:schemeClr val="bg1"/>
                </a:solidFill>
              </a:rPr>
              <a:t>český jazyk. </a:t>
            </a:r>
            <a:r>
              <a:rPr lang="cs-CZ" sz="2400" dirty="0" smtClean="0">
                <a:solidFill>
                  <a:schemeClr val="bg1"/>
                </a:solidFill>
              </a:rPr>
              <a:t>Žák se seznámí se slovním druhem citoslovce. Pozná charakteristiku, vyhledá ve větě. Obohacuje si slovní zásobu.</a:t>
            </a:r>
            <a:endParaRPr lang="cs-CZ" sz="24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4000" b="1" u="sng" dirty="0" smtClean="0"/>
              <a:t>SLOVNÍ  DRUH  Č. 10</a:t>
            </a:r>
            <a:endParaRPr lang="cs-CZ" sz="4000" b="1" u="sng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Citoslovce</a:t>
            </a:r>
            <a:endParaRPr lang="cs-CZ" sz="3600" dirty="0"/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b="1" u="sng" dirty="0" smtClean="0"/>
              <a:t>CITOSLOVCE</a:t>
            </a:r>
            <a:endParaRPr lang="cs-CZ" sz="4000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sz="3600" dirty="0" smtClean="0"/>
          </a:p>
          <a:p>
            <a:r>
              <a:rPr lang="cs-CZ" sz="3600" dirty="0" smtClean="0"/>
              <a:t>napodobují zvuky, vyjadřují bolest, radost, překvapení a různé pokyny</a:t>
            </a:r>
          </a:p>
          <a:p>
            <a:endParaRPr lang="cs-CZ" sz="3600" dirty="0" smtClean="0"/>
          </a:p>
          <a:p>
            <a:r>
              <a:rPr lang="cs-CZ" sz="3600" dirty="0" smtClean="0"/>
              <a:t>cink, mňau, oh, ouvej, </a:t>
            </a:r>
            <a:r>
              <a:rPr lang="cs-CZ" sz="3600" dirty="0" err="1" smtClean="0"/>
              <a:t>jú</a:t>
            </a:r>
            <a:r>
              <a:rPr lang="cs-CZ" sz="3600" dirty="0" smtClean="0"/>
              <a:t>, hop, </a:t>
            </a:r>
            <a:r>
              <a:rPr lang="cs-CZ" sz="3600" dirty="0" err="1" smtClean="0"/>
              <a:t>pst</a:t>
            </a:r>
            <a:endParaRPr lang="cs-CZ" sz="3600" dirty="0" smtClean="0"/>
          </a:p>
          <a:p>
            <a:endParaRPr lang="cs-CZ" sz="3600" dirty="0" smtClean="0"/>
          </a:p>
          <a:p>
            <a:endParaRPr lang="cs-CZ" sz="3600" dirty="0" smtClean="0"/>
          </a:p>
          <a:p>
            <a:endParaRPr lang="cs-CZ" sz="3600" dirty="0"/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b="1" dirty="0" smtClean="0"/>
              <a:t>ROZDĚL  CITOSLOVCE.</a:t>
            </a:r>
            <a:endParaRPr lang="cs-CZ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endParaRPr lang="cs-CZ" sz="3600" dirty="0" smtClean="0"/>
          </a:p>
          <a:p>
            <a:pPr>
              <a:buNone/>
            </a:pPr>
            <a:endParaRPr lang="cs-CZ" sz="3600" dirty="0" smtClean="0"/>
          </a:p>
          <a:p>
            <a:pPr>
              <a:buNone/>
            </a:pPr>
            <a:endParaRPr lang="cs-CZ" sz="3600" dirty="0" smtClean="0"/>
          </a:p>
          <a:p>
            <a:pPr>
              <a:buNone/>
            </a:pPr>
            <a:r>
              <a:rPr lang="cs-CZ" sz="3600" dirty="0" smtClean="0"/>
              <a:t>oh  </a:t>
            </a:r>
            <a:r>
              <a:rPr lang="cs-CZ" sz="3600" dirty="0" smtClean="0">
                <a:latin typeface="Calibri"/>
                <a:ea typeface="Calibri"/>
                <a:cs typeface="Times New Roman"/>
              </a:rPr>
              <a:t>hop</a:t>
            </a:r>
            <a:r>
              <a:rPr lang="cs-CZ" sz="3600" dirty="0" smtClean="0"/>
              <a:t>   </a:t>
            </a:r>
            <a:r>
              <a:rPr lang="cs-CZ" sz="3600" dirty="0" err="1" smtClean="0"/>
              <a:t>kšá</a:t>
            </a:r>
            <a:r>
              <a:rPr lang="cs-CZ" sz="3600" dirty="0" smtClean="0"/>
              <a:t>  </a:t>
            </a:r>
            <a:r>
              <a:rPr lang="cs-CZ" sz="3600" dirty="0" err="1" smtClean="0"/>
              <a:t>bú</a:t>
            </a:r>
            <a:r>
              <a:rPr lang="cs-CZ" sz="3600" dirty="0" smtClean="0"/>
              <a:t>  ham  ach  cink  </a:t>
            </a:r>
            <a:r>
              <a:rPr lang="cs-CZ" sz="3600" dirty="0" err="1" smtClean="0"/>
              <a:t>bác</a:t>
            </a:r>
            <a:r>
              <a:rPr lang="cs-CZ" sz="3600" dirty="0" smtClean="0"/>
              <a:t>  jé</a:t>
            </a:r>
            <a:endParaRPr lang="cs-CZ" sz="3600" dirty="0"/>
          </a:p>
        </p:txBody>
      </p:sp>
      <p:sp>
        <p:nvSpPr>
          <p:cNvPr id="4" name="Stužka nahoru 3"/>
          <p:cNvSpPr/>
          <p:nvPr/>
        </p:nvSpPr>
        <p:spPr>
          <a:xfrm>
            <a:off x="899592" y="1988840"/>
            <a:ext cx="3456384" cy="1080120"/>
          </a:xfrm>
          <a:prstGeom prst="ribbon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ZVUKY</a:t>
            </a:r>
            <a:endParaRPr lang="cs-CZ" sz="3600" dirty="0"/>
          </a:p>
        </p:txBody>
      </p:sp>
      <p:sp>
        <p:nvSpPr>
          <p:cNvPr id="5" name="Stužka nahoru 4"/>
          <p:cNvSpPr/>
          <p:nvPr/>
        </p:nvSpPr>
        <p:spPr>
          <a:xfrm>
            <a:off x="4427984" y="1988840"/>
            <a:ext cx="3816424" cy="1080120"/>
          </a:xfrm>
          <a:prstGeom prst="ribbon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POCITY</a:t>
            </a:r>
            <a:endParaRPr lang="cs-CZ" sz="3600" dirty="0"/>
          </a:p>
        </p:txBody>
      </p:sp>
      <p:sp>
        <p:nvSpPr>
          <p:cNvPr id="6" name="Stužka nahoru 5"/>
          <p:cNvSpPr/>
          <p:nvPr/>
        </p:nvSpPr>
        <p:spPr>
          <a:xfrm>
            <a:off x="2483768" y="5085184"/>
            <a:ext cx="4248472" cy="1080120"/>
          </a:xfrm>
          <a:prstGeom prst="ribbon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POKYNY</a:t>
            </a:r>
            <a:endParaRPr lang="cs-CZ" sz="3600" dirty="0"/>
          </a:p>
        </p:txBody>
      </p:sp>
      <p:cxnSp>
        <p:nvCxnSpPr>
          <p:cNvPr id="8" name="Přímá spojovací šipka 7"/>
          <p:cNvCxnSpPr/>
          <p:nvPr/>
        </p:nvCxnSpPr>
        <p:spPr>
          <a:xfrm flipV="1">
            <a:off x="899592" y="2780928"/>
            <a:ext cx="5328592" cy="1368152"/>
          </a:xfrm>
          <a:prstGeom prst="straightConnector1">
            <a:avLst/>
          </a:prstGeom>
          <a:ln w="38100">
            <a:headEnd type="none" w="med" len="med"/>
            <a:tailEnd type="arrow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šipka 9"/>
          <p:cNvCxnSpPr/>
          <p:nvPr/>
        </p:nvCxnSpPr>
        <p:spPr>
          <a:xfrm>
            <a:off x="1691680" y="4293096"/>
            <a:ext cx="1656184" cy="1080120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šipka 11"/>
          <p:cNvCxnSpPr/>
          <p:nvPr/>
        </p:nvCxnSpPr>
        <p:spPr>
          <a:xfrm>
            <a:off x="2771800" y="4293096"/>
            <a:ext cx="1224136" cy="936104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šipka 13"/>
          <p:cNvCxnSpPr/>
          <p:nvPr/>
        </p:nvCxnSpPr>
        <p:spPr>
          <a:xfrm flipH="1" flipV="1">
            <a:off x="2915816" y="2636912"/>
            <a:ext cx="504056" cy="1440160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šipka 15"/>
          <p:cNvCxnSpPr>
            <a:endCxn id="6" idx="0"/>
          </p:cNvCxnSpPr>
          <p:nvPr/>
        </p:nvCxnSpPr>
        <p:spPr>
          <a:xfrm>
            <a:off x="4499992" y="4365104"/>
            <a:ext cx="108012" cy="720080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šipka 17"/>
          <p:cNvCxnSpPr/>
          <p:nvPr/>
        </p:nvCxnSpPr>
        <p:spPr>
          <a:xfrm flipV="1">
            <a:off x="5436096" y="2708920"/>
            <a:ext cx="1008112" cy="1512168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šipka 19"/>
          <p:cNvCxnSpPr/>
          <p:nvPr/>
        </p:nvCxnSpPr>
        <p:spPr>
          <a:xfrm flipH="1" flipV="1">
            <a:off x="3275856" y="2708920"/>
            <a:ext cx="3024336" cy="1440160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šipka 21"/>
          <p:cNvCxnSpPr/>
          <p:nvPr/>
        </p:nvCxnSpPr>
        <p:spPr>
          <a:xfrm flipH="1">
            <a:off x="5292080" y="4293096"/>
            <a:ext cx="1944216" cy="792088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šipka 23"/>
          <p:cNvCxnSpPr/>
          <p:nvPr/>
        </p:nvCxnSpPr>
        <p:spPr>
          <a:xfrm flipH="1" flipV="1">
            <a:off x="7236296" y="2852936"/>
            <a:ext cx="792088" cy="1440160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b="1" dirty="0" smtClean="0"/>
              <a:t>JAK  SI  POVÍDAJÍ  ZVÍŘÁTKA.</a:t>
            </a:r>
            <a:endParaRPr lang="cs-CZ" sz="4000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cs-CZ" sz="3600" dirty="0" smtClean="0"/>
              <a:t>kočka</a:t>
            </a:r>
          </a:p>
          <a:p>
            <a:r>
              <a:rPr lang="cs-CZ" sz="3600" dirty="0" smtClean="0"/>
              <a:t>ovce</a:t>
            </a:r>
          </a:p>
          <a:p>
            <a:r>
              <a:rPr lang="cs-CZ" sz="3600" dirty="0" smtClean="0"/>
              <a:t>had</a:t>
            </a:r>
          </a:p>
          <a:p>
            <a:r>
              <a:rPr lang="cs-CZ" sz="3600" dirty="0" smtClean="0"/>
              <a:t>pes</a:t>
            </a:r>
          </a:p>
          <a:p>
            <a:r>
              <a:rPr lang="cs-CZ" sz="3600" dirty="0" smtClean="0"/>
              <a:t>kuře</a:t>
            </a:r>
          </a:p>
          <a:p>
            <a:r>
              <a:rPr lang="cs-CZ" sz="3600" dirty="0" smtClean="0"/>
              <a:t>koza</a:t>
            </a:r>
          </a:p>
          <a:p>
            <a:r>
              <a:rPr lang="cs-CZ" sz="3600" dirty="0" smtClean="0"/>
              <a:t>holub</a:t>
            </a:r>
            <a:endParaRPr lang="cs-CZ" sz="36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cs-CZ" sz="3600" dirty="0" smtClean="0"/>
              <a:t>mňau</a:t>
            </a:r>
          </a:p>
          <a:p>
            <a:r>
              <a:rPr lang="cs-CZ" sz="3600" dirty="0" err="1" smtClean="0"/>
              <a:t>bé</a:t>
            </a:r>
            <a:endParaRPr lang="cs-CZ" sz="3600" dirty="0" smtClean="0"/>
          </a:p>
          <a:p>
            <a:r>
              <a:rPr lang="cs-CZ" sz="3600" dirty="0" err="1" smtClean="0"/>
              <a:t>sss</a:t>
            </a:r>
            <a:endParaRPr lang="cs-CZ" sz="3600" dirty="0" smtClean="0"/>
          </a:p>
          <a:p>
            <a:r>
              <a:rPr lang="cs-CZ" sz="3600" dirty="0" smtClean="0"/>
              <a:t>haf</a:t>
            </a:r>
          </a:p>
          <a:p>
            <a:r>
              <a:rPr lang="cs-CZ" sz="3600" dirty="0" smtClean="0"/>
              <a:t>píp</a:t>
            </a:r>
          </a:p>
          <a:p>
            <a:r>
              <a:rPr lang="cs-CZ" sz="3600" dirty="0" smtClean="0"/>
              <a:t>mé</a:t>
            </a:r>
          </a:p>
          <a:p>
            <a:r>
              <a:rPr lang="cs-CZ" sz="3600" dirty="0" err="1" smtClean="0"/>
              <a:t>vrkú</a:t>
            </a:r>
            <a:endParaRPr lang="cs-CZ" sz="3600" dirty="0"/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3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3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44" dur="3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3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3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51" dur="3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3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3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58" dur="3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3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3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65" dur="3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3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3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72" dur="3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3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3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79" dur="30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3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3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86" dur="30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  <p:bldP spid="6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b="1" dirty="0" smtClean="0"/>
              <a:t>DOPLŇ  VĚTY.</a:t>
            </a:r>
            <a:endParaRPr lang="cs-CZ" sz="4000" b="1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3600" dirty="0" smtClean="0"/>
              <a:t> Lžička cink o sklenici.</a:t>
            </a:r>
          </a:p>
          <a:p>
            <a:pPr>
              <a:buNone/>
            </a:pPr>
            <a:r>
              <a:rPr lang="cs-CZ" sz="3600" dirty="0" smtClean="0"/>
              <a:t>Zuzka kuk za roh.</a:t>
            </a:r>
          </a:p>
          <a:p>
            <a:pPr>
              <a:buNone/>
            </a:pPr>
            <a:r>
              <a:rPr lang="cs-CZ" sz="3600" dirty="0" smtClean="0"/>
              <a:t>Kapky kap z okapu.</a:t>
            </a:r>
          </a:p>
          <a:p>
            <a:pPr>
              <a:buNone/>
            </a:pPr>
            <a:r>
              <a:rPr lang="cs-CZ" sz="3600" dirty="0" smtClean="0"/>
              <a:t>Žába žbluňk do rybníka.</a:t>
            </a:r>
          </a:p>
          <a:p>
            <a:pPr>
              <a:buNone/>
            </a:pPr>
            <a:r>
              <a:rPr lang="cs-CZ" sz="3600" dirty="0" smtClean="0"/>
              <a:t>Koník hop přes ohradu.</a:t>
            </a:r>
          </a:p>
          <a:p>
            <a:pPr>
              <a:buNone/>
            </a:pPr>
            <a:r>
              <a:rPr lang="cs-CZ" sz="3600" dirty="0" smtClean="0"/>
              <a:t>Vítek </a:t>
            </a:r>
            <a:r>
              <a:rPr lang="cs-CZ" sz="3600" dirty="0" err="1" smtClean="0"/>
              <a:t>bum</a:t>
            </a:r>
            <a:r>
              <a:rPr lang="cs-CZ" sz="3600" dirty="0" smtClean="0"/>
              <a:t> do kaluže.</a:t>
            </a:r>
            <a:endParaRPr lang="cs-CZ" sz="3600" dirty="0"/>
          </a:p>
        </p:txBody>
      </p:sp>
      <p:sp>
        <p:nvSpPr>
          <p:cNvPr id="8" name="Zkosené hrany 7"/>
          <p:cNvSpPr/>
          <p:nvPr/>
        </p:nvSpPr>
        <p:spPr>
          <a:xfrm>
            <a:off x="1979712" y="2060848"/>
            <a:ext cx="936104" cy="432048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Zkosené hrany 8"/>
          <p:cNvSpPr/>
          <p:nvPr/>
        </p:nvSpPr>
        <p:spPr>
          <a:xfrm>
            <a:off x="1835696" y="2708920"/>
            <a:ext cx="792088" cy="432048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Zkosené hrany 9"/>
          <p:cNvSpPr/>
          <p:nvPr/>
        </p:nvSpPr>
        <p:spPr>
          <a:xfrm>
            <a:off x="1907704" y="3356992"/>
            <a:ext cx="720080" cy="504056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Zkosené hrany 10"/>
          <p:cNvSpPr/>
          <p:nvPr/>
        </p:nvSpPr>
        <p:spPr>
          <a:xfrm>
            <a:off x="1619672" y="4005064"/>
            <a:ext cx="1368152" cy="432048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Zkosené hrany 11"/>
          <p:cNvSpPr/>
          <p:nvPr/>
        </p:nvSpPr>
        <p:spPr>
          <a:xfrm>
            <a:off x="1835696" y="4725144"/>
            <a:ext cx="792088" cy="432048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Zkosené hrany 12"/>
          <p:cNvSpPr/>
          <p:nvPr/>
        </p:nvSpPr>
        <p:spPr>
          <a:xfrm>
            <a:off x="1691680" y="5301208"/>
            <a:ext cx="936104" cy="432048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3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3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3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3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3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3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3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3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0" dur="3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3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6" dur="3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3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b="1" dirty="0" smtClean="0"/>
              <a:t>OZNAČ  ZVUKY.</a:t>
            </a:r>
            <a:endParaRPr lang="cs-CZ" sz="4000" b="1" dirty="0"/>
          </a:p>
        </p:txBody>
      </p:sp>
      <p:pic>
        <p:nvPicPr>
          <p:cNvPr id="3074" name="Picture 2" descr="C:\Documents and Settings\Maminka\Plocha\obrázky\77577,1304268915,2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3968" y="4077072"/>
            <a:ext cx="2448272" cy="2166612"/>
          </a:xfrm>
          <a:prstGeom prst="rect">
            <a:avLst/>
          </a:prstGeom>
          <a:noFill/>
        </p:spPr>
      </p:pic>
      <p:pic>
        <p:nvPicPr>
          <p:cNvPr id="3075" name="Picture 3" descr="C:\Documents and Settings\Maminka\Plocha\obrázky\1237099802785615674nicubunu_Bell.svg.med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87626" y="2636913"/>
            <a:ext cx="1399822" cy="1584175"/>
          </a:xfrm>
          <a:prstGeom prst="rect">
            <a:avLst/>
          </a:prstGeom>
          <a:noFill/>
        </p:spPr>
      </p:pic>
      <p:pic>
        <p:nvPicPr>
          <p:cNvPr id="3076" name="Picture 4" descr="C:\Documents and Settings\Maminka\Plocha\obrázky\1228428520667582858sivvus_weather_symbols_4.svg.thumb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716016" y="2420888"/>
            <a:ext cx="1512169" cy="1296145"/>
          </a:xfrm>
          <a:prstGeom prst="rect">
            <a:avLst/>
          </a:prstGeom>
          <a:noFill/>
        </p:spPr>
      </p:pic>
      <p:pic>
        <p:nvPicPr>
          <p:cNvPr id="3077" name="Picture 5" descr="C:\Documents and Settings\Maminka\Plocha\obrázky\11954315391526924611beastie_freebsd_daemon_r_02.svg.med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195736" y="4365104"/>
            <a:ext cx="1976822" cy="2188818"/>
          </a:xfrm>
          <a:prstGeom prst="rect">
            <a:avLst/>
          </a:prstGeom>
          <a:noFill/>
        </p:spPr>
      </p:pic>
      <p:pic>
        <p:nvPicPr>
          <p:cNvPr id="3078" name="Picture 6" descr="C:\Documents and Settings\Maminka\Plocha\obrázky\frog-md[1]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092280" y="4797152"/>
            <a:ext cx="1207718" cy="1050553"/>
          </a:xfrm>
          <a:prstGeom prst="rect">
            <a:avLst/>
          </a:prstGeom>
          <a:noFill/>
        </p:spPr>
      </p:pic>
      <p:pic>
        <p:nvPicPr>
          <p:cNvPr id="3079" name="Picture 7" descr="C:\Documents and Settings\Maminka\Plocha\obrázky\11971248081016414504jbaldus_Beach_Ball.svg.thumb[1]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020272" y="2492896"/>
            <a:ext cx="1274440" cy="1274440"/>
          </a:xfrm>
          <a:prstGeom prst="rect">
            <a:avLst/>
          </a:prstGeom>
          <a:noFill/>
        </p:spPr>
      </p:pic>
      <p:pic>
        <p:nvPicPr>
          <p:cNvPr id="3080" name="Picture 8" descr="C:\Documents and Settings\Maminka\Plocha\obrázky\11949854291316236566fly_01.svg.thumb[1].pn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23528" y="1844824"/>
            <a:ext cx="1512168" cy="1592250"/>
          </a:xfrm>
          <a:prstGeom prst="rect">
            <a:avLst/>
          </a:prstGeom>
          <a:noFill/>
        </p:spPr>
      </p:pic>
      <p:pic>
        <p:nvPicPr>
          <p:cNvPr id="3081" name="Picture 9" descr="C:\Documents and Settings\Maminka\Plocha\obrázky\119709240579488175Gerald_G_Simple_Teddy_Bear_1.svg.thumb[1].pn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323528" y="4149080"/>
            <a:ext cx="1403713" cy="1597029"/>
          </a:xfrm>
          <a:prstGeom prst="rect">
            <a:avLst/>
          </a:prstGeom>
          <a:noFill/>
        </p:spPr>
      </p:pic>
    </p:spTree>
  </p:cSld>
  <p:clrMapOvr>
    <a:masterClrMapping/>
  </p:clrMapOvr>
  <p:transition>
    <p:zoom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b="1" dirty="0" smtClean="0"/>
              <a:t>VYJÁDŘETE  CITOSLOVCEM.</a:t>
            </a:r>
            <a:endParaRPr lang="cs-CZ" sz="4000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cs-CZ" sz="3600" dirty="0" smtClean="0"/>
              <a:t>Bolest</a:t>
            </a:r>
          </a:p>
          <a:p>
            <a:r>
              <a:rPr lang="cs-CZ" sz="3600" dirty="0" smtClean="0"/>
              <a:t>Zvonek</a:t>
            </a:r>
          </a:p>
          <a:p>
            <a:r>
              <a:rPr lang="cs-CZ" sz="3600" dirty="0" smtClean="0"/>
              <a:t>Hodiny</a:t>
            </a:r>
          </a:p>
          <a:p>
            <a:r>
              <a:rPr lang="cs-CZ" sz="3600" dirty="0" smtClean="0"/>
              <a:t>Zima</a:t>
            </a:r>
          </a:p>
          <a:p>
            <a:r>
              <a:rPr lang="cs-CZ" sz="3600" dirty="0" smtClean="0"/>
              <a:t>Smích</a:t>
            </a:r>
          </a:p>
          <a:p>
            <a:r>
              <a:rPr lang="cs-CZ" sz="3600" dirty="0" smtClean="0"/>
              <a:t>Ticho</a:t>
            </a:r>
          </a:p>
          <a:p>
            <a:r>
              <a:rPr lang="cs-CZ" sz="3600" dirty="0" smtClean="0"/>
              <a:t>Vítr</a:t>
            </a:r>
            <a:endParaRPr lang="cs-CZ" sz="36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cs-CZ" sz="3600" dirty="0" smtClean="0"/>
              <a:t>Au</a:t>
            </a:r>
          </a:p>
          <a:p>
            <a:r>
              <a:rPr lang="cs-CZ" sz="3600" dirty="0" err="1" smtClean="0"/>
              <a:t>Cililink</a:t>
            </a:r>
            <a:endParaRPr lang="cs-CZ" sz="3600" dirty="0" smtClean="0"/>
          </a:p>
          <a:p>
            <a:r>
              <a:rPr lang="cs-CZ" sz="3600" dirty="0" err="1" smtClean="0"/>
              <a:t>Bim</a:t>
            </a:r>
            <a:r>
              <a:rPr lang="cs-CZ" sz="3600" dirty="0" smtClean="0"/>
              <a:t> </a:t>
            </a:r>
            <a:r>
              <a:rPr lang="cs-CZ" sz="3600" dirty="0" err="1" smtClean="0"/>
              <a:t>bam</a:t>
            </a:r>
            <a:endParaRPr lang="cs-CZ" sz="3600" dirty="0" smtClean="0"/>
          </a:p>
          <a:p>
            <a:r>
              <a:rPr lang="cs-CZ" sz="3600" dirty="0" smtClean="0"/>
              <a:t>Brr</a:t>
            </a:r>
          </a:p>
          <a:p>
            <a:r>
              <a:rPr lang="cs-CZ" sz="3600" dirty="0" err="1" smtClean="0"/>
              <a:t>Chichichi</a:t>
            </a:r>
            <a:endParaRPr lang="cs-CZ" sz="3600" dirty="0" smtClean="0"/>
          </a:p>
          <a:p>
            <a:r>
              <a:rPr lang="cs-CZ" sz="3600" dirty="0" err="1" smtClean="0"/>
              <a:t>Pst</a:t>
            </a:r>
            <a:endParaRPr lang="cs-CZ" sz="3600" dirty="0" smtClean="0"/>
          </a:p>
          <a:p>
            <a:r>
              <a:rPr lang="cs-CZ" sz="3600" dirty="0" err="1" smtClean="0"/>
              <a:t>Fí</a:t>
            </a:r>
            <a:endParaRPr lang="cs-CZ" sz="3600" dirty="0"/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3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3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44" dur="3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3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3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51" dur="3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3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3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58" dur="3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3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3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65" dur="3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3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3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72" dur="3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3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3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79" dur="3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3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3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86" dur="3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5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b="1" dirty="0" smtClean="0"/>
              <a:t>VYBER  CITOSLOVCE.</a:t>
            </a:r>
            <a:endParaRPr lang="cs-CZ" sz="4000" b="1" dirty="0"/>
          </a:p>
        </p:txBody>
      </p:sp>
      <p:pic>
        <p:nvPicPr>
          <p:cNvPr id="4098" name="Picture 2" descr="Suitcase Clip 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47483647" y="-1293813"/>
            <a:ext cx="2857500" cy="2609851"/>
          </a:xfrm>
          <a:prstGeom prst="rect">
            <a:avLst/>
          </a:prstGeom>
          <a:noFill/>
        </p:spPr>
      </p:pic>
      <p:pic>
        <p:nvPicPr>
          <p:cNvPr id="4099" name="Picture 3" descr="C:\Documents and Settings\Maminka\Dokumenty\Obrázky\12456965431645531272hrum_suitcase.svg.med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91880" y="2132856"/>
            <a:ext cx="3744416" cy="3124671"/>
          </a:xfrm>
          <a:prstGeom prst="rect">
            <a:avLst/>
          </a:prstGeom>
          <a:noFill/>
        </p:spPr>
      </p:pic>
      <p:pic>
        <p:nvPicPr>
          <p:cNvPr id="4100" name="Picture 4" descr="C:\Documents and Settings\Maminka\Dokumenty\Obrázky\1197121979348052209ryanlerch_grey_t-shirt.svg.med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2060848"/>
            <a:ext cx="1586731" cy="854365"/>
          </a:xfrm>
          <a:prstGeom prst="rect">
            <a:avLst/>
          </a:prstGeom>
          <a:noFill/>
        </p:spPr>
      </p:pic>
      <p:pic>
        <p:nvPicPr>
          <p:cNvPr id="9" name="Picture 4" descr="C:\Documents and Settings\Maminka\Dokumenty\Obrázky\1197121979348052209ryanlerch_grey_t-shirt.svg.med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07704" y="2852936"/>
            <a:ext cx="1586731" cy="854365"/>
          </a:xfrm>
          <a:prstGeom prst="rect">
            <a:avLst/>
          </a:prstGeom>
          <a:noFill/>
        </p:spPr>
      </p:pic>
      <p:pic>
        <p:nvPicPr>
          <p:cNvPr id="10" name="Picture 4" descr="C:\Documents and Settings\Maminka\Dokumenty\Obrázky\1197121979348052209ryanlerch_grey_t-shirt.svg.med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1520" y="5085184"/>
            <a:ext cx="1586731" cy="854365"/>
          </a:xfrm>
          <a:prstGeom prst="rect">
            <a:avLst/>
          </a:prstGeom>
          <a:noFill/>
        </p:spPr>
      </p:pic>
      <p:pic>
        <p:nvPicPr>
          <p:cNvPr id="11" name="Picture 4" descr="C:\Documents and Settings\Maminka\Dokumenty\Obrázky\1197121979348052209ryanlerch_grey_t-shirt.svg.med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1520" y="3645024"/>
            <a:ext cx="1586731" cy="854365"/>
          </a:xfrm>
          <a:prstGeom prst="rect">
            <a:avLst/>
          </a:prstGeom>
          <a:noFill/>
        </p:spPr>
      </p:pic>
      <p:pic>
        <p:nvPicPr>
          <p:cNvPr id="12" name="Picture 4" descr="C:\Documents and Settings\Maminka\Dokumenty\Obrázky\1197121979348052209ryanlerch_grey_t-shirt.svg.med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067944" y="5661248"/>
            <a:ext cx="1586731" cy="854365"/>
          </a:xfrm>
          <a:prstGeom prst="rect">
            <a:avLst/>
          </a:prstGeom>
          <a:noFill/>
        </p:spPr>
      </p:pic>
      <p:pic>
        <p:nvPicPr>
          <p:cNvPr id="13" name="Picture 4" descr="C:\Documents and Settings\Maminka\Dokumenty\Obrázky\1197121979348052209ryanlerch_grey_t-shirt.svg.med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63688" y="4293096"/>
            <a:ext cx="1586731" cy="854365"/>
          </a:xfrm>
          <a:prstGeom prst="rect">
            <a:avLst/>
          </a:prstGeom>
          <a:noFill/>
        </p:spPr>
      </p:pic>
      <p:pic>
        <p:nvPicPr>
          <p:cNvPr id="14" name="Picture 4" descr="C:\Documents and Settings\Maminka\Dokumenty\Obrázky\1197121979348052209ryanlerch_grey_t-shirt.svg.med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652120" y="5301208"/>
            <a:ext cx="1586731" cy="854365"/>
          </a:xfrm>
          <a:prstGeom prst="rect">
            <a:avLst/>
          </a:prstGeom>
          <a:noFill/>
        </p:spPr>
      </p:pic>
      <p:pic>
        <p:nvPicPr>
          <p:cNvPr id="15" name="Picture 4" descr="C:\Documents and Settings\Maminka\Dokumenty\Obrázky\1197121979348052209ryanlerch_grey_t-shirt.svg.med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164288" y="5805264"/>
            <a:ext cx="1586731" cy="854365"/>
          </a:xfrm>
          <a:prstGeom prst="rect">
            <a:avLst/>
          </a:prstGeom>
          <a:noFill/>
        </p:spPr>
      </p:pic>
      <p:pic>
        <p:nvPicPr>
          <p:cNvPr id="16" name="Picture 4" descr="C:\Documents and Settings\Maminka\Dokumenty\Obrázky\1197121979348052209ryanlerch_grey_t-shirt.svg.med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308304" y="4005064"/>
            <a:ext cx="1835696" cy="1008112"/>
          </a:xfrm>
          <a:prstGeom prst="rect">
            <a:avLst/>
          </a:prstGeom>
          <a:noFill/>
        </p:spPr>
      </p:pic>
      <p:pic>
        <p:nvPicPr>
          <p:cNvPr id="17" name="Picture 4" descr="C:\Documents and Settings\Maminka\Dokumenty\Obrázky\1197121979348052209ryanlerch_grey_t-shirt.svg.med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35696" y="5661248"/>
            <a:ext cx="1586731" cy="854365"/>
          </a:xfrm>
          <a:prstGeom prst="rect">
            <a:avLst/>
          </a:prstGeom>
          <a:noFill/>
        </p:spPr>
      </p:pic>
      <p:pic>
        <p:nvPicPr>
          <p:cNvPr id="18" name="Picture 4" descr="C:\Documents and Settings\Maminka\Dokumenty\Obrázky\1197121979348052209ryanlerch_grey_t-shirt.svg.med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308304" y="2348880"/>
            <a:ext cx="1586731" cy="854365"/>
          </a:xfrm>
          <a:prstGeom prst="rect">
            <a:avLst/>
          </a:prstGeom>
          <a:noFill/>
        </p:spPr>
      </p:pic>
      <p:sp>
        <p:nvSpPr>
          <p:cNvPr id="23" name="Obdélník 22"/>
          <p:cNvSpPr/>
          <p:nvPr/>
        </p:nvSpPr>
        <p:spPr>
          <a:xfrm>
            <a:off x="539552" y="5301208"/>
            <a:ext cx="1011815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>
                <a:solidFill>
                  <a:schemeClr val="bg1"/>
                </a:solidFill>
              </a:rPr>
              <a:t>pod</a:t>
            </a:r>
            <a:r>
              <a:rPr lang="cs-CZ" dirty="0"/>
              <a:t> </a:t>
            </a:r>
          </a:p>
        </p:txBody>
      </p:sp>
      <p:sp>
        <p:nvSpPr>
          <p:cNvPr id="24" name="Obdélník 23"/>
          <p:cNvSpPr/>
          <p:nvPr/>
        </p:nvSpPr>
        <p:spPr>
          <a:xfrm>
            <a:off x="827584" y="2204864"/>
            <a:ext cx="623697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dirty="0">
                <a:solidFill>
                  <a:schemeClr val="bg1"/>
                </a:solidFill>
              </a:rPr>
              <a:t>že</a:t>
            </a:r>
          </a:p>
        </p:txBody>
      </p:sp>
      <p:sp>
        <p:nvSpPr>
          <p:cNvPr id="25" name="Obdélník 24"/>
          <p:cNvSpPr/>
          <p:nvPr/>
        </p:nvSpPr>
        <p:spPr>
          <a:xfrm>
            <a:off x="4355976" y="5661248"/>
            <a:ext cx="971741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dirty="0" err="1">
                <a:solidFill>
                  <a:schemeClr val="bg1"/>
                </a:solidFill>
              </a:rPr>
              <a:t>bim</a:t>
            </a:r>
            <a:endParaRPr lang="cs-CZ" sz="3600" dirty="0">
              <a:solidFill>
                <a:schemeClr val="bg1"/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7740352" y="5949280"/>
            <a:ext cx="44755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dirty="0">
                <a:solidFill>
                  <a:schemeClr val="bg1"/>
                </a:solidFill>
              </a:rPr>
              <a:t>u</a:t>
            </a:r>
          </a:p>
        </p:txBody>
      </p:sp>
      <p:sp>
        <p:nvSpPr>
          <p:cNvPr id="28" name="Obdélník 27"/>
          <p:cNvSpPr/>
          <p:nvPr/>
        </p:nvSpPr>
        <p:spPr>
          <a:xfrm>
            <a:off x="2267744" y="2996952"/>
            <a:ext cx="795411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 err="1">
                <a:solidFill>
                  <a:schemeClr val="bg1"/>
                </a:solidFill>
              </a:rPr>
              <a:t>prr</a:t>
            </a:r>
            <a:endParaRPr lang="cs-CZ" sz="3600" dirty="0">
              <a:solidFill>
                <a:schemeClr val="bg1"/>
              </a:solidFill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2267744" y="5805264"/>
            <a:ext cx="675185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>
                <a:solidFill>
                  <a:schemeClr val="bg1"/>
                </a:solidFill>
              </a:rPr>
              <a:t>na</a:t>
            </a:r>
          </a:p>
        </p:txBody>
      </p:sp>
      <p:sp>
        <p:nvSpPr>
          <p:cNvPr id="30" name="Obdélník 29"/>
          <p:cNvSpPr/>
          <p:nvPr/>
        </p:nvSpPr>
        <p:spPr>
          <a:xfrm>
            <a:off x="7668344" y="2564904"/>
            <a:ext cx="861070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>
                <a:solidFill>
                  <a:schemeClr val="bg1"/>
                </a:solidFill>
              </a:rPr>
              <a:t>ale </a:t>
            </a:r>
          </a:p>
        </p:txBody>
      </p:sp>
      <p:sp>
        <p:nvSpPr>
          <p:cNvPr id="31" name="Obdélník 30"/>
          <p:cNvSpPr/>
          <p:nvPr/>
        </p:nvSpPr>
        <p:spPr>
          <a:xfrm>
            <a:off x="2123728" y="4365104"/>
            <a:ext cx="115212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dirty="0" err="1">
                <a:solidFill>
                  <a:schemeClr val="bg1"/>
                </a:solidFill>
              </a:rPr>
              <a:t>ťuk</a:t>
            </a:r>
            <a:endParaRPr lang="cs-CZ" sz="3600" dirty="0">
              <a:solidFill>
                <a:schemeClr val="bg1"/>
              </a:solidFill>
            </a:endParaRPr>
          </a:p>
        </p:txBody>
      </p:sp>
      <p:sp>
        <p:nvSpPr>
          <p:cNvPr id="32" name="Obdélník 31"/>
          <p:cNvSpPr/>
          <p:nvPr/>
        </p:nvSpPr>
        <p:spPr>
          <a:xfrm>
            <a:off x="7884368" y="4149080"/>
            <a:ext cx="1008113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dirty="0" smtClean="0">
                <a:solidFill>
                  <a:schemeClr val="bg1"/>
                </a:solidFill>
              </a:rPr>
              <a:t>hej</a:t>
            </a:r>
            <a:endParaRPr lang="cs-CZ" sz="3600" dirty="0">
              <a:solidFill>
                <a:schemeClr val="bg1"/>
              </a:solidFill>
            </a:endParaRPr>
          </a:p>
        </p:txBody>
      </p:sp>
      <p:sp>
        <p:nvSpPr>
          <p:cNvPr id="33" name="Obdélník 32"/>
          <p:cNvSpPr/>
          <p:nvPr/>
        </p:nvSpPr>
        <p:spPr>
          <a:xfrm>
            <a:off x="539552" y="3717032"/>
            <a:ext cx="912429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>
                <a:solidFill>
                  <a:schemeClr val="bg1"/>
                </a:solidFill>
              </a:rPr>
              <a:t>oba</a:t>
            </a:r>
          </a:p>
        </p:txBody>
      </p:sp>
      <p:sp>
        <p:nvSpPr>
          <p:cNvPr id="34" name="Obdélník 33"/>
          <p:cNvSpPr/>
          <p:nvPr/>
        </p:nvSpPr>
        <p:spPr>
          <a:xfrm>
            <a:off x="6012160" y="5517232"/>
            <a:ext cx="865943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 err="1">
                <a:solidFill>
                  <a:schemeClr val="bg1"/>
                </a:solidFill>
              </a:rPr>
              <a:t>cák</a:t>
            </a:r>
            <a:endParaRPr lang="cs-CZ" sz="36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-0.25 0  E" pathEditMode="relative" ptsTypes="">
                                      <p:cBhvr>
                                        <p:cTn id="6" dur="3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-0.33333  E" pathEditMode="relative" ptsTypes="">
                                      <p:cBhvr>
                                        <p:cTn id="10" dur="3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-0.33333  E" pathEditMode="relative" ptsTypes="">
                                      <p:cBhvr>
                                        <p:cTn id="14" dur="3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  E" pathEditMode="relative" ptsTypes="">
                                      <p:cBhvr>
                                        <p:cTn id="18" dur="3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  E" pathEditMode="relative" ptsTypes="">
                                      <p:cBhvr>
                                        <p:cTn id="22" dur="3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/>
      <p:bldP spid="28" grpId="0"/>
      <p:bldP spid="31" grpId="0"/>
      <p:bldP spid="32" grpId="0"/>
      <p:bldP spid="3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b="1" u="sng" dirty="0" smtClean="0"/>
              <a:t>HURÁ!</a:t>
            </a:r>
            <a:endParaRPr lang="cs-CZ" sz="4000" b="1" u="sng" dirty="0"/>
          </a:p>
        </p:txBody>
      </p:sp>
      <p:pic>
        <p:nvPicPr>
          <p:cNvPr id="23554" name="Picture 2" descr="C:\Documents and Settings\Maminka\Dokumenty\Obrázky\monkey-md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83768" y="2060847"/>
            <a:ext cx="3816424" cy="3948565"/>
          </a:xfrm>
          <a:prstGeom prst="rect">
            <a:avLst/>
          </a:prstGeom>
          <a:noFill/>
        </p:spPr>
      </p:pic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2355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5" name="Rectangle 1"/>
          <p:cNvSpPr>
            <a:spLocks noChangeArrowheads="1"/>
          </p:cNvSpPr>
          <p:nvPr/>
        </p:nvSpPr>
        <p:spPr bwMode="auto">
          <a:xfrm>
            <a:off x="539552" y="1660247"/>
            <a:ext cx="8208912" cy="255454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POUŽITÁ LITERATURA A ODKAZY: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B. Havránek, A. Jedlička: STRUČNÁ MLUVNICE ČESKÁ, SPN , 1987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J. Potůčková: PRACOVNÍ SEŠIT Z ČESKÉHO JAZYKA PRO 3.ROČNÍK ZŠ, 2.DÍL,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STUDIO 1+1, 2001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ISBN 80-86252-221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H. </a:t>
            </a:r>
            <a:r>
              <a:rPr kumimoji="0" lang="cs-CZ" sz="2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Mikulenková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a kol. : ČESKÝ JAZYK PRO 3.ROČNÍK 2. DÍL, PRODOS, 2006, 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ISBN 80-7230-164-0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772816"/>
            <a:ext cx="6397907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http://www.</a:t>
            </a:r>
            <a:r>
              <a:rPr lang="cs-CZ" dirty="0" err="1" smtClean="0"/>
              <a:t>clker.com</a:t>
            </a:r>
            <a:r>
              <a:rPr lang="cs-CZ" dirty="0" smtClean="0"/>
              <a:t>/</a:t>
            </a:r>
            <a:r>
              <a:rPr lang="cs-CZ" dirty="0" err="1" smtClean="0"/>
              <a:t>clipart</a:t>
            </a:r>
            <a:r>
              <a:rPr lang="cs-CZ" dirty="0" smtClean="0"/>
              <a:t>-3338.html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251520" y="2204864"/>
            <a:ext cx="639146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http://www.</a:t>
            </a:r>
            <a:r>
              <a:rPr lang="cs-CZ" dirty="0" err="1" smtClean="0"/>
              <a:t>clker.com</a:t>
            </a:r>
            <a:r>
              <a:rPr lang="cs-CZ" dirty="0" smtClean="0"/>
              <a:t>/</a:t>
            </a:r>
            <a:r>
              <a:rPr lang="cs-CZ" dirty="0" err="1" smtClean="0"/>
              <a:t>clipart</a:t>
            </a:r>
            <a:r>
              <a:rPr lang="cs-CZ" dirty="0" smtClean="0"/>
              <a:t>-4615.html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251520" y="2636912"/>
            <a:ext cx="647491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http://www.</a:t>
            </a:r>
            <a:r>
              <a:rPr lang="cs-CZ" dirty="0" err="1" smtClean="0"/>
              <a:t>clker.com</a:t>
            </a:r>
            <a:r>
              <a:rPr lang="cs-CZ" dirty="0" smtClean="0"/>
              <a:t>/</a:t>
            </a:r>
            <a:r>
              <a:rPr lang="cs-CZ" dirty="0" err="1" smtClean="0"/>
              <a:t>clipart</a:t>
            </a:r>
            <a:r>
              <a:rPr lang="cs-CZ" dirty="0" smtClean="0"/>
              <a:t>-26038.html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251520" y="3068960"/>
            <a:ext cx="6451127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http://www.</a:t>
            </a:r>
            <a:r>
              <a:rPr lang="cs-CZ" dirty="0" err="1" smtClean="0"/>
              <a:t>clker.com</a:t>
            </a:r>
            <a:r>
              <a:rPr lang="cs-CZ" dirty="0" smtClean="0"/>
              <a:t>/</a:t>
            </a:r>
            <a:r>
              <a:rPr lang="cs-CZ" dirty="0" err="1" smtClean="0"/>
              <a:t>clipart</a:t>
            </a:r>
            <a:r>
              <a:rPr lang="cs-CZ" dirty="0" smtClean="0"/>
              <a:t>-10778.html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251520" y="3501008"/>
            <a:ext cx="647504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err="1" smtClean="0"/>
              <a:t>htp</a:t>
            </a:r>
            <a:r>
              <a:rPr lang="cs-CZ" dirty="0" smtClean="0"/>
              <a:t>://www.</a:t>
            </a:r>
            <a:r>
              <a:rPr lang="cs-CZ" dirty="0" err="1" smtClean="0"/>
              <a:t>clker.com</a:t>
            </a:r>
            <a:r>
              <a:rPr lang="cs-CZ" dirty="0" smtClean="0"/>
              <a:t>/</a:t>
            </a:r>
            <a:r>
              <a:rPr lang="cs-CZ" dirty="0" err="1" smtClean="0"/>
              <a:t>clipart</a:t>
            </a:r>
            <a:r>
              <a:rPr lang="cs-CZ" dirty="0" smtClean="0"/>
              <a:t>-25689.html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251520" y="3933056"/>
            <a:ext cx="418140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http://www.</a:t>
            </a:r>
            <a:r>
              <a:rPr lang="cs-CZ" dirty="0" err="1" smtClean="0"/>
              <a:t>clker.com</a:t>
            </a:r>
            <a:r>
              <a:rPr lang="cs-CZ" dirty="0" smtClean="0"/>
              <a:t>/</a:t>
            </a:r>
            <a:r>
              <a:rPr lang="cs-CZ" dirty="0" err="1" smtClean="0"/>
              <a:t>clipart</a:t>
            </a:r>
            <a:r>
              <a:rPr lang="cs-CZ" dirty="0" smtClean="0"/>
              <a:t>-4597.html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251520" y="4365104"/>
            <a:ext cx="420884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http://www.</a:t>
            </a:r>
            <a:r>
              <a:rPr lang="cs-CZ" dirty="0" err="1" smtClean="0"/>
              <a:t>clker.com</a:t>
            </a:r>
            <a:r>
              <a:rPr lang="cs-CZ" dirty="0" smtClean="0"/>
              <a:t>/</a:t>
            </a:r>
            <a:r>
              <a:rPr lang="cs-CZ" dirty="0" err="1" smtClean="0"/>
              <a:t>clipart</a:t>
            </a:r>
            <a:r>
              <a:rPr lang="cs-CZ" dirty="0" smtClean="0"/>
              <a:t>-6488.html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251520" y="4797152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http://www.</a:t>
            </a:r>
            <a:r>
              <a:rPr lang="cs-CZ" dirty="0" err="1" smtClean="0"/>
              <a:t>shutterstock.com</a:t>
            </a:r>
            <a:r>
              <a:rPr lang="cs-CZ" dirty="0" smtClean="0"/>
              <a:t>/pic.</a:t>
            </a:r>
            <a:r>
              <a:rPr lang="cs-CZ" dirty="0" err="1" smtClean="0"/>
              <a:t>mhtml</a:t>
            </a:r>
            <a:r>
              <a:rPr lang="cs-CZ" dirty="0" smtClean="0"/>
              <a:t>?id=76318285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251520" y="5517232"/>
            <a:ext cx="431188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http://www.</a:t>
            </a:r>
            <a:r>
              <a:rPr lang="cs-CZ" dirty="0" err="1" smtClean="0"/>
              <a:t>clker.com</a:t>
            </a:r>
            <a:r>
              <a:rPr lang="cs-CZ" dirty="0" smtClean="0"/>
              <a:t>/</a:t>
            </a:r>
            <a:r>
              <a:rPr lang="cs-CZ" dirty="0" err="1" smtClean="0"/>
              <a:t>clipart</a:t>
            </a:r>
            <a:r>
              <a:rPr lang="cs-CZ" dirty="0" smtClean="0"/>
              <a:t>-29065.html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251520" y="5949280"/>
            <a:ext cx="432048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http://www.</a:t>
            </a:r>
            <a:r>
              <a:rPr lang="cs-CZ" dirty="0" err="1" smtClean="0"/>
              <a:t>clker.com</a:t>
            </a:r>
            <a:r>
              <a:rPr lang="cs-CZ" dirty="0" smtClean="0"/>
              <a:t>/</a:t>
            </a:r>
            <a:r>
              <a:rPr lang="cs-CZ" dirty="0" err="1" smtClean="0"/>
              <a:t>clipart</a:t>
            </a:r>
            <a:r>
              <a:rPr lang="cs-CZ" dirty="0" smtClean="0"/>
              <a:t>-</a:t>
            </a:r>
            <a:r>
              <a:rPr lang="cs-CZ" dirty="0" err="1" smtClean="0"/>
              <a:t>monkey</a:t>
            </a:r>
            <a:r>
              <a:rPr lang="cs-CZ" dirty="0" smtClean="0"/>
              <a:t>-10.html</a:t>
            </a:r>
            <a:endParaRPr lang="cs-CZ" dirty="0"/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9" name="Rectangle 1"/>
          <p:cNvSpPr>
            <a:spLocks noChangeArrowheads="1"/>
          </p:cNvSpPr>
          <p:nvPr/>
        </p:nvSpPr>
        <p:spPr bwMode="auto">
          <a:xfrm>
            <a:off x="0" y="1156192"/>
            <a:ext cx="9009582" cy="255454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Není-li uvedeno jinak je materiál dílem autorky podle učebních osnov odpovídajících 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ŠVP vyučovaných podle učebnice: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J. Kosová, G. </a:t>
            </a:r>
            <a:r>
              <a:rPr kumimoji="0" lang="cs-CZ" sz="2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Babušová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, A. Řeháčková. Český jazyk 3, učebnice pro základní školy.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Plzeň: FRAUS 2009. ISBN 978-80-7238-857-8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Citováno dne: 4.6. </a:t>
            </a:r>
            <a:r>
              <a:rPr kumimoji="0" lang="cs-CZ" sz="20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2012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DUM uložen na – 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http://dumy.</a:t>
            </a:r>
            <a:r>
              <a:rPr kumimoji="0" lang="cs-CZ" sz="2000" b="0" i="0" u="none" strike="noStrike" cap="none" normalizeH="0" baseline="0" dirty="0" err="1" smtClean="0">
                <a:ln>
                  <a:noFill/>
                </a:ln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cz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/</a:t>
            </a:r>
            <a:r>
              <a:rPr kumimoji="0" lang="cs-CZ" sz="2000" b="0" i="0" u="none" strike="noStrike" cap="none" normalizeH="0" baseline="0" dirty="0" err="1" smtClean="0">
                <a:ln>
                  <a:noFill/>
                </a:ln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materialy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/</a:t>
            </a:r>
            <a:r>
              <a:rPr kumimoji="0" lang="cs-CZ" sz="2000" b="0" i="0" u="none" strike="noStrike" cap="none" normalizeH="0" baseline="0" dirty="0" err="1" smtClean="0">
                <a:ln>
                  <a:noFill/>
                </a:ln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prehled</a:t>
            </a:r>
            <a:endParaRPr kumimoji="0" lang="cs-CZ" sz="2000" b="0" i="0" u="none" strike="noStrike" cap="none" normalizeH="0" baseline="0" dirty="0" smtClean="0">
              <a:ln>
                <a:noFill/>
              </a:ln>
              <a:effectLst/>
              <a:latin typeface="Arial" pitchFamily="34" charset="0"/>
            </a:endParaRP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235</TotalTime>
  <Words>295</Words>
  <Application>Microsoft Office PowerPoint</Application>
  <PresentationFormat>Předvádění na obrazovce (4:3)</PresentationFormat>
  <Paragraphs>94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Tok</vt:lpstr>
      <vt:lpstr>Název školy: ZŠ Klášterec nad Ohří, Krátká 676 Autor: Mgr. Ivana Blažková Název materiálu: VY_32_INOVACE_11_15_ Citoslovce Číslo projektu: CZ.1.07/1.4./00/21.1115  </vt:lpstr>
      <vt:lpstr>SLOVNÍ  DRUH  Č. 10</vt:lpstr>
      <vt:lpstr>CITOSLOVCE</vt:lpstr>
      <vt:lpstr>ROZDĚL  CITOSLOVCE.</vt:lpstr>
      <vt:lpstr>JAK  SI  POVÍDAJÍ  ZVÍŘÁTKA.</vt:lpstr>
      <vt:lpstr>DOPLŇ  VĚTY.</vt:lpstr>
      <vt:lpstr>OZNAČ  ZVUKY.</vt:lpstr>
      <vt:lpstr>VYJÁDŘETE  CITOSLOVCEM.</vt:lpstr>
      <vt:lpstr>VYBER  CITOSLOVCE.</vt:lpstr>
      <vt:lpstr>HURÁ!</vt:lpstr>
      <vt:lpstr>Snímek 11</vt:lpstr>
      <vt:lpstr>Snímek 12</vt:lpstr>
      <vt:lpstr>Snímek 13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Maminka</dc:creator>
  <cp:lastModifiedBy>Maminka</cp:lastModifiedBy>
  <cp:revision>31</cp:revision>
  <dcterms:created xsi:type="dcterms:W3CDTF">2012-05-14T19:44:57Z</dcterms:created>
  <dcterms:modified xsi:type="dcterms:W3CDTF">2012-06-11T19:53:24Z</dcterms:modified>
</cp:coreProperties>
</file>