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64C85-97F2-4618-9FC0-21F0EA30D35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FA9DAB-3CAC-49E8-8366-C21DBE042B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4255-897A-492A-B6B4-D369181F0AC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2626-0C23-4F86-9E14-2EAE984A04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4255-897A-492A-B6B4-D369181F0AC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2626-0C23-4F86-9E14-2EAE984A04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4255-897A-492A-B6B4-D369181F0AC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2626-0C23-4F86-9E14-2EAE984A04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4255-897A-492A-B6B4-D369181F0AC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2626-0C23-4F86-9E14-2EAE984A04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4255-897A-492A-B6B4-D369181F0AC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2626-0C23-4F86-9E14-2EAE984A04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4255-897A-492A-B6B4-D369181F0AC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2626-0C23-4F86-9E14-2EAE984A04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4255-897A-492A-B6B4-D369181F0AC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2626-0C23-4F86-9E14-2EAE984A04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4255-897A-492A-B6B4-D369181F0AC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2626-0C23-4F86-9E14-2EAE984A04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4255-897A-492A-B6B4-D369181F0AC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2626-0C23-4F86-9E14-2EAE984A04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4255-897A-492A-B6B4-D369181F0AC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2626-0C23-4F86-9E14-2EAE984A04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4255-897A-492A-B6B4-D369181F0AC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42626-0C23-4F86-9E14-2EAE984A04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6C4255-897A-492A-B6B4-D369181F0AC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842626-0C23-4F86-9E14-2EAE984A04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Ivana Blažková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VY_32_INOVACE_12_15_Slovní druhy, procvičování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./00/21.1115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Anotace: Prezentace je určena pro 3. </a:t>
            </a:r>
            <a:r>
              <a:rPr lang="cs-CZ" sz="2400" dirty="0" smtClean="0">
                <a:solidFill>
                  <a:schemeClr val="bg1"/>
                </a:solidFill>
              </a:rPr>
              <a:t>ročník, předmět </a:t>
            </a:r>
            <a:r>
              <a:rPr lang="cs-CZ" sz="2400" smtClean="0">
                <a:solidFill>
                  <a:schemeClr val="bg1"/>
                </a:solidFill>
              </a:rPr>
              <a:t>český jazyk. </a:t>
            </a:r>
            <a:r>
              <a:rPr lang="cs-CZ" sz="2400" dirty="0" smtClean="0">
                <a:solidFill>
                  <a:schemeClr val="bg1"/>
                </a:solidFill>
              </a:rPr>
              <a:t>Žák opakuje, prohlubuje a procvičuje své znalosti z oblasti slovních druhů.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 DRUHY</a:t>
            </a:r>
            <a:endParaRPr lang="cs-CZ" sz="4000" b="1" u="sng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PROCVIČOVÁNÍ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PŘIŘAĎ  SLOVNÍ DRUHY.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yjadřují počet</a:t>
            </a:r>
          </a:p>
          <a:p>
            <a:r>
              <a:rPr lang="cs-CZ" sz="3600" smtClean="0"/>
              <a:t>napodobují </a:t>
            </a:r>
            <a:r>
              <a:rPr lang="cs-CZ" sz="3600" dirty="0" smtClean="0"/>
              <a:t>zvuky</a:t>
            </a:r>
          </a:p>
          <a:p>
            <a:r>
              <a:rPr lang="cs-CZ" sz="3600" dirty="0" smtClean="0"/>
              <a:t>vyjadřují čas, místo, způsob</a:t>
            </a:r>
          </a:p>
          <a:p>
            <a:r>
              <a:rPr lang="cs-CZ" sz="3600" dirty="0"/>
              <a:t>z</a:t>
            </a:r>
            <a:r>
              <a:rPr lang="cs-CZ" sz="3600" dirty="0" smtClean="0"/>
              <a:t>astupují názvy osob, zvířat a věcí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yjadřují děj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č</a:t>
            </a:r>
            <a:r>
              <a:rPr lang="cs-CZ" sz="3600" dirty="0" smtClean="0">
                <a:solidFill>
                  <a:srgbClr val="FFFF00"/>
                </a:solidFill>
              </a:rPr>
              <a:t>íslovky</a:t>
            </a:r>
          </a:p>
          <a:p>
            <a:r>
              <a:rPr lang="cs-CZ" sz="3600" dirty="0">
                <a:solidFill>
                  <a:srgbClr val="FFFF00"/>
                </a:solidFill>
              </a:rPr>
              <a:t>c</a:t>
            </a:r>
            <a:r>
              <a:rPr lang="cs-CZ" sz="3600" dirty="0" smtClean="0">
                <a:solidFill>
                  <a:srgbClr val="FFFF00"/>
                </a:solidFill>
              </a:rPr>
              <a:t>itoslovce</a:t>
            </a:r>
          </a:p>
          <a:p>
            <a:r>
              <a:rPr lang="cs-CZ" sz="3600" dirty="0">
                <a:solidFill>
                  <a:srgbClr val="FFFF00"/>
                </a:solidFill>
              </a:rPr>
              <a:t>p</a:t>
            </a:r>
            <a:r>
              <a:rPr lang="cs-CZ" sz="3600" dirty="0" smtClean="0">
                <a:solidFill>
                  <a:srgbClr val="FFFF00"/>
                </a:solidFill>
              </a:rPr>
              <a:t>říslovce</a:t>
            </a:r>
          </a:p>
          <a:p>
            <a:endParaRPr lang="cs-CZ" sz="3600" dirty="0" smtClean="0"/>
          </a:p>
          <a:p>
            <a:r>
              <a:rPr lang="cs-CZ" sz="3600" dirty="0" smtClean="0">
                <a:solidFill>
                  <a:srgbClr val="FFFF00"/>
                </a:solidFill>
              </a:rPr>
              <a:t>zájmena</a:t>
            </a:r>
          </a:p>
          <a:p>
            <a:endParaRPr lang="cs-CZ" sz="3600" dirty="0"/>
          </a:p>
          <a:p>
            <a:r>
              <a:rPr lang="cs-CZ" sz="3600" dirty="0" smtClean="0">
                <a:solidFill>
                  <a:srgbClr val="FFFF00"/>
                </a:solidFill>
              </a:rPr>
              <a:t>slovesa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PŘIŘAĎ  SLOVNÍ  DRUHY.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ázvy osob, zvířat,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věcí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yjadřují přání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yskytují se ve spojení 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pojují slova, věty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yjadřují vlastnosti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p</a:t>
            </a:r>
            <a:r>
              <a:rPr lang="cs-CZ" sz="3600" dirty="0" smtClean="0">
                <a:solidFill>
                  <a:srgbClr val="FFFF00"/>
                </a:solidFill>
              </a:rPr>
              <a:t>odstatná jména</a:t>
            </a:r>
          </a:p>
          <a:p>
            <a:endParaRPr lang="cs-CZ" sz="3600" dirty="0"/>
          </a:p>
          <a:p>
            <a:r>
              <a:rPr lang="cs-CZ" sz="3600" dirty="0">
                <a:solidFill>
                  <a:srgbClr val="FFFF00"/>
                </a:solidFill>
              </a:rPr>
              <a:t>č</a:t>
            </a:r>
            <a:r>
              <a:rPr lang="cs-CZ" sz="3600" dirty="0" smtClean="0">
                <a:solidFill>
                  <a:srgbClr val="FFFF00"/>
                </a:solidFill>
              </a:rPr>
              <a:t>ástice</a:t>
            </a:r>
          </a:p>
          <a:p>
            <a:r>
              <a:rPr lang="cs-CZ" sz="3600" dirty="0">
                <a:solidFill>
                  <a:srgbClr val="FFFF00"/>
                </a:solidFill>
              </a:rPr>
              <a:t>p</a:t>
            </a:r>
            <a:r>
              <a:rPr lang="cs-CZ" sz="3600" dirty="0" smtClean="0">
                <a:solidFill>
                  <a:srgbClr val="FFFF00"/>
                </a:solidFill>
              </a:rPr>
              <a:t>ředložky</a:t>
            </a:r>
          </a:p>
          <a:p>
            <a:endParaRPr lang="cs-CZ" sz="3600" dirty="0"/>
          </a:p>
          <a:p>
            <a:r>
              <a:rPr lang="cs-CZ" sz="3600" dirty="0">
                <a:solidFill>
                  <a:srgbClr val="FFFF00"/>
                </a:solidFill>
              </a:rPr>
              <a:t>s</a:t>
            </a:r>
            <a:r>
              <a:rPr lang="cs-CZ" sz="3600" dirty="0" smtClean="0">
                <a:solidFill>
                  <a:srgbClr val="FFFF00"/>
                </a:solidFill>
              </a:rPr>
              <a:t>pojky</a:t>
            </a:r>
          </a:p>
          <a:p>
            <a:r>
              <a:rPr lang="cs-CZ" sz="3600" dirty="0">
                <a:solidFill>
                  <a:srgbClr val="FFFF00"/>
                </a:solidFill>
              </a:rPr>
              <a:t>p</a:t>
            </a:r>
            <a:r>
              <a:rPr lang="cs-CZ" sz="3600" dirty="0" smtClean="0">
                <a:solidFill>
                  <a:srgbClr val="FFFF00"/>
                </a:solidFill>
              </a:rPr>
              <a:t>řídavná jména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SLOVA  OHEBNÁ  A  NEOHEBNÁ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sz="4200" dirty="0" smtClean="0"/>
          </a:p>
          <a:p>
            <a:pPr>
              <a:buNone/>
            </a:pPr>
            <a:endParaRPr lang="cs-CZ" sz="4200" dirty="0" smtClean="0"/>
          </a:p>
          <a:p>
            <a:pPr>
              <a:buNone/>
            </a:pPr>
            <a:endParaRPr lang="cs-CZ" sz="4200" dirty="0"/>
          </a:p>
          <a:p>
            <a:pPr>
              <a:buNone/>
            </a:pPr>
            <a:r>
              <a:rPr lang="cs-CZ" sz="4200" dirty="0" smtClean="0"/>
              <a:t>       </a:t>
            </a:r>
          </a:p>
          <a:p>
            <a:pPr>
              <a:buNone/>
            </a:pPr>
            <a:r>
              <a:rPr lang="cs-CZ" sz="4000" dirty="0" smtClean="0"/>
              <a:t>                   </a:t>
            </a:r>
          </a:p>
          <a:p>
            <a:pPr>
              <a:buNone/>
            </a:pPr>
            <a:r>
              <a:rPr lang="cs-CZ" sz="5100" dirty="0"/>
              <a:t> </a:t>
            </a:r>
            <a:r>
              <a:rPr lang="cs-CZ" sz="5100" dirty="0" smtClean="0"/>
              <a:t>               </a:t>
            </a:r>
            <a:r>
              <a:rPr lang="cs-CZ" sz="6300" dirty="0" smtClean="0"/>
              <a:t>1            4          7          10         5</a:t>
            </a:r>
          </a:p>
          <a:p>
            <a:pPr>
              <a:buNone/>
            </a:pPr>
            <a:endParaRPr lang="cs-CZ" sz="5100" dirty="0"/>
          </a:p>
          <a:p>
            <a:pPr>
              <a:buNone/>
            </a:pPr>
            <a:r>
              <a:rPr lang="cs-CZ" sz="6400" dirty="0" smtClean="0"/>
              <a:t>         2             8           3          6            9</a:t>
            </a:r>
          </a:p>
          <a:p>
            <a:pPr>
              <a:buNone/>
            </a:pPr>
            <a:r>
              <a:rPr lang="cs-CZ" sz="4200" dirty="0"/>
              <a:t> </a:t>
            </a:r>
            <a:r>
              <a:rPr lang="cs-CZ" sz="4200" dirty="0" smtClean="0"/>
              <a:t>                </a:t>
            </a:r>
            <a:endParaRPr lang="cs-CZ" sz="4200" dirty="0"/>
          </a:p>
        </p:txBody>
      </p:sp>
      <p:sp>
        <p:nvSpPr>
          <p:cNvPr id="6" name="Vodorovný svitek 5"/>
          <p:cNvSpPr/>
          <p:nvPr/>
        </p:nvSpPr>
        <p:spPr>
          <a:xfrm>
            <a:off x="827584" y="1556792"/>
            <a:ext cx="2367136" cy="1393312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SKLOŇUJÍ SE</a:t>
            </a:r>
            <a:endParaRPr lang="cs-CZ" sz="3600" dirty="0"/>
          </a:p>
        </p:txBody>
      </p:sp>
      <p:sp>
        <p:nvSpPr>
          <p:cNvPr id="7" name="Vodorovný svitek 6"/>
          <p:cNvSpPr/>
          <p:nvPr/>
        </p:nvSpPr>
        <p:spPr>
          <a:xfrm>
            <a:off x="5868144" y="1484784"/>
            <a:ext cx="2367136" cy="1393312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ČASUJÍ SE</a:t>
            </a:r>
            <a:endParaRPr lang="cs-CZ" sz="3600" dirty="0"/>
          </a:p>
        </p:txBody>
      </p:sp>
      <p:sp>
        <p:nvSpPr>
          <p:cNvPr id="11" name="Vodorovný svitek 10"/>
          <p:cNvSpPr/>
          <p:nvPr/>
        </p:nvSpPr>
        <p:spPr>
          <a:xfrm>
            <a:off x="3203848" y="1916832"/>
            <a:ext cx="2592288" cy="13933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NEOHEBNÁ</a:t>
            </a:r>
            <a:endParaRPr lang="cs-CZ" sz="3600" dirty="0">
              <a:solidFill>
                <a:schemeClr val="bg1"/>
              </a:solidFill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907704" y="2708920"/>
            <a:ext cx="216024" cy="936104"/>
          </a:xfrm>
          <a:prstGeom prst="line">
            <a:avLst/>
          </a:prstGeom>
          <a:ln w="38100">
            <a:solidFill>
              <a:srgbClr val="FFFF00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 flipV="1">
            <a:off x="2771800" y="2708920"/>
            <a:ext cx="936104" cy="1008112"/>
          </a:xfrm>
          <a:prstGeom prst="line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716016" y="3140968"/>
            <a:ext cx="432048" cy="576064"/>
          </a:xfrm>
          <a:prstGeom prst="line">
            <a:avLst/>
          </a:prstGeom>
          <a:ln w="38100">
            <a:solidFill>
              <a:srgbClr val="FFFF00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H="1" flipV="1">
            <a:off x="5508104" y="3068960"/>
            <a:ext cx="1008112" cy="648072"/>
          </a:xfrm>
          <a:prstGeom prst="line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H="1" flipV="1">
            <a:off x="7668344" y="2564904"/>
            <a:ext cx="360040" cy="1152128"/>
          </a:xfrm>
          <a:prstGeom prst="line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1619672" y="2708920"/>
            <a:ext cx="72008" cy="2016224"/>
          </a:xfrm>
          <a:prstGeom prst="line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3419872" y="2924944"/>
            <a:ext cx="1080120" cy="1872208"/>
          </a:xfrm>
          <a:prstGeom prst="line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H="1" flipV="1">
            <a:off x="2411760" y="2636912"/>
            <a:ext cx="2448272" cy="2160240"/>
          </a:xfrm>
          <a:prstGeom prst="line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H="1" flipV="1">
            <a:off x="5076056" y="2996952"/>
            <a:ext cx="1296144" cy="1872208"/>
          </a:xfrm>
          <a:prstGeom prst="line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 flipV="1">
            <a:off x="5292080" y="3068960"/>
            <a:ext cx="2592288" cy="1728192"/>
          </a:xfrm>
          <a:prstGeom prst="line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ZAPIŠ  SOUŘADNICE .</a:t>
            </a:r>
            <a:br>
              <a:rPr lang="cs-CZ" sz="4000" b="1" dirty="0" smtClean="0"/>
            </a:br>
            <a:r>
              <a:rPr lang="cs-CZ" sz="4000" b="1" dirty="0" smtClean="0"/>
              <a:t>/ SLOVNÍ DRUH + ČÍSLO/</a:t>
            </a:r>
            <a:endParaRPr lang="cs-CZ" sz="4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1484784"/>
          <a:ext cx="8229600" cy="49902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4440"/>
                <a:gridCol w="2232248"/>
                <a:gridCol w="1831072"/>
                <a:gridCol w="1645920"/>
                <a:gridCol w="1645920"/>
              </a:tblGrid>
              <a:tr h="7751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/>
                </a:tc>
              </a:tr>
              <a:tr h="77511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příslovce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zájmena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/>
                </a:tc>
              </a:tr>
              <a:tr h="93405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citoslovce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přídavná jména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číslovky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/>
                </a:tc>
              </a:tr>
              <a:tr h="93405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3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podstatná jména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10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slovesa</a:t>
                      </a:r>
                      <a:endParaRPr lang="cs-CZ" sz="3600" dirty="0"/>
                    </a:p>
                  </a:txBody>
                  <a:tcPr/>
                </a:tc>
              </a:tr>
              <a:tr h="77511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3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spojky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7</a:t>
                      </a:r>
                      <a:endParaRPr lang="cs-CZ" sz="3600" dirty="0"/>
                    </a:p>
                  </a:txBody>
                  <a:tcPr/>
                </a:tc>
              </a:tr>
              <a:tr h="77511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předložky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částice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ZKONTROLUJ  SI  HLEDÁNÍ.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1A + 3B</a:t>
            </a:r>
          </a:p>
          <a:p>
            <a:r>
              <a:rPr lang="cs-CZ" sz="4000" dirty="0" smtClean="0"/>
              <a:t>1B + 4A</a:t>
            </a:r>
          </a:p>
          <a:p>
            <a:r>
              <a:rPr lang="cs-CZ" sz="4000" dirty="0" smtClean="0"/>
              <a:t>2A + 3C</a:t>
            </a:r>
          </a:p>
          <a:p>
            <a:r>
              <a:rPr lang="cs-CZ" sz="4000" dirty="0" smtClean="0"/>
              <a:t>2B + 4C</a:t>
            </a:r>
          </a:p>
          <a:p>
            <a:r>
              <a:rPr lang="cs-CZ" sz="4000" dirty="0" smtClean="0"/>
              <a:t>2C + 5D</a:t>
            </a:r>
          </a:p>
          <a:p>
            <a:endParaRPr lang="cs-CZ" sz="4000" dirty="0" smtClean="0"/>
          </a:p>
          <a:p>
            <a:endParaRPr lang="cs-CZ" sz="4000" dirty="0"/>
          </a:p>
          <a:p>
            <a:endParaRPr lang="cs-CZ" sz="4000" dirty="0" smtClean="0"/>
          </a:p>
          <a:p>
            <a:endParaRPr lang="cs-CZ" sz="3600" dirty="0"/>
          </a:p>
          <a:p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3A + 2D</a:t>
            </a:r>
          </a:p>
          <a:p>
            <a:r>
              <a:rPr lang="cs-CZ" sz="4000" dirty="0" smtClean="0"/>
              <a:t>3D + 5B</a:t>
            </a:r>
          </a:p>
          <a:p>
            <a:r>
              <a:rPr lang="cs-CZ" sz="4000" dirty="0" smtClean="0"/>
              <a:t>4B + 1C</a:t>
            </a:r>
          </a:p>
          <a:p>
            <a:r>
              <a:rPr lang="cs-CZ" sz="4000" dirty="0" smtClean="0"/>
              <a:t>5A + 4D</a:t>
            </a:r>
          </a:p>
          <a:p>
            <a:r>
              <a:rPr lang="cs-CZ" sz="4000" dirty="0" smtClean="0"/>
              <a:t>5C + 1D</a:t>
            </a:r>
            <a:endParaRPr lang="cs-CZ" sz="40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URČI  A SBÍREJ SLOVNÍ  DRUHY.</a:t>
            </a:r>
            <a:endParaRPr lang="cs-CZ" sz="4000" b="1" dirty="0"/>
          </a:p>
        </p:txBody>
      </p:sp>
      <p:pic>
        <p:nvPicPr>
          <p:cNvPr id="2050" name="Picture 2" descr="C:\Documents and Settings\Maminka\Dokumenty\Obrázky\1195427467858604967PeterM_Tree_svg_thumb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673424"/>
            <a:ext cx="4531819" cy="5184576"/>
          </a:xfrm>
          <a:prstGeom prst="rect">
            <a:avLst/>
          </a:prstGeom>
          <a:noFill/>
        </p:spPr>
      </p:pic>
      <p:pic>
        <p:nvPicPr>
          <p:cNvPr id="2052" name="Picture 4" descr="C:\Documents and Settings\Maminka\Dokumenty\Obrázky\1237562186169201087pitr_Apple_icon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924944"/>
            <a:ext cx="1329556" cy="79208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779912" y="2996952"/>
            <a:ext cx="5760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/>
              <a:t>1</a:t>
            </a:r>
            <a:endParaRPr lang="cs-CZ" sz="3600" dirty="0"/>
          </a:p>
        </p:txBody>
      </p:sp>
      <p:pic>
        <p:nvPicPr>
          <p:cNvPr id="10" name="Picture 4" descr="C:\Documents and Settings\Maminka\Dokumenty\Obrázky\1237562186169201087pitr_Apple_icon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2348881"/>
            <a:ext cx="1358045" cy="936104"/>
          </a:xfrm>
          <a:prstGeom prst="rect">
            <a:avLst/>
          </a:prstGeom>
          <a:noFill/>
        </p:spPr>
      </p:pic>
      <p:pic>
        <p:nvPicPr>
          <p:cNvPr id="11" name="Picture 4" descr="C:\Documents and Settings\Maminka\Dokumenty\Obrázky\1237562186169201087pitr_Apple_icon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844824"/>
            <a:ext cx="1296144" cy="893435"/>
          </a:xfrm>
          <a:prstGeom prst="rect">
            <a:avLst/>
          </a:prstGeom>
          <a:noFill/>
        </p:spPr>
      </p:pic>
      <p:pic>
        <p:nvPicPr>
          <p:cNvPr id="12" name="Picture 4" descr="C:\Documents and Settings\Maminka\Dokumenty\Obrázky\1237562186169201087pitr_Apple_icon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916832"/>
            <a:ext cx="1253580" cy="864096"/>
          </a:xfrm>
          <a:prstGeom prst="rect">
            <a:avLst/>
          </a:prstGeom>
          <a:noFill/>
        </p:spPr>
      </p:pic>
      <p:pic>
        <p:nvPicPr>
          <p:cNvPr id="13" name="Picture 4" descr="C:\Documents and Settings\Maminka\Dokumenty\Obrázky\1237562186169201087pitr_Apple_icon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780928"/>
            <a:ext cx="1296144" cy="893435"/>
          </a:xfrm>
          <a:prstGeom prst="rect">
            <a:avLst/>
          </a:prstGeom>
          <a:noFill/>
        </p:spPr>
      </p:pic>
      <p:pic>
        <p:nvPicPr>
          <p:cNvPr id="14" name="Picture 4" descr="C:\Documents and Settings\Maminka\Dokumenty\Obrázky\1237562186169201087pitr_Apple_icon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861048"/>
            <a:ext cx="1253580" cy="864096"/>
          </a:xfrm>
          <a:prstGeom prst="rect">
            <a:avLst/>
          </a:prstGeom>
          <a:noFill/>
        </p:spPr>
      </p:pic>
      <p:pic>
        <p:nvPicPr>
          <p:cNvPr id="15" name="Picture 4" descr="C:\Documents and Settings\Maminka\Dokumenty\Obrázky\1237562186169201087pitr_Apple_icon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284984"/>
            <a:ext cx="1358045" cy="936104"/>
          </a:xfrm>
          <a:prstGeom prst="rect">
            <a:avLst/>
          </a:prstGeom>
          <a:noFill/>
        </p:spPr>
      </p:pic>
      <p:pic>
        <p:nvPicPr>
          <p:cNvPr id="17" name="Picture 4" descr="C:\Documents and Settings\Maminka\Dokumenty\Obrázky\1237562186169201087pitr_Apple_icon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3861048"/>
            <a:ext cx="1476138" cy="879415"/>
          </a:xfrm>
          <a:prstGeom prst="rect">
            <a:avLst/>
          </a:prstGeom>
          <a:noFill/>
        </p:spPr>
      </p:pic>
      <p:pic>
        <p:nvPicPr>
          <p:cNvPr id="18" name="Picture 4" descr="C:\Documents and Settings\Maminka\Dokumenty\Obrázky\1237562186169201087pitr_Apple_icon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924944"/>
            <a:ext cx="1329556" cy="91646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4716016" y="1988840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2</a:t>
            </a:r>
            <a:endParaRPr lang="cs-CZ" sz="3600" dirty="0"/>
          </a:p>
        </p:txBody>
      </p:sp>
      <p:sp>
        <p:nvSpPr>
          <p:cNvPr id="20" name="Obdélník 19"/>
          <p:cNvSpPr/>
          <p:nvPr/>
        </p:nvSpPr>
        <p:spPr>
          <a:xfrm>
            <a:off x="2699792" y="249289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3</a:t>
            </a:r>
            <a:endParaRPr lang="cs-CZ" sz="3600" dirty="0"/>
          </a:p>
        </p:txBody>
      </p:sp>
      <p:sp>
        <p:nvSpPr>
          <p:cNvPr id="21" name="Obdélník 20"/>
          <p:cNvSpPr/>
          <p:nvPr/>
        </p:nvSpPr>
        <p:spPr>
          <a:xfrm>
            <a:off x="3707904" y="4077072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4</a:t>
            </a:r>
            <a:endParaRPr lang="cs-CZ" sz="3600" dirty="0"/>
          </a:p>
        </p:txBody>
      </p:sp>
      <p:sp>
        <p:nvSpPr>
          <p:cNvPr id="22" name="Obdélník 21"/>
          <p:cNvSpPr/>
          <p:nvPr/>
        </p:nvSpPr>
        <p:spPr>
          <a:xfrm>
            <a:off x="3707904" y="1988840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5</a:t>
            </a:r>
            <a:endParaRPr lang="cs-CZ" sz="3600" dirty="0"/>
          </a:p>
        </p:txBody>
      </p:sp>
      <p:sp>
        <p:nvSpPr>
          <p:cNvPr id="23" name="Obdélník 22"/>
          <p:cNvSpPr/>
          <p:nvPr/>
        </p:nvSpPr>
        <p:spPr>
          <a:xfrm>
            <a:off x="4716016" y="3068960"/>
            <a:ext cx="4187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/>
              <a:t>9</a:t>
            </a:r>
            <a:endParaRPr lang="cs-CZ" sz="3600" dirty="0"/>
          </a:p>
        </p:txBody>
      </p:sp>
      <p:sp>
        <p:nvSpPr>
          <p:cNvPr id="24" name="Obdélník 23"/>
          <p:cNvSpPr/>
          <p:nvPr/>
        </p:nvSpPr>
        <p:spPr>
          <a:xfrm>
            <a:off x="2843808" y="3429000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7</a:t>
            </a:r>
            <a:endParaRPr lang="cs-CZ" sz="3600" dirty="0"/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4932040" y="4005064"/>
            <a:ext cx="64807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10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580112" y="2924944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6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3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3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3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3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3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9" grpId="0"/>
      <p:bldP spid="20" grpId="0"/>
      <p:bldP spid="21" grpId="0"/>
      <p:bldP spid="23" grpId="0"/>
      <p:bldP spid="24" grpId="0"/>
      <p:bldP spid="2053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 KTERÝ  SLOVNÍ  DRUH  CHYBÍ?</a:t>
            </a:r>
            <a:endParaRPr lang="cs-CZ" sz="4000" b="1" dirty="0"/>
          </a:p>
        </p:txBody>
      </p:sp>
      <p:pic>
        <p:nvPicPr>
          <p:cNvPr id="21506" name="Picture 2" descr="C:\Documents and Settings\Maminka\Dokumenty\Obrázky\11949864711624136689smiley117.svg.med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636912"/>
            <a:ext cx="3240360" cy="2952328"/>
          </a:xfrm>
          <a:prstGeom prst="rect">
            <a:avLst/>
          </a:prstGeom>
          <a:noFill/>
        </p:spPr>
      </p:pic>
      <p:sp>
        <p:nvSpPr>
          <p:cNvPr id="11" name="Obláček 10"/>
          <p:cNvSpPr/>
          <p:nvPr/>
        </p:nvSpPr>
        <p:spPr>
          <a:xfrm>
            <a:off x="5076056" y="3356992"/>
            <a:ext cx="2232248" cy="1152128"/>
          </a:xfrm>
          <a:prstGeom prst="cloud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spojky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764704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-10381.html</a:t>
            </a:r>
            <a:endParaRPr lang="cs-CZ" dirty="0"/>
          </a:p>
        </p:txBody>
      </p:sp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395536" y="348045"/>
            <a:ext cx="182489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OBRÁZKY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: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1268760"/>
            <a:ext cx="40194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-3982.html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1772816"/>
            <a:ext cx="40194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-4260.html</a:t>
            </a:r>
            <a:endParaRPr lang="cs-CZ" dirty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51520" y="3480192"/>
            <a:ext cx="900958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 5.6. 2012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– 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280</Words>
  <Application>Microsoft Office PowerPoint</Application>
  <PresentationFormat>Předvádění na obrazovce (4:3)</PresentationFormat>
  <Paragraphs>110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ZŠ Klášterec nad Ohří, Krátká 676 Autor: Mgr. Ivana Blažková Název materiálu: VY_32_INOVACE_12_15_Slovní druhy, procvičování  Číslo projektu: CZ.1.07/1.4./00/21.1115  </vt:lpstr>
      <vt:lpstr>SLOVNÍ  DRUHY</vt:lpstr>
      <vt:lpstr>PŘIŘAĎ  SLOVNÍ DRUHY.</vt:lpstr>
      <vt:lpstr>PŘIŘAĎ  SLOVNÍ  DRUHY.</vt:lpstr>
      <vt:lpstr>SLOVA  OHEBNÁ  A  NEOHEBNÁ</vt:lpstr>
      <vt:lpstr>ZAPIŠ  SOUŘADNICE . / SLOVNÍ DRUH + ČÍSLO/</vt:lpstr>
      <vt:lpstr>ZKONTROLUJ  SI  HLEDÁNÍ.</vt:lpstr>
      <vt:lpstr>URČI  A SBÍREJ SLOVNÍ  DRUHY.</vt:lpstr>
      <vt:lpstr> KTERÝ  SLOVNÍ  DRUH  CHYBÍ?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Maminka</dc:creator>
  <cp:lastModifiedBy>Maminka</cp:lastModifiedBy>
  <cp:revision>22</cp:revision>
  <dcterms:created xsi:type="dcterms:W3CDTF">2012-05-19T16:32:39Z</dcterms:created>
  <dcterms:modified xsi:type="dcterms:W3CDTF">2012-06-11T19:51:11Z</dcterms:modified>
</cp:coreProperties>
</file>