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41FCABA-92B7-43F6-9231-E0B663949749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2DFF28B-DFA8-4359-AAE1-3EC4CD755D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31EB0-5554-48C2-8F5C-C296B493C0C3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D6395-4D98-4293-BDFE-74DECCBA52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D3B17-3F54-4A29-85EA-C413A15FE4F6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95447-5B9F-4377-AD29-1453FC041D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376D9-52EC-40DA-A0CF-134F84ED2173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51D99-8216-4394-8888-A21D80DB44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5A84E-1477-4E09-84BA-C369925241A5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A8CDF-0F2A-43EB-8FE4-754CE1DD4E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A974F-7265-4552-8BEF-4F8D507386A3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0FADE-1E63-4203-895C-5982A95735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D828A-EF00-43E6-8CD8-5AA1D5BB0BA4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59EDC-BC91-4EB7-BB46-BEB12A7BFC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127BB-9BBA-4910-A4B0-C5C738969AEA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EC7A2-517A-4E5D-902A-060F434E23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6D8B5-4856-4814-A337-4AB4245BE9BF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94E28-46FE-4221-ADC8-1D244A4F34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0153B-9FA4-430C-9454-6280EF80C8A8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CAE42-8A3C-4A4B-94E4-E4588942E5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8C26B-E24E-4DF0-BD78-9331B4180DE3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03E30-07FE-4415-8FBC-0E588ACFAD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C5C70-E1C6-4049-9243-5D6240BA2909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2A623-CD2A-4515-AAEF-F35C277E36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D1B127-BA07-4AAC-AE16-296871802A97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DB456EB-4376-4883-9F9B-37CE0CE71D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3"/>
          <p:cNvPicPr>
            <a:picLocks noChangeAspect="1" noChangeArrowheads="1"/>
          </p:cNvPicPr>
          <p:nvPr/>
        </p:nvPicPr>
        <p:blipFill>
          <a:blip r:embed="rId3">
            <a:lum bright="4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obrázek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14339" name="Obrázek 7"/>
          <p:cNvPicPr>
            <a:picLocks noChangeAspect="1" noChangeArrowheads="1"/>
          </p:cNvPicPr>
          <p:nvPr/>
        </p:nvPicPr>
        <p:blipFill>
          <a:blip r:embed="rId5">
            <a:lum bright="40000" contrast="-70000"/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Nadpis 3"/>
          <p:cNvSpPr>
            <a:spLocks noGrp="1"/>
          </p:cNvSpPr>
          <p:nvPr>
            <p:ph type="ctrTitle"/>
          </p:nvPr>
        </p:nvSpPr>
        <p:spPr>
          <a:xfrm>
            <a:off x="468313" y="549275"/>
            <a:ext cx="7772400" cy="2087563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Autor: Mgr.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Ivana Blažková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VY_32_INOVACE_16_15_ Slovní druhy, procvičování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CZ.1.07/1.4./00/21.1115</a:t>
            </a:r>
            <a:r>
              <a:rPr lang="cs-CZ" sz="28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1" name="Podnadpis 4"/>
          <p:cNvSpPr>
            <a:spLocks noGrp="1"/>
          </p:cNvSpPr>
          <p:nvPr>
            <p:ph type="subTitle" idx="1"/>
          </p:nvPr>
        </p:nvSpPr>
        <p:spPr>
          <a:xfrm>
            <a:off x="468313" y="3141663"/>
            <a:ext cx="7559675" cy="1824037"/>
          </a:xfrm>
        </p:spPr>
        <p:txBody>
          <a:bodyPr/>
          <a:lstStyle/>
          <a:p>
            <a:pPr algn="l"/>
            <a:r>
              <a:rPr lang="cs-CZ" sz="2400" smtClean="0">
                <a:solidFill>
                  <a:schemeClr val="bg1"/>
                </a:solidFill>
              </a:rPr>
              <a:t>Anotace: Prezentace je určena pro 3. ročník, předmět český jazyk.  Žák si upevňuje, procvičuje a prohlubuje znalosti</a:t>
            </a:r>
            <a:r>
              <a:rPr lang="cs-CZ" sz="2400" smtClean="0">
                <a:solidFill>
                  <a:schemeClr val="bg1"/>
                </a:solidFill>
                <a:latin typeface="Arial" charset="0"/>
              </a:rPr>
              <a:t>             </a:t>
            </a:r>
            <a:r>
              <a:rPr lang="cs-CZ" sz="2400" smtClean="0">
                <a:solidFill>
                  <a:schemeClr val="bg1"/>
                </a:solidFill>
              </a:rPr>
              <a:t> z oblasti slovních druhů.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000" b="1" u="sng" smtClean="0"/>
              <a:t>SLOVNÍ DRUHY</a:t>
            </a: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dirty="0" smtClean="0"/>
              <a:t>PROCVIČOVÁNÍ</a:t>
            </a:r>
            <a:endParaRPr lang="cs-CZ" sz="3600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b="1" dirty="0" smtClean="0"/>
              <a:t>SPOJ SLABIKY DOHROMADY A URČI SLOVNÍ DRUHY.</a:t>
            </a:r>
            <a:endParaRPr lang="cs-CZ" sz="4000" b="1" dirty="0"/>
          </a:p>
        </p:txBody>
      </p:sp>
      <p:sp>
        <p:nvSpPr>
          <p:cNvPr id="6" name="Popisek se šipkou doprava 5"/>
          <p:cNvSpPr/>
          <p:nvPr/>
        </p:nvSpPr>
        <p:spPr>
          <a:xfrm>
            <a:off x="900113" y="1700213"/>
            <a:ext cx="1346200" cy="649287"/>
          </a:xfrm>
          <a:prstGeom prst="right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MĚ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7" name="Popisek se šipkou doprava 6"/>
          <p:cNvSpPr/>
          <p:nvPr/>
        </p:nvSpPr>
        <p:spPr>
          <a:xfrm>
            <a:off x="1187450" y="2492375"/>
            <a:ext cx="1706563" cy="649288"/>
          </a:xfrm>
          <a:prstGeom prst="right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DVO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9" name="Popisek se šipkou doprava 8"/>
          <p:cNvSpPr/>
          <p:nvPr/>
        </p:nvSpPr>
        <p:spPr>
          <a:xfrm>
            <a:off x="755650" y="3284538"/>
            <a:ext cx="3168650" cy="649287"/>
          </a:xfrm>
          <a:prstGeom prst="right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SMUT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0" name="Popisek se šipkou doprava 9"/>
          <p:cNvSpPr/>
          <p:nvPr/>
        </p:nvSpPr>
        <p:spPr>
          <a:xfrm>
            <a:off x="1116013" y="4005263"/>
            <a:ext cx="1706562" cy="647700"/>
          </a:xfrm>
          <a:prstGeom prst="right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MO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2" name="Popisek se šipkou doprava 11"/>
          <p:cNvSpPr/>
          <p:nvPr/>
        </p:nvSpPr>
        <p:spPr>
          <a:xfrm>
            <a:off x="611188" y="4797425"/>
            <a:ext cx="1346200" cy="647700"/>
          </a:xfrm>
          <a:prstGeom prst="right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MI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8" name="Popisek se šipkou doprava 17"/>
          <p:cNvSpPr/>
          <p:nvPr/>
        </p:nvSpPr>
        <p:spPr>
          <a:xfrm>
            <a:off x="1403350" y="5661025"/>
            <a:ext cx="1346200" cy="647700"/>
          </a:xfrm>
          <a:prstGeom prst="right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NO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23" name="Popisek se šipkou doleva 22"/>
          <p:cNvSpPr/>
          <p:nvPr/>
        </p:nvSpPr>
        <p:spPr>
          <a:xfrm>
            <a:off x="6084888" y="1628775"/>
            <a:ext cx="1439862" cy="720725"/>
          </a:xfrm>
          <a:prstGeom prst="left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JE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24" name="Popisek se šipkou doleva 23"/>
          <p:cNvSpPr/>
          <p:nvPr/>
        </p:nvSpPr>
        <p:spPr>
          <a:xfrm>
            <a:off x="5940425" y="2708275"/>
            <a:ext cx="1439863" cy="720725"/>
          </a:xfrm>
          <a:prstGeom prst="left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SÍC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25" name="Popisek se šipkou doleva 24"/>
          <p:cNvSpPr/>
          <p:nvPr/>
        </p:nvSpPr>
        <p:spPr>
          <a:xfrm>
            <a:off x="7092950" y="3429000"/>
            <a:ext cx="1439863" cy="720725"/>
          </a:xfrm>
          <a:prstGeom prst="left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JE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26" name="Popisek se šipkou doleva 25"/>
          <p:cNvSpPr/>
          <p:nvPr/>
        </p:nvSpPr>
        <p:spPr>
          <a:xfrm>
            <a:off x="6011863" y="4292600"/>
            <a:ext cx="1439862" cy="720725"/>
          </a:xfrm>
          <a:prstGeom prst="left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NĚ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27" name="Popisek se šipkou doleva 26"/>
          <p:cNvSpPr/>
          <p:nvPr/>
        </p:nvSpPr>
        <p:spPr>
          <a:xfrm>
            <a:off x="7092950" y="5084763"/>
            <a:ext cx="1439863" cy="720725"/>
          </a:xfrm>
          <a:prstGeom prst="left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VÉ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29" name="Popisek se šipkou doleva 28"/>
          <p:cNvSpPr/>
          <p:nvPr/>
        </p:nvSpPr>
        <p:spPr>
          <a:xfrm>
            <a:off x="5940425" y="5732463"/>
            <a:ext cx="1439863" cy="720725"/>
          </a:xfrm>
          <a:prstGeom prst="left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MO</a:t>
            </a:r>
            <a:endParaRPr lang="cs-CZ" sz="3600" dirty="0">
              <a:solidFill>
                <a:schemeClr val="bg1"/>
              </a:solidFill>
            </a:endParaRPr>
          </a:p>
        </p:txBody>
      </p:sp>
      <p:cxnSp>
        <p:nvCxnSpPr>
          <p:cNvPr id="31" name="Přímá spojovací čára 30"/>
          <p:cNvCxnSpPr>
            <a:stCxn id="6" idx="3"/>
            <a:endCxn id="24" idx="1"/>
          </p:cNvCxnSpPr>
          <p:nvPr/>
        </p:nvCxnSpPr>
        <p:spPr>
          <a:xfrm>
            <a:off x="2246313" y="2024063"/>
            <a:ext cx="3694112" cy="104457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>
            <a:stCxn id="7" idx="3"/>
            <a:endCxn id="23" idx="1"/>
          </p:cNvCxnSpPr>
          <p:nvPr/>
        </p:nvCxnSpPr>
        <p:spPr>
          <a:xfrm flipV="1">
            <a:off x="2894013" y="1989138"/>
            <a:ext cx="3190875" cy="82708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>
            <a:stCxn id="9" idx="3"/>
            <a:endCxn id="26" idx="1"/>
          </p:cNvCxnSpPr>
          <p:nvPr/>
        </p:nvCxnSpPr>
        <p:spPr>
          <a:xfrm>
            <a:off x="3924300" y="3608388"/>
            <a:ext cx="2087563" cy="104457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>
            <a:stCxn id="10" idx="3"/>
            <a:endCxn id="25" idx="1"/>
          </p:cNvCxnSpPr>
          <p:nvPr/>
        </p:nvCxnSpPr>
        <p:spPr>
          <a:xfrm flipV="1">
            <a:off x="2822575" y="3789363"/>
            <a:ext cx="4270375" cy="5397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>
            <a:stCxn id="12" idx="3"/>
            <a:endCxn id="29" idx="1"/>
          </p:cNvCxnSpPr>
          <p:nvPr/>
        </p:nvCxnSpPr>
        <p:spPr>
          <a:xfrm>
            <a:off x="1957388" y="5121275"/>
            <a:ext cx="3983037" cy="9715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>
            <a:stCxn id="18" idx="3"/>
            <a:endCxn id="27" idx="1"/>
          </p:cNvCxnSpPr>
          <p:nvPr/>
        </p:nvCxnSpPr>
        <p:spPr>
          <a:xfrm flipV="1">
            <a:off x="2749550" y="5445125"/>
            <a:ext cx="4343400" cy="5397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smtClean="0"/>
              <a:t>DOPLŇ  PŘEDLOŽKY.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Na mýtině v lese se pásla srnka.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Půjdu do kina s kamarády.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Přes širokou řeku vede most.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Před domem se vyhřívá kočka.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Získal první místo v tenisovém turnaji.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Mezi Janou a Danou vzniklo přátelství.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Děti křičely pod oknem.</a:t>
            </a:r>
            <a:endParaRPr lang="cs-CZ" sz="3600" dirty="0"/>
          </a:p>
        </p:txBody>
      </p:sp>
      <p:sp>
        <p:nvSpPr>
          <p:cNvPr id="5" name="Veselý obličej 4"/>
          <p:cNvSpPr/>
          <p:nvPr/>
        </p:nvSpPr>
        <p:spPr>
          <a:xfrm>
            <a:off x="3059113" y="5229225"/>
            <a:ext cx="792162" cy="6477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Veselý obličej 5"/>
          <p:cNvSpPr/>
          <p:nvPr/>
        </p:nvSpPr>
        <p:spPr>
          <a:xfrm>
            <a:off x="2843213" y="1700213"/>
            <a:ext cx="360362" cy="360362"/>
          </a:xfrm>
          <a:prstGeom prst="smileyFace">
            <a:avLst>
              <a:gd name="adj" fmla="val -465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2051050" y="2276475"/>
            <a:ext cx="504825" cy="4318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3419475" y="2276475"/>
            <a:ext cx="431800" cy="4318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900113" y="2781300"/>
            <a:ext cx="792162" cy="56673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900113" y="3357563"/>
            <a:ext cx="935037" cy="639762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4140200" y="4149725"/>
            <a:ext cx="431800" cy="358775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900113" y="4581525"/>
            <a:ext cx="935037" cy="57626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827088" y="1700213"/>
            <a:ext cx="649287" cy="433387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smtClean="0"/>
              <a:t>SPOJKA NEBO PŘEDLOŽKA?</a:t>
            </a:r>
          </a:p>
        </p:txBody>
      </p:sp>
      <p:sp>
        <p:nvSpPr>
          <p:cNvPr id="4" name="Stužka nahoru 3"/>
          <p:cNvSpPr/>
          <p:nvPr/>
        </p:nvSpPr>
        <p:spPr>
          <a:xfrm>
            <a:off x="755650" y="1700213"/>
            <a:ext cx="3160713" cy="612775"/>
          </a:xfrm>
          <a:prstGeom prst="ribbon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SPOJKY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779838" y="1412875"/>
            <a:ext cx="4679950" cy="1152525"/>
          </a:xfrm>
          <a:prstGeom prst="ribbon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dirty="0" smtClean="0">
                <a:solidFill>
                  <a:schemeClr val="bg1"/>
                </a:solidFill>
              </a:rPr>
              <a:t>PŘEDLOŽKY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9460" name="Obdélník 5"/>
          <p:cNvSpPr>
            <a:spLocks noChangeArrowheads="1"/>
          </p:cNvSpPr>
          <p:nvPr/>
        </p:nvSpPr>
        <p:spPr bwMode="auto">
          <a:xfrm>
            <a:off x="4787900" y="5373688"/>
            <a:ext cx="873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ALE</a:t>
            </a:r>
          </a:p>
        </p:txBody>
      </p:sp>
      <p:sp>
        <p:nvSpPr>
          <p:cNvPr id="19461" name="Obdélník 6"/>
          <p:cNvSpPr>
            <a:spLocks noChangeArrowheads="1"/>
          </p:cNvSpPr>
          <p:nvPr/>
        </p:nvSpPr>
        <p:spPr bwMode="auto">
          <a:xfrm>
            <a:off x="5003800" y="4005263"/>
            <a:ext cx="15065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OKOLO</a:t>
            </a:r>
          </a:p>
        </p:txBody>
      </p:sp>
      <p:sp>
        <p:nvSpPr>
          <p:cNvPr id="19462" name="Obdélník 7"/>
          <p:cNvSpPr>
            <a:spLocks noChangeArrowheads="1"/>
          </p:cNvSpPr>
          <p:nvPr/>
        </p:nvSpPr>
        <p:spPr bwMode="auto">
          <a:xfrm>
            <a:off x="3059113" y="4652963"/>
            <a:ext cx="11176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POD </a:t>
            </a:r>
          </a:p>
        </p:txBody>
      </p:sp>
      <p:sp>
        <p:nvSpPr>
          <p:cNvPr id="19463" name="Obdélník 8"/>
          <p:cNvSpPr>
            <a:spLocks noChangeArrowheads="1"/>
          </p:cNvSpPr>
          <p:nvPr/>
        </p:nvSpPr>
        <p:spPr bwMode="auto">
          <a:xfrm>
            <a:off x="827088" y="3573463"/>
            <a:ext cx="9159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ABY</a:t>
            </a:r>
          </a:p>
        </p:txBody>
      </p:sp>
      <p:sp>
        <p:nvSpPr>
          <p:cNvPr id="19464" name="Obdélník 9"/>
          <p:cNvSpPr>
            <a:spLocks noChangeArrowheads="1"/>
          </p:cNvSpPr>
          <p:nvPr/>
        </p:nvSpPr>
        <p:spPr bwMode="auto">
          <a:xfrm>
            <a:off x="1116013" y="4941888"/>
            <a:ext cx="12430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KDYŽ </a:t>
            </a:r>
          </a:p>
        </p:txBody>
      </p:sp>
      <p:sp>
        <p:nvSpPr>
          <p:cNvPr id="19465" name="Obdélník 10"/>
          <p:cNvSpPr>
            <a:spLocks noChangeArrowheads="1"/>
          </p:cNvSpPr>
          <p:nvPr/>
        </p:nvSpPr>
        <p:spPr bwMode="auto">
          <a:xfrm>
            <a:off x="6948488" y="3429000"/>
            <a:ext cx="12668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NEBO</a:t>
            </a:r>
          </a:p>
        </p:txBody>
      </p:sp>
      <p:sp>
        <p:nvSpPr>
          <p:cNvPr id="19466" name="Obdélník 11"/>
          <p:cNvSpPr>
            <a:spLocks noChangeArrowheads="1"/>
          </p:cNvSpPr>
          <p:nvPr/>
        </p:nvSpPr>
        <p:spPr bwMode="auto">
          <a:xfrm>
            <a:off x="2843213" y="5661025"/>
            <a:ext cx="11604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VŠAK</a:t>
            </a:r>
          </a:p>
        </p:txBody>
      </p:sp>
      <p:sp>
        <p:nvSpPr>
          <p:cNvPr id="19467" name="Obdélník 12"/>
          <p:cNvSpPr>
            <a:spLocks noChangeArrowheads="1"/>
          </p:cNvSpPr>
          <p:nvPr/>
        </p:nvSpPr>
        <p:spPr bwMode="auto">
          <a:xfrm>
            <a:off x="7812088" y="4797425"/>
            <a:ext cx="396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S</a:t>
            </a:r>
          </a:p>
        </p:txBody>
      </p:sp>
      <p:sp>
        <p:nvSpPr>
          <p:cNvPr id="19468" name="Obdélník 13"/>
          <p:cNvSpPr>
            <a:spLocks noChangeArrowheads="1"/>
          </p:cNvSpPr>
          <p:nvPr/>
        </p:nvSpPr>
        <p:spPr bwMode="auto">
          <a:xfrm>
            <a:off x="2843213" y="3213100"/>
            <a:ext cx="730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PO</a:t>
            </a:r>
          </a:p>
        </p:txBody>
      </p:sp>
      <p:sp>
        <p:nvSpPr>
          <p:cNvPr id="19469" name="Obdélník 14"/>
          <p:cNvSpPr>
            <a:spLocks noChangeArrowheads="1"/>
          </p:cNvSpPr>
          <p:nvPr/>
        </p:nvSpPr>
        <p:spPr bwMode="auto">
          <a:xfrm>
            <a:off x="6300788" y="5229225"/>
            <a:ext cx="6651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ZA</a:t>
            </a:r>
          </a:p>
        </p:txBody>
      </p:sp>
      <p:cxnSp>
        <p:nvCxnSpPr>
          <p:cNvPr id="17" name="Přímá spojovací čára 16"/>
          <p:cNvCxnSpPr/>
          <p:nvPr/>
        </p:nvCxnSpPr>
        <p:spPr>
          <a:xfrm flipV="1">
            <a:off x="1403350" y="2205038"/>
            <a:ext cx="720725" cy="1439862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V="1">
            <a:off x="1908175" y="2133600"/>
            <a:ext cx="576263" cy="2951163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flipV="1">
            <a:off x="3348038" y="2565400"/>
            <a:ext cx="1584325" cy="792163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>
            <a:stCxn id="19462" idx="0"/>
          </p:cNvCxnSpPr>
          <p:nvPr/>
        </p:nvCxnSpPr>
        <p:spPr>
          <a:xfrm flipV="1">
            <a:off x="3617913" y="2492375"/>
            <a:ext cx="1746250" cy="216058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flipH="1" flipV="1">
            <a:off x="2627313" y="2133600"/>
            <a:ext cx="431800" cy="367188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flipV="1">
            <a:off x="5724525" y="2420938"/>
            <a:ext cx="287338" cy="1728787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flipH="1" flipV="1">
            <a:off x="3348038" y="2205038"/>
            <a:ext cx="1655762" cy="3240087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 flipH="1" flipV="1">
            <a:off x="6659563" y="2205038"/>
            <a:ext cx="73025" cy="316865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 flipH="1" flipV="1">
            <a:off x="3276600" y="2205038"/>
            <a:ext cx="3887788" cy="129540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>
            <a:stCxn id="19467" idx="1"/>
            <a:endCxn id="5" idx="2"/>
          </p:cNvCxnSpPr>
          <p:nvPr/>
        </p:nvCxnSpPr>
        <p:spPr>
          <a:xfrm flipH="1" flipV="1">
            <a:off x="6119813" y="2373313"/>
            <a:ext cx="1692275" cy="2746375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smtClean="0"/>
              <a:t>DOPLŇ  CITOSLOVCE.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Vrabec </a:t>
            </a:r>
            <a:r>
              <a:rPr lang="cs-CZ" sz="3600" dirty="0" smtClean="0">
                <a:solidFill>
                  <a:srgbClr val="FFFF00"/>
                </a:solidFill>
              </a:rPr>
              <a:t>?</a:t>
            </a:r>
            <a:r>
              <a:rPr lang="cs-CZ" sz="3600" dirty="0" smtClean="0"/>
              <a:t> pryč.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Lžička </a:t>
            </a:r>
            <a:r>
              <a:rPr lang="cs-CZ" sz="3600" dirty="0" smtClean="0">
                <a:solidFill>
                  <a:srgbClr val="FFFF00"/>
                </a:solidFill>
              </a:rPr>
              <a:t>?</a:t>
            </a:r>
            <a:r>
              <a:rPr lang="cs-CZ" sz="3600" dirty="0" smtClean="0"/>
              <a:t> o sklenici.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Žába </a:t>
            </a:r>
            <a:r>
              <a:rPr lang="cs-CZ" sz="3600" dirty="0" smtClean="0">
                <a:solidFill>
                  <a:srgbClr val="FFFF00"/>
                </a:solidFill>
              </a:rPr>
              <a:t>?</a:t>
            </a:r>
            <a:r>
              <a:rPr lang="cs-CZ" sz="3600" dirty="0" smtClean="0"/>
              <a:t> </a:t>
            </a:r>
            <a:r>
              <a:rPr lang="cs-CZ" sz="3600" dirty="0"/>
              <a:t>d</a:t>
            </a:r>
            <a:r>
              <a:rPr lang="cs-CZ" sz="3600" dirty="0" smtClean="0"/>
              <a:t>o vody.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>
                <a:solidFill>
                  <a:srgbClr val="FFFF00"/>
                </a:solidFill>
              </a:rPr>
              <a:t>?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smtClean="0"/>
              <a:t>, to je zima.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>
                <a:solidFill>
                  <a:srgbClr val="FFFF00"/>
                </a:solidFill>
              </a:rPr>
              <a:t>?</a:t>
            </a:r>
            <a:r>
              <a:rPr lang="cs-CZ" sz="3600" dirty="0" smtClean="0"/>
              <a:t> , to bolí.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Vítek mává </a:t>
            </a:r>
            <a:r>
              <a:rPr lang="cs-CZ" sz="3600" dirty="0" smtClean="0">
                <a:solidFill>
                  <a:srgbClr val="FFFF00"/>
                </a:solidFill>
              </a:rPr>
              <a:t>?</a:t>
            </a:r>
            <a:r>
              <a:rPr lang="cs-CZ" sz="3600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Kohout volá </a:t>
            </a:r>
            <a:r>
              <a:rPr lang="cs-CZ" sz="3600" dirty="0" smtClean="0">
                <a:solidFill>
                  <a:srgbClr val="FFFF00"/>
                </a:solidFill>
              </a:rPr>
              <a:t>?</a:t>
            </a:r>
            <a:r>
              <a:rPr lang="cs-CZ" sz="3600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Frnk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Cink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Žbluňk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Brr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Au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Pá,</a:t>
            </a:r>
            <a:r>
              <a:rPr lang="cs-CZ" sz="3600" dirty="0" err="1" smtClean="0"/>
              <a:t>pá</a:t>
            </a:r>
            <a:endParaRPr lang="cs-CZ" sz="36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Kikirikí</a:t>
            </a:r>
            <a:endParaRPr lang="cs-CZ" sz="3600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smtClean="0"/>
              <a:t>ZAŘAĎ  PŘÍSLOVCE.</a:t>
            </a:r>
          </a:p>
        </p:txBody>
      </p:sp>
      <p:pic>
        <p:nvPicPr>
          <p:cNvPr id="21506" name="Picture 2" descr="C:\Documents and Settings\Maminka\Dokumenty\Obrázky\11954296561720451192post-it_sebastien_duperr_01.svg.thumb[1]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1341438"/>
            <a:ext cx="1598612" cy="2054225"/>
          </a:xfrm>
        </p:spPr>
      </p:pic>
      <p:pic>
        <p:nvPicPr>
          <p:cNvPr id="21507" name="Picture 2" descr="C:\Documents and Settings\Maminka\Dokumenty\Obrázky\11954296561720451192post-it_sebastien_duperr_01.svg.thumb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1341438"/>
            <a:ext cx="1598612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2" descr="C:\Documents and Settings\Maminka\Dokumenty\Obrázky\11954296561720451192post-it_sebastien_duperr_01.svg.thumb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3663" y="1268413"/>
            <a:ext cx="1598612" cy="205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Obdélník 9"/>
          <p:cNvSpPr>
            <a:spLocks noChangeArrowheads="1"/>
          </p:cNvSpPr>
          <p:nvPr/>
        </p:nvSpPr>
        <p:spPr bwMode="auto">
          <a:xfrm>
            <a:off x="1187450" y="2133600"/>
            <a:ext cx="11477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solidFill>
                  <a:schemeClr val="bg1"/>
                </a:solidFill>
                <a:latin typeface="Calibri" pitchFamily="34" charset="0"/>
              </a:rPr>
              <a:t>KDE?</a:t>
            </a:r>
          </a:p>
        </p:txBody>
      </p:sp>
      <p:sp>
        <p:nvSpPr>
          <p:cNvPr id="21510" name="Obdélník 10"/>
          <p:cNvSpPr>
            <a:spLocks noChangeArrowheads="1"/>
          </p:cNvSpPr>
          <p:nvPr/>
        </p:nvSpPr>
        <p:spPr bwMode="auto">
          <a:xfrm>
            <a:off x="2987675" y="2060575"/>
            <a:ext cx="1190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solidFill>
                  <a:schemeClr val="bg1"/>
                </a:solidFill>
                <a:latin typeface="Calibri" pitchFamily="34" charset="0"/>
              </a:rPr>
              <a:t>KDY?</a:t>
            </a:r>
            <a:r>
              <a:rPr lang="cs-CZ">
                <a:solidFill>
                  <a:schemeClr val="bg1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1511" name="Obdélník 11"/>
          <p:cNvSpPr>
            <a:spLocks noChangeArrowheads="1"/>
          </p:cNvSpPr>
          <p:nvPr/>
        </p:nvSpPr>
        <p:spPr bwMode="auto">
          <a:xfrm>
            <a:off x="6732588" y="2133600"/>
            <a:ext cx="1406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solidFill>
                  <a:schemeClr val="bg1"/>
                </a:solidFill>
                <a:latin typeface="Calibri" pitchFamily="34" charset="0"/>
              </a:rPr>
              <a:t>KAM?</a:t>
            </a:r>
            <a:r>
              <a:rPr lang="cs-CZ">
                <a:solidFill>
                  <a:schemeClr val="bg1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1512" name="Rectangle 3"/>
          <p:cNvSpPr>
            <a:spLocks noChangeArrowheads="1"/>
          </p:cNvSpPr>
          <p:nvPr/>
        </p:nvSpPr>
        <p:spPr bwMode="auto">
          <a:xfrm>
            <a:off x="4716463" y="2060575"/>
            <a:ext cx="13319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360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JAK? </a:t>
            </a:r>
            <a:endParaRPr lang="cs-CZ">
              <a:solidFill>
                <a:schemeClr val="bg1"/>
              </a:solidFill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21513" name="Picture 2" descr="C:\Documents and Settings\Maminka\Dokumenty\Obrázky\11954296561720451192post-it_sebastien_duperr_01.svg.thumb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268413"/>
            <a:ext cx="1598612" cy="205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4" name="Rectangle 4"/>
          <p:cNvSpPr>
            <a:spLocks noChangeArrowheads="1"/>
          </p:cNvSpPr>
          <p:nvPr/>
        </p:nvSpPr>
        <p:spPr bwMode="auto">
          <a:xfrm>
            <a:off x="4787900" y="2109788"/>
            <a:ext cx="12239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360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JAK? </a:t>
            </a:r>
            <a:endParaRPr lang="cs-CZ">
              <a:solidFill>
                <a:schemeClr val="bg1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1515" name="Obdélník 15"/>
          <p:cNvSpPr>
            <a:spLocks noChangeArrowheads="1"/>
          </p:cNvSpPr>
          <p:nvPr/>
        </p:nvSpPr>
        <p:spPr bwMode="auto">
          <a:xfrm>
            <a:off x="3779838" y="5229225"/>
            <a:ext cx="11255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BRZY</a:t>
            </a:r>
          </a:p>
        </p:txBody>
      </p:sp>
      <p:sp>
        <p:nvSpPr>
          <p:cNvPr id="21516" name="Obdélník 16"/>
          <p:cNvSpPr>
            <a:spLocks noChangeArrowheads="1"/>
          </p:cNvSpPr>
          <p:nvPr/>
        </p:nvSpPr>
        <p:spPr bwMode="auto">
          <a:xfrm>
            <a:off x="755650" y="4581525"/>
            <a:ext cx="12001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DNES</a:t>
            </a:r>
          </a:p>
        </p:txBody>
      </p:sp>
      <p:sp>
        <p:nvSpPr>
          <p:cNvPr id="21517" name="Obdélník 17"/>
          <p:cNvSpPr>
            <a:spLocks noChangeArrowheads="1"/>
          </p:cNvSpPr>
          <p:nvPr/>
        </p:nvSpPr>
        <p:spPr bwMode="auto">
          <a:xfrm>
            <a:off x="1476375" y="5516563"/>
            <a:ext cx="1435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DOMA</a:t>
            </a:r>
          </a:p>
        </p:txBody>
      </p:sp>
      <p:sp>
        <p:nvSpPr>
          <p:cNvPr id="21518" name="Obdélník 18"/>
          <p:cNvSpPr>
            <a:spLocks noChangeArrowheads="1"/>
          </p:cNvSpPr>
          <p:nvPr/>
        </p:nvSpPr>
        <p:spPr bwMode="auto">
          <a:xfrm>
            <a:off x="5292725" y="5516563"/>
            <a:ext cx="16478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KLIDNĚ </a:t>
            </a:r>
          </a:p>
        </p:txBody>
      </p:sp>
      <p:sp>
        <p:nvSpPr>
          <p:cNvPr id="21519" name="Obdélník 19"/>
          <p:cNvSpPr>
            <a:spLocks noChangeArrowheads="1"/>
          </p:cNvSpPr>
          <p:nvPr/>
        </p:nvSpPr>
        <p:spPr bwMode="auto">
          <a:xfrm>
            <a:off x="2484438" y="4437063"/>
            <a:ext cx="13668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latin typeface="Calibri" pitchFamily="34" charset="0"/>
              </a:rPr>
              <a:t>LONI</a:t>
            </a:r>
          </a:p>
        </p:txBody>
      </p:sp>
      <p:sp>
        <p:nvSpPr>
          <p:cNvPr id="21520" name="Obdélník 20"/>
          <p:cNvSpPr>
            <a:spLocks noChangeArrowheads="1"/>
          </p:cNvSpPr>
          <p:nvPr/>
        </p:nvSpPr>
        <p:spPr bwMode="auto">
          <a:xfrm>
            <a:off x="5364163" y="4437063"/>
            <a:ext cx="13081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DOLŮ</a:t>
            </a:r>
            <a:r>
              <a:rPr lang="cs-CZ">
                <a:latin typeface="Calibri" pitchFamily="34" charset="0"/>
              </a:rPr>
              <a:t> </a:t>
            </a:r>
          </a:p>
        </p:txBody>
      </p:sp>
      <p:sp>
        <p:nvSpPr>
          <p:cNvPr id="21521" name="Obdélník 21"/>
          <p:cNvSpPr>
            <a:spLocks noChangeArrowheads="1"/>
          </p:cNvSpPr>
          <p:nvPr/>
        </p:nvSpPr>
        <p:spPr bwMode="auto">
          <a:xfrm>
            <a:off x="7164388" y="4724400"/>
            <a:ext cx="1116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MILE</a:t>
            </a:r>
          </a:p>
        </p:txBody>
      </p:sp>
      <p:sp>
        <p:nvSpPr>
          <p:cNvPr id="21522" name="Obdélník 22"/>
          <p:cNvSpPr>
            <a:spLocks noChangeArrowheads="1"/>
          </p:cNvSpPr>
          <p:nvPr/>
        </p:nvSpPr>
        <p:spPr bwMode="auto">
          <a:xfrm>
            <a:off x="539750" y="3716338"/>
            <a:ext cx="12985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DOLE </a:t>
            </a:r>
          </a:p>
        </p:txBody>
      </p:sp>
      <p:cxnSp>
        <p:nvCxnSpPr>
          <p:cNvPr id="25" name="Přímá spojovací čára 24"/>
          <p:cNvCxnSpPr/>
          <p:nvPr/>
        </p:nvCxnSpPr>
        <p:spPr>
          <a:xfrm flipV="1">
            <a:off x="1187450" y="3141663"/>
            <a:ext cx="576263" cy="719137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 flipV="1">
            <a:off x="1763713" y="3068638"/>
            <a:ext cx="2016125" cy="1728787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>
            <a:stCxn id="21517" idx="0"/>
          </p:cNvCxnSpPr>
          <p:nvPr/>
        </p:nvCxnSpPr>
        <p:spPr>
          <a:xfrm flipH="1" flipV="1">
            <a:off x="2051050" y="3213100"/>
            <a:ext cx="142875" cy="2303463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 flipV="1">
            <a:off x="3419475" y="3141663"/>
            <a:ext cx="288925" cy="1366837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flipH="1" flipV="1">
            <a:off x="3995738" y="3213100"/>
            <a:ext cx="360362" cy="216058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 flipV="1">
            <a:off x="5867400" y="3068638"/>
            <a:ext cx="1512888" cy="1512887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 flipH="1" flipV="1">
            <a:off x="5292725" y="3068638"/>
            <a:ext cx="142875" cy="2592387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/>
          <p:nvPr/>
        </p:nvCxnSpPr>
        <p:spPr>
          <a:xfrm flipH="1" flipV="1">
            <a:off x="5724525" y="3141663"/>
            <a:ext cx="1727200" cy="1800225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smtClean="0"/>
              <a:t>URČI SLOVNÍ DRUHY.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V písemce  mám chyby.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Jakub chytil pět kaprů.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Ať už neprší.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Na pískovišti bylo sedm děvčat.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Pavel a Iveta se pilně učili.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Zítra jdeme do kina.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Tvá maminka je hodná.</a:t>
            </a:r>
            <a:endParaRPr lang="cs-CZ" sz="3600" dirty="0"/>
          </a:p>
        </p:txBody>
      </p:sp>
      <p:sp>
        <p:nvSpPr>
          <p:cNvPr id="8" name="Šipka doprava 7"/>
          <p:cNvSpPr/>
          <p:nvPr/>
        </p:nvSpPr>
        <p:spPr>
          <a:xfrm>
            <a:off x="6659563" y="2852738"/>
            <a:ext cx="1411287" cy="700087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965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0" name="Šipka doprava 9"/>
          <p:cNvSpPr/>
          <p:nvPr/>
        </p:nvSpPr>
        <p:spPr>
          <a:xfrm>
            <a:off x="6588125" y="2205038"/>
            <a:ext cx="1411288" cy="700087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1541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1" name="Šipka doprava 10"/>
          <p:cNvSpPr/>
          <p:nvPr/>
        </p:nvSpPr>
        <p:spPr>
          <a:xfrm>
            <a:off x="6948488" y="5445125"/>
            <a:ext cx="1409700" cy="700088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3152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3" name="Šipka doprava 12"/>
          <p:cNvSpPr/>
          <p:nvPr/>
        </p:nvSpPr>
        <p:spPr>
          <a:xfrm>
            <a:off x="6588125" y="1628775"/>
            <a:ext cx="1411288" cy="700088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7151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4" name="Šipka doprava 13"/>
          <p:cNvSpPr/>
          <p:nvPr/>
        </p:nvSpPr>
        <p:spPr>
          <a:xfrm>
            <a:off x="6875463" y="3429000"/>
            <a:ext cx="1800225" cy="700088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71541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5" name="Šipka doprava 14"/>
          <p:cNvSpPr/>
          <p:nvPr/>
        </p:nvSpPr>
        <p:spPr>
          <a:xfrm>
            <a:off x="6300788" y="4005263"/>
            <a:ext cx="1841500" cy="700087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18165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6" name="Šipka doprava 15"/>
          <p:cNvSpPr/>
          <p:nvPr/>
        </p:nvSpPr>
        <p:spPr>
          <a:xfrm>
            <a:off x="6804025" y="4652963"/>
            <a:ext cx="1411288" cy="700087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chemeClr val="bg1"/>
                </a:solidFill>
              </a:rPr>
              <a:t>6571</a:t>
            </a:r>
            <a:endParaRPr lang="cs-CZ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 build="p" animBg="1"/>
      <p:bldP spid="11" grpId="0" build="p" animBg="1"/>
      <p:bldP spid="13" grpId="0" build="p" animBg="1"/>
      <p:bldP spid="14" grpId="0" build="p" animBg="1"/>
      <p:bldP spid="15" grpId="0" build="p" animBg="1"/>
      <p:bldP spid="16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smtClean="0"/>
              <a:t>DOPLŇ  VĚTY.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>
                <a:solidFill>
                  <a:srgbClr val="FFC000"/>
                </a:solidFill>
              </a:rPr>
              <a:t>KDY?</a:t>
            </a:r>
            <a:r>
              <a:rPr lang="cs-CZ" sz="3600" dirty="0" smtClean="0"/>
              <a:t> </a:t>
            </a:r>
            <a:r>
              <a:rPr lang="cs-CZ" sz="3600" dirty="0"/>
              <a:t>p</a:t>
            </a:r>
            <a:r>
              <a:rPr lang="cs-CZ" sz="3600" dirty="0" smtClean="0"/>
              <a:t>řijede babička.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Musíme se </a:t>
            </a:r>
            <a:r>
              <a:rPr lang="cs-CZ" sz="3600" dirty="0" smtClean="0">
                <a:solidFill>
                  <a:srgbClr val="FFC000"/>
                </a:solidFill>
              </a:rPr>
              <a:t>JAK? </a:t>
            </a:r>
            <a:r>
              <a:rPr lang="cs-CZ" sz="3600" dirty="0"/>
              <a:t>u</a:t>
            </a:r>
            <a:r>
              <a:rPr lang="cs-CZ" sz="3600" dirty="0" smtClean="0"/>
              <a:t>čit.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Tatínek půjde </a:t>
            </a:r>
            <a:r>
              <a:rPr lang="cs-CZ" sz="3600" dirty="0" smtClean="0">
                <a:solidFill>
                  <a:srgbClr val="FFC000"/>
                </a:solidFill>
              </a:rPr>
              <a:t>KAM?</a:t>
            </a:r>
            <a:r>
              <a:rPr lang="cs-CZ" sz="3600" dirty="0" smtClean="0"/>
              <a:t> 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>
                <a:solidFill>
                  <a:srgbClr val="FFC000"/>
                </a:solidFill>
              </a:rPr>
              <a:t>KDE?</a:t>
            </a:r>
            <a:r>
              <a:rPr lang="cs-CZ" sz="3600" dirty="0" smtClean="0"/>
              <a:t> Máme novou televizi.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Musíme jíst </a:t>
            </a:r>
            <a:r>
              <a:rPr lang="cs-CZ" sz="3600" dirty="0" smtClean="0">
                <a:solidFill>
                  <a:srgbClr val="FFC000"/>
                </a:solidFill>
              </a:rPr>
              <a:t>JAK?</a:t>
            </a:r>
            <a:r>
              <a:rPr lang="cs-CZ" sz="3600" dirty="0" smtClean="0"/>
              <a:t> 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Nesmíš přijít </a:t>
            </a:r>
            <a:r>
              <a:rPr lang="cs-CZ" sz="3600" dirty="0" smtClean="0">
                <a:solidFill>
                  <a:srgbClr val="FFC000"/>
                </a:solidFill>
              </a:rPr>
              <a:t>KDY?</a:t>
            </a:r>
            <a:r>
              <a:rPr lang="cs-CZ" sz="3600" dirty="0" smtClean="0"/>
              <a:t> 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Výtah jede </a:t>
            </a:r>
            <a:r>
              <a:rPr lang="cs-CZ" sz="3600" dirty="0" smtClean="0">
                <a:solidFill>
                  <a:srgbClr val="FFC000"/>
                </a:solidFill>
              </a:rPr>
              <a:t>KAM?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-95250"/>
            <a:ext cx="16668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cs-CZ" sz="3600" u="sng">
                <a:latin typeface="Calibri" pitchFamily="34" charset="0"/>
                <a:ea typeface="Calibri" pitchFamily="34" charset="0"/>
                <a:cs typeface="Times New Roman" pitchFamily="18" charset="0"/>
              </a:rPr>
              <a:t>Odkazy:</a:t>
            </a:r>
            <a:endParaRPr lang="cs-CZ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4578" name="Obdélník 4"/>
          <p:cNvSpPr>
            <a:spLocks noChangeArrowheads="1"/>
          </p:cNvSpPr>
          <p:nvPr/>
        </p:nvSpPr>
        <p:spPr bwMode="auto">
          <a:xfrm>
            <a:off x="323850" y="836613"/>
            <a:ext cx="406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http://www.clker.com/clipart-10586.html</a:t>
            </a:r>
          </a:p>
        </p:txBody>
      </p:sp>
      <p:sp>
        <p:nvSpPr>
          <p:cNvPr id="24579" name="Rectangle 1"/>
          <p:cNvSpPr>
            <a:spLocks noChangeArrowheads="1"/>
          </p:cNvSpPr>
          <p:nvPr/>
        </p:nvSpPr>
        <p:spPr bwMode="auto">
          <a:xfrm>
            <a:off x="0" y="3263900"/>
            <a:ext cx="8951913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cs-CZ" sz="2000">
                <a:latin typeface="Calibri" pitchFamily="34" charset="0"/>
                <a:ea typeface="Calibri" pitchFamily="34" charset="0"/>
                <a:cs typeface="Times New Roman" pitchFamily="18" charset="0"/>
              </a:rPr>
              <a:t>Není-li uvedeno jinak je materiál dílem autorky podle učebních osnov odpovídajících</a:t>
            </a:r>
          </a:p>
          <a:p>
            <a:r>
              <a:rPr lang="cs-CZ" sz="2000">
                <a:latin typeface="Calibri" pitchFamily="34" charset="0"/>
                <a:ea typeface="Calibri" pitchFamily="34" charset="0"/>
                <a:cs typeface="Times New Roman" pitchFamily="18" charset="0"/>
              </a:rPr>
              <a:t> ŠVP vyučovaných podle učebnice:</a:t>
            </a:r>
            <a:endParaRPr lang="cs-CZ" sz="200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2000">
                <a:latin typeface="Calibri" pitchFamily="34" charset="0"/>
                <a:ea typeface="Calibri" pitchFamily="34" charset="0"/>
                <a:cs typeface="Times New Roman" pitchFamily="18" charset="0"/>
              </a:rPr>
              <a:t>J. Kosová, G. Babušová, A. Řeháčková. Český jazyk 3, učebnice pro základní školy.</a:t>
            </a:r>
            <a:endParaRPr lang="cs-CZ" sz="2000"/>
          </a:p>
          <a:p>
            <a:pPr eaLnBrk="0" hangingPunct="0"/>
            <a:r>
              <a:rPr lang="cs-CZ" sz="2000">
                <a:latin typeface="Calibri" pitchFamily="34" charset="0"/>
              </a:rPr>
              <a:t>Plzeň: FRAUS 2009. ISBN 978-80-7238-857-8</a:t>
            </a:r>
            <a:endParaRPr lang="cs-CZ" sz="2000"/>
          </a:p>
          <a:p>
            <a:pPr eaLnBrk="0" hangingPunct="0"/>
            <a:r>
              <a:rPr lang="cs-CZ" sz="2000">
                <a:latin typeface="Calibri" pitchFamily="34" charset="0"/>
              </a:rPr>
              <a:t>Citováno dne: 7.6. 2012</a:t>
            </a:r>
            <a:endParaRPr lang="cs-CZ" sz="2000"/>
          </a:p>
          <a:p>
            <a:pPr eaLnBrk="0" hangingPunct="0"/>
            <a:r>
              <a:rPr lang="cs-CZ" sz="2000">
                <a:latin typeface="Calibri" pitchFamily="34" charset="0"/>
              </a:rPr>
              <a:t>DUM uložen na – http://dumy.cz/materialy/prehled</a:t>
            </a:r>
            <a:endParaRPr lang="cs-CZ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271</Words>
  <Application>Microsoft Office PowerPoint</Application>
  <PresentationFormat>On-screen Show (4:3)</PresentationFormat>
  <Paragraphs>98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Calibri</vt:lpstr>
      <vt:lpstr>Arial</vt:lpstr>
      <vt:lpstr>Times New Roman</vt:lpstr>
      <vt:lpstr>Motiv sady Office</vt:lpstr>
      <vt:lpstr>Název školy: ZŠ Klášterec nad Ohří, Krátká 676 Autor: Mgr. Ivana Blažková Název materiálu: VY_32_INOVACE_16_15_ Slovní druhy, procvičování  Číslo projektu: CZ.1.07/1.4./00/21.1115  </vt:lpstr>
      <vt:lpstr>SLOVNÍ DRUHY</vt:lpstr>
      <vt:lpstr>SPOJ SLABIKY DOHROMADY A URČI SLOVNÍ DRUHY.</vt:lpstr>
      <vt:lpstr>DOPLŇ  PŘEDLOŽKY.</vt:lpstr>
      <vt:lpstr>SPOJKA NEBO PŘEDLOŽKA?</vt:lpstr>
      <vt:lpstr>DOPLŇ  CITOSLOVCE.</vt:lpstr>
      <vt:lpstr>ZAŘAĎ  PŘÍSLOVCE.</vt:lpstr>
      <vt:lpstr>URČI SLOVNÍ DRUHY.</vt:lpstr>
      <vt:lpstr>DOPLŇ  VĚTY.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Maminka</dc:creator>
  <cp:lastModifiedBy>DUM</cp:lastModifiedBy>
  <cp:revision>17</cp:revision>
  <dcterms:created xsi:type="dcterms:W3CDTF">2012-05-25T20:39:35Z</dcterms:created>
  <dcterms:modified xsi:type="dcterms:W3CDTF">2012-06-12T18:24:01Z</dcterms:modified>
</cp:coreProperties>
</file>