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636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A6E00-505A-4148-9F95-DF46442F0412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218D45-9432-4A4D-90CB-CE3317A8DE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CE0E030-DBAE-487D-A667-E9F5964383EC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BC5A26E3-DCAF-4E6D-A26B-E44C799C61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javascript:edit(140590)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5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Nadpis 3"/>
          <p:cNvSpPr>
            <a:spLocks noGrp="1"/>
          </p:cNvSpPr>
          <p:nvPr>
            <p:ph type="ctrTitle"/>
          </p:nvPr>
        </p:nvSpPr>
        <p:spPr>
          <a:xfrm>
            <a:off x="468313" y="549275"/>
            <a:ext cx="7772400" cy="2087563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Mgr. Ivana Blažková</a:t>
            </a: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b="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VY_32_INOVACE_17_15_Slovní druhy, procvičování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</a:t>
            </a:r>
            <a:r>
              <a:rPr lang="cs-CZ" sz="2800" b="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./00/21.1115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8313" y="3141663"/>
            <a:ext cx="7559675" cy="1824037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>
                <a:solidFill>
                  <a:schemeClr val="bg1"/>
                </a:solidFill>
              </a:rPr>
              <a:t>Anotace:Prezentace je určena pro 3. </a:t>
            </a:r>
            <a:r>
              <a:rPr lang="cs-CZ" sz="2400" dirty="0" smtClean="0">
                <a:solidFill>
                  <a:schemeClr val="bg1"/>
                </a:solidFill>
              </a:rPr>
              <a:t>ročník, předmět </a:t>
            </a:r>
            <a:r>
              <a:rPr lang="cs-CZ" sz="2400" smtClean="0">
                <a:solidFill>
                  <a:schemeClr val="bg1"/>
                </a:solidFill>
              </a:rPr>
              <a:t>český jazyk. </a:t>
            </a:r>
            <a:r>
              <a:rPr lang="cs-CZ" sz="2400" dirty="0" smtClean="0">
                <a:solidFill>
                  <a:schemeClr val="bg1"/>
                </a:solidFill>
              </a:rPr>
              <a:t>Žák si upevňuje, procvičuje a prohlubuje znalosti z oblasti slovních druhů.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b="1" u="sng" dirty="0" smtClean="0"/>
              <a:t>SLOVNÍ DRUHY</a:t>
            </a:r>
            <a:endParaRPr lang="cs-CZ" sz="4000" b="1" u="sng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PROCVIČOVÁNÍ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VYBER Z ŘADY SLOVESA.</a:t>
            </a:r>
            <a:endParaRPr lang="cs-CZ" sz="4000" b="1" dirty="0"/>
          </a:p>
        </p:txBody>
      </p:sp>
      <p:sp>
        <p:nvSpPr>
          <p:cNvPr id="5" name="Vývojový diagram: děrná páska 4"/>
          <p:cNvSpPr/>
          <p:nvPr/>
        </p:nvSpPr>
        <p:spPr>
          <a:xfrm>
            <a:off x="755576" y="1628800"/>
            <a:ext cx="1440160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HÁZÍ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Vývojový diagram: děrná páska 5"/>
          <p:cNvSpPr/>
          <p:nvPr/>
        </p:nvSpPr>
        <p:spPr>
          <a:xfrm>
            <a:off x="6084168" y="1700808"/>
            <a:ext cx="1728192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KROK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Vývojový diagram: děrná páska 6"/>
          <p:cNvSpPr/>
          <p:nvPr/>
        </p:nvSpPr>
        <p:spPr>
          <a:xfrm>
            <a:off x="2627784" y="1556792"/>
            <a:ext cx="1368152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ONI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Vývojový diagram: děrná páska 8"/>
          <p:cNvSpPr/>
          <p:nvPr/>
        </p:nvSpPr>
        <p:spPr>
          <a:xfrm>
            <a:off x="4355976" y="1556792"/>
            <a:ext cx="1368152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ABY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1" name="Vývojový diagram: děrná páska 10"/>
          <p:cNvSpPr/>
          <p:nvPr/>
        </p:nvSpPr>
        <p:spPr>
          <a:xfrm>
            <a:off x="683568" y="2780928"/>
            <a:ext cx="1728192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RADÍ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Vývojový diagram: děrná páska 11"/>
          <p:cNvSpPr/>
          <p:nvPr/>
        </p:nvSpPr>
        <p:spPr>
          <a:xfrm>
            <a:off x="2699792" y="2708920"/>
            <a:ext cx="2232248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RYCHLE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3" name="Vývojový diagram: děrná páska 12"/>
          <p:cNvSpPr/>
          <p:nvPr/>
        </p:nvSpPr>
        <p:spPr>
          <a:xfrm>
            <a:off x="5148064" y="2636912"/>
            <a:ext cx="1368152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NEJÍ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4" name="Vývojový diagram: děrná páska 13"/>
          <p:cNvSpPr/>
          <p:nvPr/>
        </p:nvSpPr>
        <p:spPr>
          <a:xfrm>
            <a:off x="6876256" y="2636912"/>
            <a:ext cx="1368152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NAD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5" name="Vývojový diagram: děrná páska 14"/>
          <p:cNvSpPr/>
          <p:nvPr/>
        </p:nvSpPr>
        <p:spPr>
          <a:xfrm>
            <a:off x="755576" y="3717032"/>
            <a:ext cx="2880320" cy="85571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EXISTUJE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6" name="Vývojový diagram: děrná páska 15"/>
          <p:cNvSpPr/>
          <p:nvPr/>
        </p:nvSpPr>
        <p:spPr>
          <a:xfrm>
            <a:off x="3995936" y="3717032"/>
            <a:ext cx="1584176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NOVÁ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Vývojový diagram: děrná páska 16"/>
          <p:cNvSpPr/>
          <p:nvPr/>
        </p:nvSpPr>
        <p:spPr>
          <a:xfrm>
            <a:off x="5868144" y="3645024"/>
            <a:ext cx="1728192" cy="804672"/>
          </a:xfrm>
          <a:prstGeom prst="flowChartPunchedTap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KLAPE</a:t>
            </a:r>
            <a:endParaRPr lang="cs-CZ" sz="3600" dirty="0">
              <a:solidFill>
                <a:schemeClr val="tx1"/>
              </a:solidFill>
            </a:endParaRPr>
          </a:p>
        </p:txBody>
      </p:sp>
      <p:graphicFrame>
        <p:nvGraphicFramePr>
          <p:cNvPr id="18" name="Tabulka 17"/>
          <p:cNvGraphicFramePr>
            <a:graphicFrameLocks noGrp="1"/>
          </p:cNvGraphicFramePr>
          <p:nvPr/>
        </p:nvGraphicFramePr>
        <p:xfrm>
          <a:off x="1259632" y="5373216"/>
          <a:ext cx="6096000" cy="640080"/>
        </p:xfrm>
        <a:graphic>
          <a:graphicData uri="http://schemas.openxmlformats.org/drawingml/2006/table">
            <a:tbl>
              <a:tblPr firstRow="1" bandRow="1">
                <a:tableStyleId>{284E427A-3D55-4303-BF80-6455036E1DE7}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dissolve/>
    <p:sndAc>
      <p:stSnd>
        <p:snd r:embed="rId2" name="wind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1" grpId="0" animBg="1"/>
      <p:bldP spid="13" grpId="0" animBg="1"/>
      <p:bldP spid="15" grpId="0" animBg="1"/>
      <p:bldP spid="1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DEJ DO </a:t>
            </a:r>
            <a:r>
              <a:rPr lang="cs-CZ" sz="4000" b="1" smtClean="0"/>
              <a:t>HRNEČKU CITOSLOVCE,VYBER POČÁTEČNÍ PÍSMENO.</a:t>
            </a:r>
            <a:endParaRPr lang="cs-CZ" sz="40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6660232" y="3933056"/>
            <a:ext cx="1368152" cy="504056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CINK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156176" y="4941168"/>
            <a:ext cx="1368152" cy="504056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OKO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043608" y="5229200"/>
            <a:ext cx="1368152" cy="432048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TVÁ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95536" y="2060848"/>
            <a:ext cx="1368152" cy="64807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ZA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55576" y="3933056"/>
            <a:ext cx="1368152" cy="576064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PST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771800" y="5301208"/>
            <a:ext cx="1368152" cy="64807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KUS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99992" y="5157192"/>
            <a:ext cx="1368152" cy="576064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ACH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3528" y="2996952"/>
            <a:ext cx="1656184" cy="648072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MŇAM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876256" y="2708920"/>
            <a:ext cx="1224136" cy="576064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KRÁ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804248" y="1628800"/>
            <a:ext cx="1368152" cy="576064"/>
          </a:xfrm>
          <a:prstGeom prst="roundRect">
            <a:avLst/>
          </a:prstGeom>
          <a:solidFill>
            <a:schemeClr val="tx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bg1"/>
                </a:solidFill>
              </a:rPr>
              <a:t>NŮŽ</a:t>
            </a:r>
            <a:endParaRPr lang="cs-CZ" sz="3600" dirty="0">
              <a:solidFill>
                <a:schemeClr val="bg1"/>
              </a:solidFill>
            </a:endParaRPr>
          </a:p>
        </p:txBody>
      </p:sp>
      <p:pic>
        <p:nvPicPr>
          <p:cNvPr id="2050" name="Picture 2" descr="Yellow Mug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7483647" y="-1354138"/>
            <a:ext cx="2847975" cy="2743201"/>
          </a:xfrm>
          <a:prstGeom prst="rect">
            <a:avLst/>
          </a:prstGeom>
          <a:noFill/>
        </p:spPr>
      </p:pic>
      <p:pic>
        <p:nvPicPr>
          <p:cNvPr id="17" name="Obrázek 16" descr="Yellow Mug Clip Art">
            <a:hlinkClick r:id="rId3"/>
          </p:cNvPr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1844824"/>
            <a:ext cx="4752528" cy="2811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0.00532 L 0.23038 0.00532 " pathEditMode="relative" rAng="0" ptsTypes="AA">
                                      <p:cBhvr>
                                        <p:cTn id="6" dur="3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0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 -0.33272  E" pathEditMode="relative" ptsTypes="">
                                      <p:cBhvr>
                                        <p:cTn id="1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2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9" grpId="0" animBg="1"/>
      <p:bldP spid="11" grpId="0" animBg="1"/>
      <p:bldP spid="12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DEJ DO ZÁKLADNÍHO TVARU.</a:t>
            </a:r>
            <a:endParaRPr lang="cs-CZ" sz="40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pátého</a:t>
            </a:r>
          </a:p>
          <a:p>
            <a:r>
              <a:rPr lang="cs-CZ" sz="3600" dirty="0" smtClean="0"/>
              <a:t>hlodavcem</a:t>
            </a:r>
          </a:p>
          <a:p>
            <a:r>
              <a:rPr lang="cs-CZ" sz="3600" dirty="0" smtClean="0"/>
              <a:t>tvého</a:t>
            </a:r>
          </a:p>
          <a:p>
            <a:r>
              <a:rPr lang="cs-CZ" sz="3600" dirty="0" smtClean="0"/>
              <a:t>bohatému</a:t>
            </a:r>
          </a:p>
          <a:p>
            <a:r>
              <a:rPr lang="cs-CZ" sz="3600" dirty="0" smtClean="0"/>
              <a:t>babičce</a:t>
            </a:r>
          </a:p>
          <a:p>
            <a:r>
              <a:rPr lang="cs-CZ" sz="3600" dirty="0" smtClean="0"/>
              <a:t>rychlém</a:t>
            </a:r>
          </a:p>
          <a:p>
            <a:r>
              <a:rPr lang="cs-CZ" sz="3600" dirty="0" smtClean="0"/>
              <a:t>jednomu</a:t>
            </a:r>
          </a:p>
          <a:p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pátý</a:t>
            </a:r>
          </a:p>
          <a:p>
            <a:r>
              <a:rPr lang="cs-CZ" sz="3600" dirty="0" smtClean="0"/>
              <a:t>hlodavec</a:t>
            </a:r>
          </a:p>
          <a:p>
            <a:r>
              <a:rPr lang="cs-CZ" sz="3600" dirty="0" smtClean="0"/>
              <a:t>tvůj</a:t>
            </a:r>
          </a:p>
          <a:p>
            <a:r>
              <a:rPr lang="cs-CZ" sz="3600" dirty="0" smtClean="0"/>
              <a:t>bohatý</a:t>
            </a:r>
          </a:p>
          <a:p>
            <a:r>
              <a:rPr lang="cs-CZ" sz="3600" dirty="0" smtClean="0"/>
              <a:t>babička</a:t>
            </a:r>
          </a:p>
          <a:p>
            <a:r>
              <a:rPr lang="cs-CZ" sz="3600" dirty="0" smtClean="0"/>
              <a:t>rychlý</a:t>
            </a:r>
          </a:p>
          <a:p>
            <a:r>
              <a:rPr lang="cs-CZ" sz="3600" dirty="0" smtClean="0"/>
              <a:t>jeden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DOPLŇ I,Í x Y,Ý – SPOČÍTEJ.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kulich, myslivec, hbitě, výlet, míří,</a:t>
            </a:r>
          </a:p>
          <a:p>
            <a:pPr>
              <a:buNone/>
            </a:pPr>
            <a:r>
              <a:rPr lang="cs-CZ" sz="3600" dirty="0" smtClean="0"/>
              <a:t>bystřina, zbytek, smyčka, lysina,</a:t>
            </a:r>
          </a:p>
          <a:p>
            <a:pPr>
              <a:buNone/>
            </a:pPr>
            <a:r>
              <a:rPr lang="cs-CZ" sz="3600" dirty="0" smtClean="0"/>
              <a:t>písek, bytná, zabít, líto, mlýn</a:t>
            </a:r>
          </a:p>
          <a:p>
            <a:pPr>
              <a:buNone/>
            </a:pPr>
            <a:r>
              <a:rPr lang="cs-CZ" sz="3600" dirty="0" smtClean="0"/>
              <a:t>i,í -   6            y,ý -  8</a:t>
            </a:r>
            <a:endParaRPr lang="cs-CZ" sz="3600" dirty="0"/>
          </a:p>
        </p:txBody>
      </p:sp>
      <p:graphicFrame>
        <p:nvGraphicFramePr>
          <p:cNvPr id="32" name="Tabulka 31"/>
          <p:cNvGraphicFramePr>
            <a:graphicFrameLocks noGrp="1"/>
          </p:cNvGraphicFramePr>
          <p:nvPr/>
        </p:nvGraphicFramePr>
        <p:xfrm>
          <a:off x="611560" y="4365104"/>
          <a:ext cx="6816077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77381"/>
                <a:gridCol w="717337"/>
                <a:gridCol w="717337"/>
                <a:gridCol w="717337"/>
                <a:gridCol w="717337"/>
                <a:gridCol w="717337"/>
                <a:gridCol w="717337"/>
                <a:gridCol w="717337"/>
                <a:gridCol w="717337"/>
              </a:tblGrid>
              <a:tr h="375816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í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3" name="Tabulka 32"/>
          <p:cNvGraphicFramePr>
            <a:graphicFrameLocks noGrp="1"/>
          </p:cNvGraphicFramePr>
          <p:nvPr/>
        </p:nvGraphicFramePr>
        <p:xfrm>
          <a:off x="683568" y="5373216"/>
          <a:ext cx="6096000" cy="64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36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4" name="Šipka dolů 33"/>
          <p:cNvSpPr/>
          <p:nvPr/>
        </p:nvSpPr>
        <p:spPr>
          <a:xfrm>
            <a:off x="1331640" y="3501008"/>
            <a:ext cx="576064" cy="648072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Šipka dolů 34"/>
          <p:cNvSpPr/>
          <p:nvPr/>
        </p:nvSpPr>
        <p:spPr>
          <a:xfrm>
            <a:off x="3635896" y="3573016"/>
            <a:ext cx="648072" cy="576064"/>
          </a:xfrm>
          <a:prstGeom prst="downArrow">
            <a:avLst>
              <a:gd name="adj1" fmla="val 50000"/>
              <a:gd name="adj2" fmla="val 5000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6" name="Elipsa 35"/>
          <p:cNvSpPr/>
          <p:nvPr/>
        </p:nvSpPr>
        <p:spPr>
          <a:xfrm>
            <a:off x="4211960" y="1916832"/>
            <a:ext cx="14401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1187624" y="1988840"/>
            <a:ext cx="14401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 flipH="1">
            <a:off x="5148064" y="1916832"/>
            <a:ext cx="288032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5580112" y="2492896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Elipsa 39"/>
          <p:cNvSpPr/>
          <p:nvPr/>
        </p:nvSpPr>
        <p:spPr>
          <a:xfrm>
            <a:off x="2339752" y="1988840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Elipsa 40"/>
          <p:cNvSpPr/>
          <p:nvPr/>
        </p:nvSpPr>
        <p:spPr>
          <a:xfrm flipH="1">
            <a:off x="827584" y="2564904"/>
            <a:ext cx="288032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Elipsa 41"/>
          <p:cNvSpPr/>
          <p:nvPr/>
        </p:nvSpPr>
        <p:spPr>
          <a:xfrm>
            <a:off x="2771800" y="2564904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Elipsa 42"/>
          <p:cNvSpPr/>
          <p:nvPr/>
        </p:nvSpPr>
        <p:spPr>
          <a:xfrm>
            <a:off x="4427984" y="2492896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Elipsa 45"/>
          <p:cNvSpPr/>
          <p:nvPr/>
        </p:nvSpPr>
        <p:spPr>
          <a:xfrm>
            <a:off x="5580112" y="3068960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2051720" y="3068960"/>
            <a:ext cx="216024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Elipsa 47"/>
          <p:cNvSpPr/>
          <p:nvPr/>
        </p:nvSpPr>
        <p:spPr>
          <a:xfrm>
            <a:off x="6444208" y="1916832"/>
            <a:ext cx="14401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Elipsa 50"/>
          <p:cNvSpPr/>
          <p:nvPr/>
        </p:nvSpPr>
        <p:spPr>
          <a:xfrm>
            <a:off x="827584" y="3068960"/>
            <a:ext cx="14401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Elipsa 51"/>
          <p:cNvSpPr/>
          <p:nvPr/>
        </p:nvSpPr>
        <p:spPr>
          <a:xfrm>
            <a:off x="3779912" y="3068960"/>
            <a:ext cx="14401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Elipsa 52"/>
          <p:cNvSpPr/>
          <p:nvPr/>
        </p:nvSpPr>
        <p:spPr>
          <a:xfrm>
            <a:off x="4355976" y="2996952"/>
            <a:ext cx="7200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6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2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6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6" grpId="0" animBg="1"/>
      <p:bldP spid="47" grpId="0" animBg="1"/>
      <p:bldP spid="48" grpId="0" animBg="1"/>
      <p:bldP spid="51" grpId="0" animBg="1"/>
      <p:bldP spid="52" grpId="0" animBg="1"/>
      <p:bldP spid="5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URČI SLOVNÍ DRUHY.</a:t>
            </a:r>
            <a:endParaRPr lang="cs-CZ" sz="40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Duben+červen</a:t>
            </a:r>
          </a:p>
          <a:p>
            <a:pPr>
              <a:buNone/>
            </a:pPr>
            <a:r>
              <a:rPr lang="cs-CZ" sz="3600" dirty="0" smtClean="0"/>
              <a:t>Únor+červenec</a:t>
            </a:r>
          </a:p>
          <a:p>
            <a:pPr>
              <a:buNone/>
            </a:pPr>
            <a:r>
              <a:rPr lang="cs-CZ" sz="3600" dirty="0" smtClean="0"/>
              <a:t>Leden+květen</a:t>
            </a:r>
          </a:p>
          <a:p>
            <a:pPr>
              <a:buNone/>
            </a:pPr>
            <a:r>
              <a:rPr lang="cs-CZ" sz="3600" dirty="0" smtClean="0"/>
              <a:t>Březen+leden</a:t>
            </a:r>
          </a:p>
          <a:p>
            <a:pPr>
              <a:buNone/>
            </a:pPr>
            <a:r>
              <a:rPr lang="cs-CZ" sz="3600" dirty="0" smtClean="0"/>
              <a:t>Duben+březen</a:t>
            </a:r>
          </a:p>
          <a:p>
            <a:pPr>
              <a:buNone/>
            </a:pPr>
            <a:r>
              <a:rPr lang="cs-CZ" sz="3600" dirty="0" smtClean="0"/>
              <a:t>Listopad-červen</a:t>
            </a:r>
          </a:p>
          <a:p>
            <a:pPr>
              <a:buNone/>
            </a:pPr>
            <a:r>
              <a:rPr lang="cs-CZ" sz="3600" dirty="0" smtClean="0"/>
              <a:t>Říjen-červenec</a:t>
            </a:r>
          </a:p>
          <a:p>
            <a:pPr>
              <a:buNone/>
            </a:pPr>
            <a:endParaRPr lang="cs-CZ" sz="36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Citoslovce</a:t>
            </a:r>
          </a:p>
          <a:p>
            <a:r>
              <a:rPr lang="cs-CZ" sz="3600" dirty="0" smtClean="0"/>
              <a:t>Částice</a:t>
            </a:r>
          </a:p>
          <a:p>
            <a:r>
              <a:rPr lang="cs-CZ" sz="3600" dirty="0" smtClean="0"/>
              <a:t>Příslovce</a:t>
            </a:r>
          </a:p>
          <a:p>
            <a:r>
              <a:rPr lang="cs-CZ" sz="3600" dirty="0" smtClean="0"/>
              <a:t>Číslovky</a:t>
            </a:r>
          </a:p>
          <a:p>
            <a:r>
              <a:rPr lang="cs-CZ" sz="3600" dirty="0" smtClean="0"/>
              <a:t>Předložky</a:t>
            </a:r>
          </a:p>
          <a:p>
            <a:r>
              <a:rPr lang="cs-CZ" sz="3600" dirty="0" smtClean="0"/>
              <a:t>Slovesa</a:t>
            </a:r>
          </a:p>
          <a:p>
            <a:r>
              <a:rPr lang="cs-CZ" sz="3600" dirty="0" smtClean="0"/>
              <a:t>Zájmena</a:t>
            </a:r>
            <a:endParaRPr lang="cs-CZ" sz="36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/>
              <a:t>ZKONTROLUJ.</a:t>
            </a:r>
            <a:endParaRPr lang="cs-CZ" sz="40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POMÁHÁ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5</a:t>
            </a:r>
          </a:p>
          <a:p>
            <a:r>
              <a:rPr lang="cs-CZ" dirty="0" smtClean="0"/>
              <a:t>VPRAVO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7</a:t>
            </a:r>
          </a:p>
          <a:p>
            <a:r>
              <a:rPr lang="cs-CZ" dirty="0" smtClean="0"/>
              <a:t>SVŮJ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r>
              <a:rPr lang="cs-CZ" dirty="0" smtClean="0"/>
              <a:t>ÚZKÝ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</a:t>
            </a:r>
          </a:p>
          <a:p>
            <a:r>
              <a:rPr lang="cs-CZ" dirty="0" smtClean="0"/>
              <a:t>HOP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8</a:t>
            </a:r>
            <a:r>
              <a:rPr lang="cs-CZ" dirty="0" smtClean="0"/>
              <a:t>                     </a:t>
            </a:r>
          </a:p>
          <a:p>
            <a:r>
              <a:rPr lang="cs-CZ" dirty="0" smtClean="0"/>
              <a:t>NEBO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8</a:t>
            </a:r>
          </a:p>
          <a:p>
            <a:r>
              <a:rPr lang="cs-CZ" dirty="0" smtClean="0"/>
              <a:t>POD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7</a:t>
            </a:r>
          </a:p>
          <a:p>
            <a:r>
              <a:rPr lang="cs-CZ" dirty="0" smtClean="0"/>
              <a:t>AŤ                  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9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347864" y="1844824"/>
            <a:ext cx="504056" cy="504056"/>
          </a:xfrm>
          <a:prstGeom prst="smileyFac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347864" y="4293096"/>
            <a:ext cx="504056" cy="504056"/>
          </a:xfrm>
          <a:prstGeom prst="smileyFace">
            <a:avLst>
              <a:gd name="adj" fmla="val 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3347864" y="4869160"/>
            <a:ext cx="504056" cy="504056"/>
          </a:xfrm>
          <a:prstGeom prst="smileyFace">
            <a:avLst>
              <a:gd name="adj" fmla="val 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347864" y="5445224"/>
            <a:ext cx="504056" cy="504056"/>
          </a:xfrm>
          <a:prstGeom prst="smileyFace">
            <a:avLst>
              <a:gd name="adj" fmla="val 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347864" y="3284984"/>
            <a:ext cx="504056" cy="504056"/>
          </a:xfrm>
          <a:prstGeom prst="smileyFace">
            <a:avLst>
              <a:gd name="adj" fmla="val 4653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Blesk 14"/>
          <p:cNvSpPr/>
          <p:nvPr/>
        </p:nvSpPr>
        <p:spPr>
          <a:xfrm>
            <a:off x="3347864" y="3789040"/>
            <a:ext cx="504056" cy="576064"/>
          </a:xfrm>
          <a:prstGeom prst="lightningBol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Blesk 15"/>
          <p:cNvSpPr/>
          <p:nvPr/>
        </p:nvSpPr>
        <p:spPr>
          <a:xfrm>
            <a:off x="3347864" y="2348880"/>
            <a:ext cx="432048" cy="504056"/>
          </a:xfrm>
          <a:prstGeom prst="lightningBol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Blesk 16"/>
          <p:cNvSpPr/>
          <p:nvPr/>
        </p:nvSpPr>
        <p:spPr>
          <a:xfrm>
            <a:off x="3419872" y="2852936"/>
            <a:ext cx="432048" cy="504056"/>
          </a:xfrm>
          <a:prstGeom prst="lightningBol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Documents and Settings\Maminka\Dokumenty\Obrázky\thumbs-up-smiley-md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56113" y="2564905"/>
            <a:ext cx="3075130" cy="3096344"/>
          </a:xfrm>
          <a:prstGeom prst="rect">
            <a:avLst/>
          </a:prstGeom>
          <a:noFill/>
        </p:spPr>
      </p:pic>
      <p:sp>
        <p:nvSpPr>
          <p:cNvPr id="18" name="Obláček 17"/>
          <p:cNvSpPr/>
          <p:nvPr/>
        </p:nvSpPr>
        <p:spPr>
          <a:xfrm>
            <a:off x="6876256" y="3068960"/>
            <a:ext cx="2088232" cy="1260720"/>
          </a:xfrm>
          <a:prstGeom prst="cloud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SUPER!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URČI SLOVA, KTERÁ DO ŘADY NEPATŘÍ.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My  náš  já  ten  za  to</a:t>
            </a:r>
          </a:p>
          <a:p>
            <a:r>
              <a:rPr lang="cs-CZ" sz="3600" dirty="0" smtClean="0"/>
              <a:t>Radost  luk  veselý  píle  noc</a:t>
            </a:r>
          </a:p>
          <a:p>
            <a:r>
              <a:rPr lang="cs-CZ" sz="3600" dirty="0" smtClean="0"/>
              <a:t>Pod  nad  ale  za  s  ke</a:t>
            </a:r>
          </a:p>
          <a:p>
            <a:r>
              <a:rPr lang="cs-CZ" sz="3600" dirty="0" err="1" smtClean="0"/>
              <a:t>Bum</a:t>
            </a:r>
            <a:r>
              <a:rPr lang="cs-CZ" sz="3600" dirty="0" smtClean="0"/>
              <a:t>  </a:t>
            </a:r>
            <a:r>
              <a:rPr lang="cs-CZ" sz="3600" dirty="0" err="1" smtClean="0"/>
              <a:t>ťuk</a:t>
            </a:r>
            <a:r>
              <a:rPr lang="cs-CZ" sz="3600" dirty="0" smtClean="0"/>
              <a:t>  píp  jé  já  </a:t>
            </a:r>
            <a:r>
              <a:rPr lang="cs-CZ" sz="3600" dirty="0" err="1" smtClean="0"/>
              <a:t>bzz</a:t>
            </a:r>
            <a:endParaRPr lang="cs-CZ" sz="3600" dirty="0" smtClean="0"/>
          </a:p>
          <a:p>
            <a:r>
              <a:rPr lang="cs-CZ" sz="3600" dirty="0" smtClean="0"/>
              <a:t>Dole dnešní  včera  hladce</a:t>
            </a:r>
          </a:p>
          <a:p>
            <a:r>
              <a:rPr lang="cs-CZ" sz="3600" dirty="0" smtClean="0"/>
              <a:t>První  čtvery  stá  dva vítězný</a:t>
            </a:r>
            <a:endParaRPr lang="cs-CZ" sz="3600" dirty="0"/>
          </a:p>
        </p:txBody>
      </p:sp>
      <p:sp>
        <p:nvSpPr>
          <p:cNvPr id="6" name="Zkosené hrany 5"/>
          <p:cNvSpPr/>
          <p:nvPr/>
        </p:nvSpPr>
        <p:spPr>
          <a:xfrm>
            <a:off x="3707904" y="1772816"/>
            <a:ext cx="720080" cy="576064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kosené hrany 6"/>
          <p:cNvSpPr/>
          <p:nvPr/>
        </p:nvSpPr>
        <p:spPr>
          <a:xfrm>
            <a:off x="3131840" y="2420888"/>
            <a:ext cx="1296144" cy="576064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kosené hrany 7"/>
          <p:cNvSpPr/>
          <p:nvPr/>
        </p:nvSpPr>
        <p:spPr>
          <a:xfrm>
            <a:off x="2627784" y="3068960"/>
            <a:ext cx="792088" cy="360040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kosené hrany 8"/>
          <p:cNvSpPr/>
          <p:nvPr/>
        </p:nvSpPr>
        <p:spPr>
          <a:xfrm>
            <a:off x="3923928" y="3573016"/>
            <a:ext cx="648072" cy="504056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1907704" y="4077072"/>
            <a:ext cx="1368152" cy="576064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4932040" y="4653136"/>
            <a:ext cx="1440160" cy="576064"/>
          </a:xfrm>
          <a:prstGeom prst="beve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ChangeArrowheads="1"/>
          </p:cNvSpPr>
          <p:nvPr/>
        </p:nvSpPr>
        <p:spPr bwMode="auto">
          <a:xfrm>
            <a:off x="0" y="28545"/>
            <a:ext cx="100841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u="sng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Odkazy</a:t>
            </a:r>
            <a:r>
              <a:rPr kumimoji="0" lang="cs-CZ" sz="20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23528" y="7647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yellow</a:t>
            </a:r>
            <a:r>
              <a:rPr lang="cs-CZ" dirty="0" smtClean="0"/>
              <a:t>-</a:t>
            </a:r>
            <a:r>
              <a:rPr lang="cs-CZ" dirty="0" err="1" smtClean="0"/>
              <a:t>mug.html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155679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</a:t>
            </a:r>
            <a:r>
              <a:rPr lang="cs-CZ" dirty="0" err="1" smtClean="0"/>
              <a:t>clker.com</a:t>
            </a:r>
            <a:r>
              <a:rPr lang="cs-CZ" dirty="0" smtClean="0"/>
              <a:t>/</a:t>
            </a:r>
            <a:r>
              <a:rPr lang="cs-CZ" dirty="0" err="1" smtClean="0"/>
              <a:t>clipart</a:t>
            </a:r>
            <a:r>
              <a:rPr lang="cs-CZ" dirty="0" smtClean="0"/>
              <a:t>-</a:t>
            </a:r>
            <a:r>
              <a:rPr lang="cs-CZ" dirty="0" err="1" smtClean="0"/>
              <a:t>thumbs</a:t>
            </a:r>
            <a:r>
              <a:rPr lang="cs-CZ" dirty="0" smtClean="0"/>
              <a:t>-</a:t>
            </a:r>
            <a:r>
              <a:rPr lang="cs-CZ" dirty="0" err="1" smtClean="0"/>
              <a:t>up</a:t>
            </a:r>
            <a:r>
              <a:rPr lang="cs-CZ" dirty="0" smtClean="0"/>
              <a:t>-</a:t>
            </a:r>
            <a:r>
              <a:rPr lang="cs-CZ" dirty="0" err="1" smtClean="0"/>
              <a:t>smiley.html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600363"/>
            <a:ext cx="914400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Není-li uvedeno jinak je materiál dílem autorky podle učebních osnov odpovídajících ŠVP vyučovaných podle učebnice: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J. Kosová, G.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Babušová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, A. Řeháčková. Český jazyk 3, učebnice pro základní školy.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Plzeň: FRAUS 2009. ISBN 978-80-7238-857-8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Citováno dne: 8.6. </a:t>
            </a:r>
            <a:r>
              <a:rPr kumimoji="0" lang="cs-CZ" sz="20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2012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DUM uložen na 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– http://dumy.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cz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materialy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/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prehled</a:t>
            </a:r>
            <a:endParaRPr kumimoji="0" lang="cs-CZ" sz="2000" b="0" i="0" u="none" strike="noStrike" cap="none" normalizeH="0" baseline="0" dirty="0" smtClean="0">
              <a:ln>
                <a:noFill/>
              </a:ln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243</TotalTime>
  <Words>294</Words>
  <Application>Microsoft Office PowerPoint</Application>
  <PresentationFormat>Předvádění na obrazovce (4:3)</PresentationFormat>
  <Paragraphs>108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Modul</vt:lpstr>
      <vt:lpstr>Název školy: ZŠ Klášterec nad Ohří, Krátká 676 Autor: Mgr. Ivana Blažková Název materiálu: VY_32_INOVACE_17_15_Slovní druhy, procvičování Číslo projektu: CZ.1.07/1.4./00/21.1115  </vt:lpstr>
      <vt:lpstr>SLOVNÍ DRUHY</vt:lpstr>
      <vt:lpstr>VYBER Z ŘADY SLOVESA.</vt:lpstr>
      <vt:lpstr>DEJ DO HRNEČKU CITOSLOVCE,VYBER POČÁTEČNÍ PÍSMENO.</vt:lpstr>
      <vt:lpstr>DEJ DO ZÁKLADNÍHO TVARU.</vt:lpstr>
      <vt:lpstr>DOPLŇ I,Í x Y,Ý – SPOČÍTEJ.</vt:lpstr>
      <vt:lpstr>URČI SLOVNÍ DRUHY.</vt:lpstr>
      <vt:lpstr>ZKONTROLUJ.</vt:lpstr>
      <vt:lpstr>URČI SLOVA, KTERÁ DO ŘADY NEPATŘÍ.</vt:lpstr>
      <vt:lpstr>Snímek 10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Maminka</dc:creator>
  <cp:lastModifiedBy>Maminka</cp:lastModifiedBy>
  <cp:revision>27</cp:revision>
  <dcterms:created xsi:type="dcterms:W3CDTF">2012-05-24T20:13:32Z</dcterms:created>
  <dcterms:modified xsi:type="dcterms:W3CDTF">2012-06-11T20:01:54Z</dcterms:modified>
</cp:coreProperties>
</file>