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3" r:id="rId5"/>
    <p:sldId id="264" r:id="rId6"/>
    <p:sldId id="265" r:id="rId7"/>
    <p:sldId id="266" r:id="rId8"/>
    <p:sldId id="267" r:id="rId9"/>
    <p:sldId id="271" r:id="rId10"/>
    <p:sldId id="268" r:id="rId11"/>
    <p:sldId id="269" r:id="rId12"/>
    <p:sldId id="270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57" r:id="rId27"/>
    <p:sldId id="258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00CC00"/>
    <a:srgbClr val="009900"/>
    <a:srgbClr val="0099FF"/>
    <a:srgbClr val="800080"/>
    <a:srgbClr val="3333CC"/>
    <a:srgbClr val="33CC33"/>
    <a:srgbClr val="CC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343AF59-CB6D-4B55-B854-88EA0228E100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4B66388-2243-4B43-AAC3-545E7CF739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530F7-854A-4131-AAE1-162842F0E2E2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8989-A0DD-4177-930D-1412178F3FF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D49D8BB-03D4-4A43-B162-13CED7238BFB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F18891B-91BE-4CB9-A767-27DBA25DB2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33965F6-C79C-43FC-9CA1-D396D0D3DA43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DE5AB47-E16B-4A79-BF27-8A8C2A5F8F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BA1A36-F6D2-4CAB-AB47-420B795F07B6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14B8930-9C7E-42E2-BB80-DA0E32F088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7E5AF4F-2FAE-45B7-A4B6-A82949E2FCA2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67EFD6-5AA3-42CC-8763-BE4645F268C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B3A6F-BAB7-42BB-A288-36942B09C10D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5CDCD-E33A-4162-BA9F-E058C77F7F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53391AD-EEC6-4DF6-8C1A-065269108530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70B4B7-AAE8-46DD-A481-02A4EFB9E9B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5443940-4422-4062-8468-FEF952B4C744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5712612-496E-49D5-BFEF-5CDDBAC54B2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F71C7-D212-478F-93AE-AFD0FDD02449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ABD17-70BE-44A1-990C-675D9C13A6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DCF50-884A-4EAB-A7FC-93F5312FD956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ABE3DC-698B-42C8-B2D7-80D4FBD84D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D2F2691-3C78-4D3C-AD77-FC71D01B6E1D}" type="datetimeFigureOut">
              <a:rPr lang="cs-CZ"/>
              <a:pPr>
                <a:defRPr/>
              </a:pPr>
              <a:t>4.3.2012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D023A5E1-728E-42CC-AB06-66FEFB9AE0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7/The_Earth_seen_from_Apollo_17.jpg/280px-The_Earth_seen_from_Apollo_17.jpg" TargetMode="External"/><Relationship Id="rId13" Type="http://schemas.openxmlformats.org/officeDocument/2006/relationships/hyperlink" Target="http://upload.wikimedia.org/wikipedia/commons/a/a4/Phobos_deimos_diff_rotated.jpg" TargetMode="External"/><Relationship Id="rId18" Type="http://schemas.openxmlformats.org/officeDocument/2006/relationships/hyperlink" Target="http://cs.wikipedia.org/wiki" TargetMode="External"/><Relationship Id="rId3" Type="http://schemas.openxmlformats.org/officeDocument/2006/relationships/hyperlink" Target="http://www.observatory.cz/static/elearn/velke/icon.jpg" TargetMode="External"/><Relationship Id="rId7" Type="http://schemas.openxmlformats.org/officeDocument/2006/relationships/hyperlink" Target="http://upload.wikimedia.org/wikipedia/commons/thumb/5/54/Venus_In-Situ_Explorer.png/220px-Venus_In-Situ_Explorer.png" TargetMode="External"/><Relationship Id="rId12" Type="http://schemas.openxmlformats.org/officeDocument/2006/relationships/hyperlink" Target="http://upload.wikimedia.org/wikipedia/commons/thumb/7/7d/Mars_atmosphere.jpg/220px-Mars_atmosphere.jpg" TargetMode="External"/><Relationship Id="rId17" Type="http://schemas.openxmlformats.org/officeDocument/2006/relationships/hyperlink" Target="http://upload.wikimedia.org/wikipedia/commons/0/0e/Nasa_earth.jpg" TargetMode="External"/><Relationship Id="rId2" Type="http://schemas.openxmlformats.org/officeDocument/2006/relationships/hyperlink" Target="http://gimeda.cz/soustava/ter.jpg" TargetMode="External"/><Relationship Id="rId16" Type="http://schemas.openxmlformats.org/officeDocument/2006/relationships/hyperlink" Target="http://upload.wikimedia.org/wikipedia/commons/c/c3/Olympus_Mons-scale-white_in_km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5/Venus_globe.jpg/220px-Venus_globe.jpg" TargetMode="External"/><Relationship Id="rId11" Type="http://schemas.openxmlformats.org/officeDocument/2006/relationships/hyperlink" Target="http://www.astronomie.cz/data/2010/07/hoax_mars1.png" TargetMode="External"/><Relationship Id="rId5" Type="http://schemas.openxmlformats.org/officeDocument/2006/relationships/hyperlink" Target="http://planety.astro.cz/obr/planety/soustava/zeme_merkur.png" TargetMode="External"/><Relationship Id="rId15" Type="http://schemas.openxmlformats.org/officeDocument/2006/relationships/hyperlink" Target="http://upload.wikimedia.org/wikipedia/commons/b/bc/Venuspioneeruv.jpg" TargetMode="External"/><Relationship Id="rId10" Type="http://schemas.openxmlformats.org/officeDocument/2006/relationships/hyperlink" Target="http://upload.wikimedia.org/wikipedia/commons/8/8e/Pangea_animation_03.gif" TargetMode="External"/><Relationship Id="rId4" Type="http://schemas.openxmlformats.org/officeDocument/2006/relationships/hyperlink" Target="http://www.scienceweek.cz/cache/images/50/ac1f94dff71220e5de739f4feb860b3f6cc39d61.png" TargetMode="External"/><Relationship Id="rId9" Type="http://schemas.openxmlformats.org/officeDocument/2006/relationships/hyperlink" Target="http://upload.wikimedia.org/wikipedia/commons/0/0e/Pr%C5%AF%C5%99ez_Zem%C3%AD.png" TargetMode="External"/><Relationship Id="rId14" Type="http://schemas.openxmlformats.org/officeDocument/2006/relationships/hyperlink" Target="http://geologie.vsb.cz/jelinek/Nauka_o_Zemi_PTO_htm_files/72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568325" y="4286250"/>
            <a:ext cx="7421563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9. ročníku. Žák navazuje na znalosti ze zeměpisu. Žák porovnává poznatky získané v zeměpise a ve fyzice s podrobnějšími informacemi o jednotlivých planetách v literatuře nebo na internetu. Žák se zaměří na planety zemského typu (terestrické). Žák odpovídá na otázky, vytváří vlastní odpověď nebo vybírá s možností odpovědí.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571500" y="3643313"/>
            <a:ext cx="7586663" cy="500062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Terestrické planety </a:t>
            </a:r>
            <a:endParaRPr lang="cs-CZ" sz="24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782888" y="714375"/>
            <a:ext cx="5889625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03/2012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 FY.9.A.06_Fyzika pro 9. ročník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Terestrické planety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928688"/>
            <a:ext cx="1811338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86188" y="1285875"/>
            <a:ext cx="1928812" cy="1876425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CC00FF"/>
                </a:solidFill>
              </a:rPr>
              <a:t>Merkur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CC00FF"/>
                </a:solidFill>
              </a:rPr>
              <a:t>Venuše 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CC00FF"/>
                </a:solidFill>
              </a:rPr>
              <a:t>Země 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CC00FF"/>
                </a:solidFill>
              </a:rPr>
              <a:t>Mars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800" b="1" dirty="0">
              <a:solidFill>
                <a:srgbClr val="CC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7030A0"/>
                </a:solidFill>
                <a:effectLst/>
              </a:rPr>
              <a:t>Planety zemského typu (terestrické):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38" y="3571875"/>
            <a:ext cx="7119937" cy="245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A50021"/>
                </a:solidFill>
              </a:rPr>
              <a:t>Podobná struktura-centrální kovové jádro, převážně ze železa, obklopené křemičitanovým pláštěm, který přechází v kůru.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A50021"/>
                </a:solidFill>
              </a:rPr>
              <a:t>Různorodý povrch, jejich topografii tvoří krátery, kaňony, hory a sopky.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A50021"/>
                </a:solidFill>
              </a:rPr>
              <a:t>Relativně malá hmotnost, ale látky z nichž jsou složeny, mají poměrně velkou průměrnou hustotu.</a:t>
            </a:r>
          </a:p>
          <a:p>
            <a:pPr>
              <a:buFont typeface="Wingdings 3" pitchFamily="18" charset="2"/>
              <a:buNone/>
            </a:pPr>
            <a:endParaRPr lang="cs-CZ" sz="2800" b="1" smtClean="0">
              <a:solidFill>
                <a:srgbClr val="A50021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2800" b="1" smtClean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800000"/>
                </a:solidFill>
                <a:effectLst/>
              </a:rPr>
              <a:t>Charakteristika planet zemského typu:</a:t>
            </a:r>
            <a:endParaRPr lang="cs-CZ" sz="36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85813"/>
            <a:ext cx="8229600" cy="5221287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8000"/>
                </a:solidFill>
              </a:rPr>
              <a:t>nejbližší Slunci, nejmenší planeta,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8000"/>
                </a:solidFill>
              </a:rPr>
              <a:t>nejmenší sklon rotační osy,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8000"/>
                </a:solidFill>
              </a:rPr>
              <a:t>první sonda – americká Mariner 10 (70. léta)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8000"/>
                </a:solidFill>
              </a:rPr>
              <a:t>r. 2008 sonda Messenger,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8000"/>
                </a:solidFill>
              </a:rPr>
              <a:t>krajina plná impaktních kráterů, nízkých pohoří a lávových planin,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8000"/>
                </a:solidFill>
              </a:rPr>
              <a:t>teplota dosahuje na téměř 430 </a:t>
            </a: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°C, na polokouli odvrácené panuje mráz až -180 °C,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atmosféra je složená především z kyslíku a sodíku, vodíku a helia,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předpokládá se, že jádro je tvořeno železem a niklem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8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800" b="1" dirty="0" smtClean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33CC33"/>
                </a:solidFill>
                <a:effectLst/>
              </a:rPr>
              <a:t>Merkur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1428750"/>
            <a:ext cx="33210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2938" y="428625"/>
            <a:ext cx="2000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9900"/>
                </a:solidFill>
                <a:latin typeface="Lucida Sans Unicode" pitchFamily="34" charset="0"/>
              </a:rPr>
              <a:t>Merkur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63" y="1857375"/>
            <a:ext cx="4864100" cy="340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928938" y="5786438"/>
            <a:ext cx="5715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8000"/>
                </a:solidFill>
                <a:latin typeface="Lucida Sans Unicode" pitchFamily="34" charset="0"/>
              </a:rPr>
              <a:t>Porovnání Merkuru se Zemí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006975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D60093"/>
                </a:solidFill>
              </a:rPr>
              <a:t>„sesterská planeta“ Země, „Jitřenka“ či „Večernice“,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D60093"/>
                </a:solidFill>
              </a:rPr>
              <a:t>nejhustší atmosféra ze všech terestrických planet, tvořena převážně z oxidu uhličitého,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D60093"/>
                </a:solidFill>
              </a:rPr>
              <a:t>suchý a prašný svět,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D60093"/>
                </a:solidFill>
              </a:rPr>
              <a:t>planeta pokryta hustou vrstvou mraků,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D60093"/>
                </a:solidFill>
              </a:rPr>
              <a:t>teploty přes 450 </a:t>
            </a:r>
            <a:r>
              <a:rPr lang="cs-CZ" sz="2800" b="1" dirty="0" smtClean="0">
                <a:solidFill>
                  <a:srgbClr val="D60093"/>
                </a:solidFill>
                <a:latin typeface="Arial"/>
                <a:cs typeface="Arial"/>
              </a:rPr>
              <a:t>°C,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D60093"/>
                </a:solidFill>
              </a:rPr>
              <a:t>povrch 10% hornatý, 70% roviny, 20% prolákliny,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D60093"/>
                </a:solidFill>
              </a:rPr>
              <a:t>nejméně před 100 miliony let byla na povrchu hojná vulkanická činnost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800" b="1" dirty="0" smtClean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CC00CC"/>
                </a:solidFill>
                <a:effectLst/>
              </a:rPr>
              <a:t>Venuše 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3" y="2071688"/>
            <a:ext cx="3619500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214563" y="1214438"/>
            <a:ext cx="2071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990099"/>
                </a:solidFill>
                <a:latin typeface="Lucida Sans Unicode" pitchFamily="34" charset="0"/>
              </a:rPr>
              <a:t>Venuše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1214438"/>
            <a:ext cx="4168775" cy="344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078412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99FF"/>
                </a:solidFill>
              </a:rPr>
              <a:t>jako na jediné planetě existence života,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99FF"/>
                </a:solidFill>
              </a:rPr>
              <a:t>70% vodní plochy, voda v kapalném stavu na jediné planetě,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99FF"/>
                </a:solidFill>
              </a:rPr>
              <a:t>30% pevnina, rozmanitě tvarovaná,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99FF"/>
                </a:solidFill>
              </a:rPr>
              <a:t>skládá se ze tří vrstev – kůra, plášť a jádro,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99FF"/>
                </a:solidFill>
              </a:rPr>
              <a:t>obíhá kolem Slunce (365,25 dne),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99FF"/>
                </a:solidFill>
              </a:rPr>
              <a:t>otáčí se kolem své osy (23 hod. 56 min),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99FF"/>
                </a:solidFill>
              </a:rPr>
              <a:t>na pólech zploštělá,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99FF"/>
                </a:solidFill>
              </a:rPr>
              <a:t>atmosféra – 78% dusík, 21% kyslík, 0,9% argon, 0,04% oxid uhličitý, stopy neonu, vodíku, helia, ozonu, metanu a oxidu dusnatého</a:t>
            </a:r>
            <a:endParaRPr lang="cs-CZ" sz="2800" b="1" dirty="0">
              <a:solidFill>
                <a:srgbClr val="0099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00CC"/>
                </a:solidFill>
                <a:effectLst/>
              </a:rPr>
              <a:t>Země </a:t>
            </a:r>
            <a:endParaRPr lang="cs-CZ" sz="3600" dirty="0">
              <a:solidFill>
                <a:srgbClr val="00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b="1" smtClean="0">
                <a:solidFill>
                  <a:srgbClr val="FF3300"/>
                </a:solidFill>
              </a:rPr>
              <a:t>Největší terestrická planeta (co do velikosti, tak i v hmotnosti).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smtClean="0">
                <a:solidFill>
                  <a:srgbClr val="FF3300"/>
                </a:solidFill>
              </a:rPr>
              <a:t>Mezi terestrickými tělesy planeta s: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3300"/>
                </a:solidFill>
              </a:rPr>
              <a:t>největší hustota,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3300"/>
                </a:solidFill>
              </a:rPr>
              <a:t>největší povrchová gravitace,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3300"/>
                </a:solidFill>
              </a:rPr>
              <a:t>nejsilnější magnetické pole,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3300"/>
                </a:solidFill>
              </a:rPr>
              <a:t>nejrychlejší rotace,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3300"/>
                </a:solidFill>
              </a:rPr>
              <a:t>jako jediná má aktivní deskovou tektoniku.</a:t>
            </a:r>
          </a:p>
          <a:p>
            <a:pPr>
              <a:buFont typeface="Wingdings 3" pitchFamily="18" charset="2"/>
              <a:buNone/>
            </a:pPr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9900"/>
                </a:solidFill>
                <a:effectLst/>
              </a:rPr>
              <a:t>Fyzikální charakteristiky Země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313" y="1619250"/>
            <a:ext cx="4357687" cy="435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43000" y="500063"/>
            <a:ext cx="19288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CC"/>
                </a:solidFill>
                <a:latin typeface="Lucida Sans Unicode" pitchFamily="34" charset="0"/>
              </a:rPr>
              <a:t>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1000125"/>
            <a:ext cx="6732588" cy="526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57438" y="428625"/>
            <a:ext cx="2714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CC"/>
                </a:solidFill>
                <a:latin typeface="Lucida Sans Unicode" pitchFamily="34" charset="0"/>
              </a:rPr>
              <a:t>Průřez Zemí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143000" y="428625"/>
            <a:ext cx="7000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CC"/>
                </a:solidFill>
                <a:latin typeface="Lucida Sans Unicode" pitchFamily="34" charset="0"/>
              </a:rPr>
              <a:t>Předpokládaný rozpad kontinentů</a:t>
            </a:r>
          </a:p>
        </p:txBody>
      </p:sp>
      <p:pic>
        <p:nvPicPr>
          <p:cNvPr id="24578" name="Obrázek 3" descr="Pangea_animation_03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2788" y="1357313"/>
            <a:ext cx="5661025" cy="452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149850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600" b="1" dirty="0" smtClean="0">
                <a:solidFill>
                  <a:srgbClr val="CC00CC"/>
                </a:solidFill>
              </a:rPr>
              <a:t>Zemi nejpodobnější,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600" b="1" dirty="0" smtClean="0">
                <a:solidFill>
                  <a:srgbClr val="CC00CC"/>
                </a:solidFill>
              </a:rPr>
              <a:t>1976 sonda Viking,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600" b="1" dirty="0" smtClean="0">
                <a:solidFill>
                  <a:srgbClr val="CC00CC"/>
                </a:solidFill>
              </a:rPr>
              <a:t>velmi tenká atmosféra, z 95% tvořena oxidem uhličitým,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600" b="1" dirty="0" smtClean="0">
                <a:solidFill>
                  <a:srgbClr val="CC00CC"/>
                </a:solidFill>
              </a:rPr>
              <a:t>teploty se pohybují v rozmezí 20 </a:t>
            </a:r>
            <a:r>
              <a:rPr lang="cs-CZ" sz="2600" b="1" dirty="0" smtClean="0">
                <a:solidFill>
                  <a:srgbClr val="CC00CC"/>
                </a:solidFill>
                <a:latin typeface="Arial"/>
                <a:cs typeface="Arial"/>
              </a:rPr>
              <a:t>°C- (-120 °C),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600" b="1" dirty="0" smtClean="0">
                <a:solidFill>
                  <a:srgbClr val="CC00CC"/>
                </a:solidFill>
                <a:latin typeface="Arial"/>
                <a:cs typeface="Arial"/>
              </a:rPr>
              <a:t>charakteristicky červená – povrch pokryt vrstvou oxidu železnatého,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600" b="1" dirty="0" smtClean="0">
                <a:solidFill>
                  <a:srgbClr val="CC00CC"/>
                </a:solidFill>
                <a:latin typeface="Arial"/>
                <a:cs typeface="Arial"/>
              </a:rPr>
              <a:t>oblasti kráterů, pohoří, rozsáhlé pouště, ledové čepičky na pólech, hluboké příkopy a velmi vysoké sopky (Olympus Mons)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600" b="1" dirty="0" smtClean="0">
                <a:solidFill>
                  <a:srgbClr val="CC00CC"/>
                </a:solidFill>
              </a:rPr>
              <a:t>dva měsíce - Fobos a Deimos (Strach a Hrůza),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600" b="1" dirty="0" smtClean="0">
                <a:solidFill>
                  <a:srgbClr val="CC00CC"/>
                </a:solidFill>
              </a:rPr>
              <a:t>vyschlá koryta řek ukazují na to, že kdysi na Marsu byla voda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6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6600CC"/>
                </a:solidFill>
                <a:effectLst/>
              </a:rPr>
              <a:t>Mars </a:t>
            </a:r>
            <a:endParaRPr lang="cs-CZ" sz="3600" dirty="0">
              <a:solidFill>
                <a:srgbClr val="66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3" y="536575"/>
            <a:ext cx="7286625" cy="545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3" y="1428750"/>
            <a:ext cx="3267075" cy="3668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5750" y="214313"/>
            <a:ext cx="3429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9900"/>
                </a:solidFill>
                <a:latin typeface="Lucida Sans Unicode" pitchFamily="34" charset="0"/>
              </a:rPr>
              <a:t>Povrch Marsu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16375" y="2071688"/>
            <a:ext cx="4700588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786313" y="5572125"/>
            <a:ext cx="3857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9900"/>
                </a:solidFill>
                <a:latin typeface="Lucida Sans Unicode" pitchFamily="34" charset="0"/>
              </a:rPr>
              <a:t>Fobos a Deimos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7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850" y="1700213"/>
            <a:ext cx="5143500" cy="2857500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6600CC"/>
                </a:solidFill>
              </a:rPr>
              <a:t>Odpověď na otázku č.1: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6600CC"/>
                </a:solidFill>
              </a:rPr>
              <a:t>Merkur,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6600CC"/>
                </a:solidFill>
              </a:rPr>
              <a:t>Venuše,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6600CC"/>
                </a:solidFill>
              </a:rPr>
              <a:t>Země,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6600CC"/>
                </a:solidFill>
              </a:rPr>
              <a:t>Mars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00FF"/>
                </a:solidFill>
                <a:effectLst/>
              </a:rPr>
              <a:t>Odpověz na otázky: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1) Vyjmenuj terestrické planety.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2428875"/>
            <a:ext cx="4276725" cy="427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50"/>
            <a:ext cx="8229600" cy="4006850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9900"/>
                </a:solidFill>
              </a:rPr>
              <a:t>Jsou tvořeny především z křemičitanových hornin.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9900"/>
                </a:solidFill>
              </a:rPr>
              <a:t>Nemají pevný povrch a jsou tvořeny především z vodíku a hélia.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9900"/>
                </a:solidFill>
              </a:rPr>
              <a:t>Jejich topografii tvoří krátery, kaňony, hory a sopky.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9900"/>
                </a:solidFill>
              </a:rPr>
              <a:t>Mají rychlou rotaci kolem své osy.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009900"/>
                </a:solidFill>
              </a:rPr>
              <a:t>Mají relativné malou hmotnost.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50019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2</a:t>
            </a:r>
            <a:r>
              <a:rPr lang="cs-CZ" sz="3100" dirty="0" smtClean="0">
                <a:solidFill>
                  <a:srgbClr val="009900"/>
                </a:solidFill>
                <a:effectLst/>
              </a:rPr>
              <a:t>) Vyjmenuj rozdíly terestrických planet oproti velkým planetám.</a:t>
            </a:r>
            <a:br>
              <a:rPr lang="cs-CZ" sz="3100" dirty="0" smtClean="0">
                <a:solidFill>
                  <a:srgbClr val="009900"/>
                </a:solidFill>
                <a:effectLst/>
              </a:rPr>
            </a:br>
            <a:r>
              <a:rPr lang="cs-CZ" sz="3100" dirty="0" smtClean="0">
                <a:solidFill>
                  <a:srgbClr val="009900"/>
                </a:solidFill>
                <a:effectLst/>
              </a:rPr>
              <a:t>Vyber správné odpovědi</a:t>
            </a:r>
            <a:r>
              <a:rPr lang="cs-CZ" sz="3600" dirty="0" smtClean="0">
                <a:solidFill>
                  <a:srgbClr val="009900"/>
                </a:solidFill>
                <a:effectLst/>
              </a:rPr>
              <a:t>.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75"/>
            <a:ext cx="4400550" cy="3578225"/>
          </a:xfrm>
        </p:spPr>
        <p:txBody>
          <a:bodyPr/>
          <a:lstStyle/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b="1" smtClean="0">
                <a:solidFill>
                  <a:srgbClr val="D60093"/>
                </a:solidFill>
              </a:rPr>
              <a:t>Země</a:t>
            </a:r>
          </a:p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b="1" smtClean="0">
                <a:solidFill>
                  <a:srgbClr val="D60093"/>
                </a:solidFill>
              </a:rPr>
              <a:t>Mars</a:t>
            </a:r>
          </a:p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b="1" smtClean="0">
                <a:solidFill>
                  <a:srgbClr val="D60093"/>
                </a:solidFill>
              </a:rPr>
              <a:t>Venuše</a:t>
            </a:r>
          </a:p>
          <a:p>
            <a:pPr marL="852488" indent="-742950">
              <a:buFont typeface="Wingdings 3" pitchFamily="18" charset="2"/>
              <a:buAutoNum type="alphaLcParenR"/>
            </a:pPr>
            <a:r>
              <a:rPr lang="cs-CZ" sz="3600" b="1" smtClean="0">
                <a:solidFill>
                  <a:srgbClr val="D60093"/>
                </a:solidFill>
              </a:rPr>
              <a:t>Merkur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800080"/>
                </a:solidFill>
                <a:effectLst/>
              </a:rPr>
              <a:t>3) Které planetě se říká „Jitřenka“ či „Večernice“?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2071688"/>
            <a:ext cx="4065587" cy="437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75"/>
            <a:ext cx="2543175" cy="3578225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UcParenR"/>
            </a:pPr>
            <a:r>
              <a:rPr lang="cs-CZ" sz="3200" b="1" smtClean="0">
                <a:solidFill>
                  <a:srgbClr val="000099"/>
                </a:solidFill>
              </a:rPr>
              <a:t>Merkur</a:t>
            </a:r>
          </a:p>
          <a:p>
            <a:pPr marL="623888" indent="-514350">
              <a:buFont typeface="Wingdings 3" pitchFamily="18" charset="2"/>
              <a:buAutoNum type="alphaUcParenR"/>
            </a:pPr>
            <a:r>
              <a:rPr lang="cs-CZ" sz="3200" b="1" smtClean="0">
                <a:solidFill>
                  <a:srgbClr val="000099"/>
                </a:solidFill>
              </a:rPr>
              <a:t>Venuše</a:t>
            </a:r>
          </a:p>
          <a:p>
            <a:pPr marL="623888" indent="-514350">
              <a:buFont typeface="Wingdings 3" pitchFamily="18" charset="2"/>
              <a:buAutoNum type="alphaUcParenR"/>
            </a:pPr>
            <a:r>
              <a:rPr lang="cs-CZ" sz="3200" b="1" smtClean="0">
                <a:solidFill>
                  <a:srgbClr val="000099"/>
                </a:solidFill>
              </a:rPr>
              <a:t>Země</a:t>
            </a:r>
          </a:p>
          <a:p>
            <a:pPr marL="623888" indent="-514350">
              <a:buFont typeface="Wingdings 3" pitchFamily="18" charset="2"/>
              <a:buAutoNum type="alphaUcParenR"/>
            </a:pPr>
            <a:r>
              <a:rPr lang="cs-CZ" sz="3200" b="1" smtClean="0">
                <a:solidFill>
                  <a:srgbClr val="000099"/>
                </a:solidFill>
              </a:rPr>
              <a:t>Mars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00FF"/>
                </a:solidFill>
                <a:effectLst/>
              </a:rPr>
              <a:t>4) Na které planetě se nachází  hora Olympus Mons?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Vyber správnou odpověď: 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5" y="2286000"/>
            <a:ext cx="4672013" cy="436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25"/>
            <a:ext cx="8229600" cy="4435475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FF0000"/>
                </a:solidFill>
              </a:rPr>
              <a:t>Odpověď na otázku č.5: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FF3300"/>
                </a:solidFill>
                <a:latin typeface="Arial" charset="0"/>
              </a:rPr>
              <a:t>  </a:t>
            </a:r>
            <a:r>
              <a:rPr lang="cs-CZ" sz="3200" b="1" smtClean="0">
                <a:solidFill>
                  <a:srgbClr val="FF3300"/>
                </a:solidFill>
              </a:rPr>
              <a:t>78% dusík, 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FF3300"/>
                </a:solidFill>
                <a:latin typeface="Arial" charset="0"/>
              </a:rPr>
              <a:t>  </a:t>
            </a:r>
            <a:r>
              <a:rPr lang="cs-CZ" sz="3200" b="1" smtClean="0">
                <a:solidFill>
                  <a:srgbClr val="FF3300"/>
                </a:solidFill>
              </a:rPr>
              <a:t>21% kyslík, 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FF3300"/>
                </a:solidFill>
                <a:latin typeface="Arial" charset="0"/>
              </a:rPr>
              <a:t>  </a:t>
            </a:r>
            <a:r>
              <a:rPr lang="cs-CZ" sz="3200" b="1" smtClean="0">
                <a:solidFill>
                  <a:srgbClr val="FF3300"/>
                </a:solidFill>
              </a:rPr>
              <a:t>0,9% argon, 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FF3300"/>
                </a:solidFill>
                <a:latin typeface="Arial" charset="0"/>
              </a:rPr>
              <a:t>  </a:t>
            </a:r>
            <a:r>
              <a:rPr lang="cs-CZ" sz="3200" b="1" smtClean="0">
                <a:solidFill>
                  <a:srgbClr val="FF3300"/>
                </a:solidFill>
              </a:rPr>
              <a:t>0,04% oxid uhličitý, 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FF3300"/>
                </a:solidFill>
                <a:latin typeface="Arial" charset="0"/>
              </a:rPr>
              <a:t>  </a:t>
            </a:r>
            <a:r>
              <a:rPr lang="cs-CZ" sz="3200" b="1" smtClean="0">
                <a:solidFill>
                  <a:srgbClr val="FF3300"/>
                </a:solidFill>
              </a:rPr>
              <a:t>stopy neonu, vodíku, helia, ozonu,</a:t>
            </a:r>
            <a:r>
              <a:rPr lang="cs-CZ" sz="3200" b="1" smtClean="0">
                <a:solidFill>
                  <a:srgbClr val="FF3300"/>
                </a:solidFill>
                <a:latin typeface="Arial" charset="0"/>
              </a:rPr>
              <a:t> </a:t>
            </a:r>
            <a:r>
              <a:rPr lang="cs-CZ" sz="3200" b="1" smtClean="0">
                <a:solidFill>
                  <a:srgbClr val="FF3300"/>
                </a:solidFill>
              </a:rPr>
              <a:t>metanu a oxidu dusnatého.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3300"/>
                </a:solidFill>
                <a:effectLst/>
              </a:rPr>
              <a:t>5) Co tvoří atmosféru Země?</a:t>
            </a:r>
            <a:endParaRPr lang="cs-CZ" sz="3600" dirty="0">
              <a:solidFill>
                <a:srgbClr val="FF33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75"/>
            <a:ext cx="6257925" cy="1785938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CC00CC"/>
                </a:solidFill>
              </a:rPr>
              <a:t>Venuše (Veněra, Magellan)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CC00CC"/>
                </a:solidFill>
              </a:rPr>
              <a:t>Mars (Fobos, Deimos)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2800" b="1" smtClean="0">
                <a:solidFill>
                  <a:srgbClr val="CC00CC"/>
                </a:solidFill>
              </a:rPr>
              <a:t>Merkur (Mariner, Messenger)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800080"/>
                </a:solidFill>
                <a:effectLst/>
              </a:rPr>
              <a:t>6) Která terestrická planeta má dva měsíce? (Jak se jmenují?)</a:t>
            </a:r>
            <a:br>
              <a:rPr lang="cs-CZ" sz="3600" dirty="0" smtClean="0">
                <a:solidFill>
                  <a:srgbClr val="800080"/>
                </a:solidFill>
                <a:effectLst/>
              </a:rPr>
            </a:br>
            <a:r>
              <a:rPr lang="cs-CZ" sz="36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5" y="4286250"/>
            <a:ext cx="3571875" cy="2243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25"/>
            <a:ext cx="5329238" cy="1000125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9900"/>
                </a:solidFill>
              </a:rPr>
              <a:t>Odpověď na otázku č. 7: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9900"/>
                </a:solidFill>
              </a:rPr>
              <a:t>6378 km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33CC33"/>
                </a:solidFill>
                <a:effectLst/>
              </a:rPr>
              <a:t>7) Jaký je poloměr planety Země?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9000" y="2786063"/>
            <a:ext cx="5010150" cy="3757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63"/>
            <a:ext cx="8229600" cy="3221037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800080"/>
                </a:solidFill>
              </a:rPr>
              <a:t>a)Všechny planety se otáčejí kolem osy ve stejném směru, ve kterém se otáčí i Slunce, s výjimkou Uranu.</a:t>
            </a:r>
          </a:p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800080"/>
                </a:solidFill>
              </a:rPr>
              <a:t>b)Všechny planety se otáčejí kolem osy ve stejném směru, proti pohybu rotace Slunce, s výjimkou Marsu.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3333CC"/>
                </a:solidFill>
                <a:effectLst/>
              </a:rPr>
              <a:t>8</a:t>
            </a:r>
            <a:r>
              <a:rPr lang="cs-CZ" sz="2800" dirty="0" smtClean="0">
                <a:solidFill>
                  <a:srgbClr val="3333CC"/>
                </a:solidFill>
                <a:effectLst/>
              </a:rPr>
              <a:t>) V jakém směru se otáčejí planety kolem své osy? </a:t>
            </a:r>
            <a:br>
              <a:rPr lang="cs-CZ" sz="2800" dirty="0" smtClean="0">
                <a:solidFill>
                  <a:srgbClr val="3333CC"/>
                </a:solidFill>
                <a:effectLst/>
              </a:rPr>
            </a:br>
            <a:r>
              <a:rPr lang="cs-CZ" sz="2800" dirty="0" smtClean="0">
                <a:solidFill>
                  <a:srgbClr val="3333CC"/>
                </a:solidFill>
                <a:effectLst/>
              </a:rPr>
              <a:t>Je mezi planetami nějaká výjimka? </a:t>
            </a:r>
            <a:br>
              <a:rPr lang="cs-CZ" sz="2800" dirty="0" smtClean="0">
                <a:solidFill>
                  <a:srgbClr val="3333CC"/>
                </a:solidFill>
                <a:effectLst/>
              </a:rPr>
            </a:br>
            <a:r>
              <a:rPr lang="cs-CZ" sz="2800" dirty="0" smtClean="0">
                <a:solidFill>
                  <a:srgbClr val="3333CC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33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25"/>
            <a:ext cx="8229600" cy="3863975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0033CC"/>
                </a:solidFill>
              </a:rPr>
              <a:t>Odpověď na otázku č.9: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33CC"/>
                </a:solidFill>
              </a:rPr>
              <a:t>značka AU,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33CC"/>
                </a:solidFill>
              </a:rPr>
              <a:t>je rovna střední vzdálenosti mezi Zemí a Sluncem,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33CC"/>
                </a:solidFill>
              </a:rPr>
              <a:t>tj. 150 milionů km.</a:t>
            </a:r>
          </a:p>
          <a:p>
            <a:pPr>
              <a:buFont typeface="Wingdings 3" pitchFamily="18" charset="2"/>
              <a:buNone/>
            </a:pPr>
            <a:endParaRPr lang="cs-CZ" sz="3200" b="1" smtClean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99FF"/>
                </a:solidFill>
                <a:effectLst/>
              </a:rPr>
              <a:t>9) Čemu je rovna astronomická jednotka?</a:t>
            </a:r>
            <a:endParaRPr lang="cs-CZ" sz="3600" dirty="0">
              <a:solidFill>
                <a:srgbClr val="0099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5"/>
            <a:ext cx="8229600" cy="2071688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00CC00"/>
                </a:solidFill>
              </a:rPr>
              <a:t>Odpověď na otázku č. 10: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00CC00"/>
                </a:solidFill>
              </a:rPr>
              <a:t>Pro větší vzdálenosti se používá jednotka </a:t>
            </a:r>
            <a:r>
              <a:rPr lang="cs-CZ" sz="3200" b="1" u="sng" smtClean="0">
                <a:solidFill>
                  <a:srgbClr val="00CC00"/>
                </a:solidFill>
              </a:rPr>
              <a:t>světelný rok </a:t>
            </a:r>
            <a:r>
              <a:rPr lang="cs-CZ" sz="3200" b="1" smtClean="0">
                <a:solidFill>
                  <a:srgbClr val="00CC00"/>
                </a:solidFill>
              </a:rPr>
              <a:t>(l.y.).</a:t>
            </a:r>
          </a:p>
          <a:p>
            <a:pPr>
              <a:buFont typeface="Wingdings 3" pitchFamily="18" charset="2"/>
              <a:buNone/>
            </a:pPr>
            <a:endParaRPr lang="cs-CZ" sz="3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3200" b="1" smtClean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9900"/>
                </a:solidFill>
              </a:rPr>
              <a:t>10) Jaká jednotka se používá pro větší vzdálenosti než AU? </a:t>
            </a:r>
            <a:endParaRPr lang="cs-CZ" sz="3600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4935537"/>
          </a:xfrm>
        </p:spPr>
        <p:txBody>
          <a:bodyPr>
            <a:normAutofit fontScale="92500"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http://gimeda.cz/soustava/ter.jpg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http://www.observatory.cz/static/elearn/velke/icon.jpg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http://www.scienceweek.cz/cache/images/50/ac1f94dff71220e5de739f4feb860b3f6cc39d61.png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http://planety.astro.cz/obr/planety/soustava/zeme_merkur.png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http://upload.wikimedia.org/wikipedia/commons/thumb/8/85/Venus_globe.jpg/220px-Venus_globe.jpg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http://upload.wikimedia.org/wikipedia/commons/thumb/5/54/Venus_In-Situ_Explorer.png/220px-Venus_In-Situ_Explorer.png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http://upload.wikimedia.org/wikipedia/commons/thumb/9/97/The_Earth_seen_from_Apollo_17.jpg/280px-The_Earth_seen_from_Apollo_17.jpg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http://upload.wikimedia.org/wikipedia/commons/0/0e/Pr%C5%AF%C5%99ez_Zem%C3%AD.png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http://upload.wikimedia.org/wikipedia/commons/8/8e/Pangea_animation_03.gif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http://www.astronomie.cz/data/2010/07/hoax_mars1.png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http://upload.wikimedia.org/wikipedia/commons/thumb/7/7d/Mars_atmosphere.jpg/220px-Mars_atmosphere.jpg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http://upload.wikimedia.org/wikipedia/commons/a/a4/Phobos_deimos_diff_rotated.jpg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14"/>
              </a:rPr>
              <a:t>http://geologie.vsb.cz/jelinek/Nauka_o_Zemi_PTO_htm_files/72.jpg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15"/>
              </a:rPr>
              <a:t>http://upload.wikimedia.org/wikipedia/commons/b/bc/Venuspioneeruv.jpg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en-US" sz="1200" b="1" dirty="0" smtClean="0">
                <a:solidFill>
                  <a:srgbClr val="0070C0"/>
                </a:solidFill>
                <a:hlinkClick r:id="rId16"/>
              </a:rPr>
              <a:t>http://upload.wikimedia.org/wikipedia/commons/c/c3/Olympus_Mons-scale-white_in_km.png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1200" b="1" dirty="0" smtClean="0">
                <a:solidFill>
                  <a:srgbClr val="0070C0"/>
                </a:solidFill>
                <a:hlinkClick r:id="rId17"/>
              </a:rPr>
              <a:t>http://upload.wikimedia.org/wikipedia/commons/0/0e/Nasa_earth.jpg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1200" b="1" dirty="0" smtClean="0">
                <a:solidFill>
                  <a:srgbClr val="0070C0"/>
                </a:solidFill>
                <a:hlinkClick r:id="rId18"/>
              </a:rPr>
              <a:t>http://cs.wikipedia.org/wiki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1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864100"/>
          </a:xfrm>
        </p:spPr>
        <p:txBody>
          <a:bodyPr>
            <a:normAutofit fontScale="92500" lnSpcReduction="10000"/>
          </a:bodyPr>
          <a:lstStyle/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33CC"/>
                </a:solidFill>
              </a:rPr>
              <a:t>Žák vyjmenuje planety podle jejich vzrůstající vzdálenosti od Slunce.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33CC"/>
                </a:solidFill>
              </a:rPr>
              <a:t>Porovnává poznatky získané v zeměpise a ve fyzice s podrobnějšími informacemi o jednotlivých planetách v literatuře nebo na internetu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33CC"/>
                </a:solidFill>
              </a:rPr>
              <a:t>Žák se zaměří na planety zemského typu (terestrické).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33CC"/>
                </a:solidFill>
              </a:rPr>
              <a:t>Žák popíše hlavní charakteristiky terestrických planet.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33CC"/>
                </a:solidFill>
              </a:rPr>
              <a:t>Žák odpovídá na otázky, které slouží k zopakování probraného učiva.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230</TotalTime>
  <Words>715</Words>
  <Application>Microsoft Office PowerPoint</Application>
  <PresentationFormat>On-screen Show (4:3)</PresentationFormat>
  <Paragraphs>119</Paragraphs>
  <Slides>27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27</vt:i4>
      </vt:variant>
    </vt:vector>
  </HeadingPairs>
  <TitlesOfParts>
    <vt:vector size="42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29</cp:revision>
  <dcterms:created xsi:type="dcterms:W3CDTF">2012-02-21T18:34:57Z</dcterms:created>
  <dcterms:modified xsi:type="dcterms:W3CDTF">2012-03-04T14:55:27Z</dcterms:modified>
</cp:coreProperties>
</file>