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15A7EF-924E-448E-8BEB-D658946D868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81652-8EA2-4DE0-B536-F8B459684D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CC5BC-92E1-408B-AA52-EFB67B33241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A6B25-24BD-4FBA-B998-AE216CB7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VY_32_INOVACE_19_15_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lovní druhy, procvičování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je určena pro 3. </a:t>
            </a:r>
            <a:r>
              <a:rPr lang="cs-CZ" sz="2400" dirty="0" smtClean="0">
                <a:solidFill>
                  <a:schemeClr val="bg1"/>
                </a:solidFill>
              </a:rPr>
              <a:t>ročník, předmět 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si upevňuje, procvičuje, prohlubuje znalosti z oblasti slovních druhů.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DRUHY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PROVEĎ KONTROLU.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Úsilí     1</a:t>
            </a:r>
          </a:p>
          <a:p>
            <a:r>
              <a:rPr lang="cs-CZ" sz="3600" dirty="0" smtClean="0"/>
              <a:t>Bílá      3</a:t>
            </a:r>
          </a:p>
          <a:p>
            <a:r>
              <a:rPr lang="cs-CZ" sz="3600" dirty="0" smtClean="0"/>
              <a:t>Šestá    5</a:t>
            </a:r>
          </a:p>
          <a:p>
            <a:r>
              <a:rPr lang="cs-CZ" sz="3600" dirty="0" smtClean="0"/>
              <a:t>My        3</a:t>
            </a:r>
          </a:p>
          <a:p>
            <a:r>
              <a:rPr lang="cs-CZ" sz="3600" dirty="0" smtClean="0"/>
              <a:t>Mnoho 6</a:t>
            </a:r>
          </a:p>
          <a:p>
            <a:r>
              <a:rPr lang="cs-CZ" sz="3600" dirty="0" smtClean="0"/>
              <a:t>Ne         9</a:t>
            </a:r>
          </a:p>
          <a:p>
            <a:r>
              <a:rPr lang="cs-CZ" sz="3600" dirty="0" smtClean="0"/>
              <a:t>Hluchá  6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Vesluje  6</a:t>
            </a:r>
          </a:p>
          <a:p>
            <a:r>
              <a:rPr lang="cs-CZ" sz="3600" dirty="0" smtClean="0"/>
              <a:t>Včera     6</a:t>
            </a:r>
          </a:p>
          <a:p>
            <a:r>
              <a:rPr lang="cs-CZ" sz="3600" dirty="0" smtClean="0"/>
              <a:t>Patery    4</a:t>
            </a:r>
          </a:p>
          <a:p>
            <a:r>
              <a:rPr lang="cs-CZ" sz="3600" dirty="0" smtClean="0"/>
              <a:t>Za            8</a:t>
            </a:r>
          </a:p>
          <a:p>
            <a:r>
              <a:rPr lang="cs-CZ" sz="3600" dirty="0" smtClean="0"/>
              <a:t>Och        10</a:t>
            </a:r>
          </a:p>
          <a:p>
            <a:r>
              <a:rPr lang="cs-CZ" sz="3600" dirty="0" smtClean="0"/>
              <a:t>Smutně  2</a:t>
            </a:r>
          </a:p>
          <a:p>
            <a:r>
              <a:rPr lang="cs-CZ" sz="3600" dirty="0" smtClean="0"/>
              <a:t>Usíná      5</a:t>
            </a:r>
            <a:endParaRPr lang="cs-CZ" sz="3600" dirty="0"/>
          </a:p>
        </p:txBody>
      </p:sp>
      <p:sp>
        <p:nvSpPr>
          <p:cNvPr id="6" name="Plus 5"/>
          <p:cNvSpPr/>
          <p:nvPr/>
        </p:nvSpPr>
        <p:spPr>
          <a:xfrm>
            <a:off x="2915816" y="4725144"/>
            <a:ext cx="432048" cy="432048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us 6"/>
          <p:cNvSpPr/>
          <p:nvPr/>
        </p:nvSpPr>
        <p:spPr>
          <a:xfrm>
            <a:off x="2915816" y="3429000"/>
            <a:ext cx="432048" cy="432048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us 7"/>
          <p:cNvSpPr/>
          <p:nvPr/>
        </p:nvSpPr>
        <p:spPr>
          <a:xfrm>
            <a:off x="2843808" y="1628800"/>
            <a:ext cx="432048" cy="432048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ínus 8"/>
          <p:cNvSpPr/>
          <p:nvPr/>
        </p:nvSpPr>
        <p:spPr>
          <a:xfrm>
            <a:off x="2915816" y="5301208"/>
            <a:ext cx="360040" cy="576064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ínus 10"/>
          <p:cNvSpPr/>
          <p:nvPr/>
        </p:nvSpPr>
        <p:spPr>
          <a:xfrm>
            <a:off x="2915816" y="2852936"/>
            <a:ext cx="360040" cy="576064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ínus 11"/>
          <p:cNvSpPr/>
          <p:nvPr/>
        </p:nvSpPr>
        <p:spPr>
          <a:xfrm>
            <a:off x="2915816" y="2132856"/>
            <a:ext cx="360040" cy="576064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ínus 12"/>
          <p:cNvSpPr/>
          <p:nvPr/>
        </p:nvSpPr>
        <p:spPr>
          <a:xfrm>
            <a:off x="2915816" y="4005064"/>
            <a:ext cx="360040" cy="576064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lus 21"/>
          <p:cNvSpPr/>
          <p:nvPr/>
        </p:nvSpPr>
        <p:spPr>
          <a:xfrm>
            <a:off x="7236296" y="2276872"/>
            <a:ext cx="432048" cy="432048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>
            <a:off x="7308304" y="2852936"/>
            <a:ext cx="432048" cy="432048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>
            <a:off x="7380312" y="4077072"/>
            <a:ext cx="432048" cy="432048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us 24"/>
          <p:cNvSpPr/>
          <p:nvPr/>
        </p:nvSpPr>
        <p:spPr>
          <a:xfrm>
            <a:off x="7380312" y="5301208"/>
            <a:ext cx="432048" cy="432048"/>
          </a:xfrm>
          <a:prstGeom prst="mathPl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ínus 25"/>
          <p:cNvSpPr/>
          <p:nvPr/>
        </p:nvSpPr>
        <p:spPr>
          <a:xfrm>
            <a:off x="7236296" y="1628800"/>
            <a:ext cx="360040" cy="576064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ínus 26"/>
          <p:cNvSpPr/>
          <p:nvPr/>
        </p:nvSpPr>
        <p:spPr>
          <a:xfrm>
            <a:off x="7380312" y="3429000"/>
            <a:ext cx="360040" cy="576064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ínus 27"/>
          <p:cNvSpPr/>
          <p:nvPr/>
        </p:nvSpPr>
        <p:spPr>
          <a:xfrm>
            <a:off x="7380312" y="4653136"/>
            <a:ext cx="360040" cy="576064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SLOVO, KTERÉ NEPATŘÍ DO ŘADY.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Ale  nebo  u  aby  ani  však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Rýma  bolest  starost  píle au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Nosit  léčení  pobývá  maluji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Zítra  lehce  otázka  letos  nahoru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Pátý  desatery  stá  obavy  dva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err="1" smtClean="0"/>
              <a:t>Bum</a:t>
            </a:r>
            <a:r>
              <a:rPr lang="cs-CZ" sz="3600" dirty="0" smtClean="0"/>
              <a:t>  </a:t>
            </a:r>
            <a:r>
              <a:rPr lang="cs-CZ" sz="3600" dirty="0" err="1" smtClean="0"/>
              <a:t>pst</a:t>
            </a:r>
            <a:r>
              <a:rPr lang="cs-CZ" sz="3600" dirty="0" smtClean="0"/>
              <a:t>  kváká  </a:t>
            </a:r>
            <a:r>
              <a:rPr lang="cs-CZ" sz="3600" dirty="0" err="1" smtClean="0"/>
              <a:t>krá</a:t>
            </a:r>
            <a:r>
              <a:rPr lang="cs-CZ" sz="3600" dirty="0" smtClean="0"/>
              <a:t>  </a:t>
            </a:r>
            <a:r>
              <a:rPr lang="cs-CZ" sz="3600" dirty="0" err="1" smtClean="0"/>
              <a:t>hú</a:t>
            </a:r>
            <a:r>
              <a:rPr lang="cs-CZ" sz="3600" dirty="0" smtClean="0"/>
              <a:t> haf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Mrazík  slunce  mrazivý vločka</a:t>
            </a:r>
            <a:endParaRPr lang="cs-CZ" sz="3600" dirty="0"/>
          </a:p>
        </p:txBody>
      </p:sp>
      <p:sp>
        <p:nvSpPr>
          <p:cNvPr id="7" name="Slunce 6"/>
          <p:cNvSpPr/>
          <p:nvPr/>
        </p:nvSpPr>
        <p:spPr>
          <a:xfrm>
            <a:off x="4283968" y="5013176"/>
            <a:ext cx="504056" cy="432048"/>
          </a:xfrm>
          <a:prstGeom prst="sun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4860032" y="3861048"/>
            <a:ext cx="504056" cy="423664"/>
          </a:xfrm>
          <a:prstGeom prst="sun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3563888" y="3212976"/>
            <a:ext cx="504056" cy="423664"/>
          </a:xfrm>
          <a:prstGeom prst="sun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5724128" y="1988840"/>
            <a:ext cx="504056" cy="423664"/>
          </a:xfrm>
          <a:prstGeom prst="sun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2483768" y="2564904"/>
            <a:ext cx="504056" cy="423664"/>
          </a:xfrm>
          <a:prstGeom prst="sun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2771800" y="1412776"/>
            <a:ext cx="504056" cy="423664"/>
          </a:xfrm>
          <a:prstGeom prst="sun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2915816" y="4365104"/>
            <a:ext cx="504056" cy="423664"/>
          </a:xfrm>
          <a:prstGeom prst="sun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OD JEDNOHO PÍSMENA </a:t>
            </a:r>
            <a:r>
              <a:rPr lang="cs-CZ" b="1" dirty="0" smtClean="0"/>
              <a:t>VYTVOŘ DANÝ </a:t>
            </a:r>
            <a:r>
              <a:rPr lang="cs-CZ" b="1" dirty="0" smtClean="0"/>
              <a:t>SLOVNÍ DRUH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Dvojitá vlna 3"/>
          <p:cNvSpPr/>
          <p:nvPr/>
        </p:nvSpPr>
        <p:spPr>
          <a:xfrm>
            <a:off x="5652120" y="4365104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A</a:t>
            </a:r>
            <a:r>
              <a:rPr lang="cs-CZ" sz="3600" dirty="0" smtClean="0">
                <a:solidFill>
                  <a:schemeClr val="bg1"/>
                </a:solidFill>
              </a:rPr>
              <a:t> 8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Dvojitá vlna 6"/>
          <p:cNvSpPr/>
          <p:nvPr/>
        </p:nvSpPr>
        <p:spPr>
          <a:xfrm>
            <a:off x="1187624" y="2276872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K 2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Dvojitá vlna 7"/>
          <p:cNvSpPr/>
          <p:nvPr/>
        </p:nvSpPr>
        <p:spPr>
          <a:xfrm>
            <a:off x="2483768" y="4077072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K 9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Dvojitá vlna 8"/>
          <p:cNvSpPr/>
          <p:nvPr/>
        </p:nvSpPr>
        <p:spPr>
          <a:xfrm>
            <a:off x="5436096" y="2636912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S 1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Dvojitá vlna 9"/>
          <p:cNvSpPr/>
          <p:nvPr/>
        </p:nvSpPr>
        <p:spPr>
          <a:xfrm>
            <a:off x="3419872" y="2564904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N</a:t>
            </a:r>
            <a:r>
              <a:rPr lang="cs-CZ" sz="3600" dirty="0" smtClean="0">
                <a:solidFill>
                  <a:schemeClr val="bg1"/>
                </a:solidFill>
              </a:rPr>
              <a:t> 5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1" name="Dvojitá vlna 10"/>
          <p:cNvSpPr/>
          <p:nvPr/>
        </p:nvSpPr>
        <p:spPr>
          <a:xfrm>
            <a:off x="7020272" y="1844824"/>
            <a:ext cx="1008112" cy="576064"/>
          </a:xfrm>
          <a:prstGeom prst="doubleWave">
            <a:avLst>
              <a:gd name="adj1" fmla="val 6250"/>
              <a:gd name="adj2" fmla="val -1440"/>
            </a:avLst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 3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2" name="Dvojitá vlna 11"/>
          <p:cNvSpPr/>
          <p:nvPr/>
        </p:nvSpPr>
        <p:spPr>
          <a:xfrm>
            <a:off x="1115616" y="5157192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 7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3" name="Dvojitá vlna 12"/>
          <p:cNvSpPr/>
          <p:nvPr/>
        </p:nvSpPr>
        <p:spPr>
          <a:xfrm>
            <a:off x="3707904" y="4869160"/>
            <a:ext cx="1296144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M 10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4" name="Dvojitá vlna 13"/>
          <p:cNvSpPr/>
          <p:nvPr/>
        </p:nvSpPr>
        <p:spPr>
          <a:xfrm>
            <a:off x="6948264" y="5157192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T 4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5" name="Dvojitá vlna 14"/>
          <p:cNvSpPr/>
          <p:nvPr/>
        </p:nvSpPr>
        <p:spPr>
          <a:xfrm>
            <a:off x="7092280" y="3501008"/>
            <a:ext cx="1008112" cy="576064"/>
          </a:xfrm>
          <a:prstGeom prst="doubleWave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 6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7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4" grpId="0" build="p" animBg="1"/>
      <p:bldP spid="1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NAHRAĎ </a:t>
            </a:r>
            <a:r>
              <a:rPr lang="cs-CZ" sz="4000" b="1" dirty="0" smtClean="0"/>
              <a:t>PODTRŽENÁ SLOVA </a:t>
            </a:r>
            <a:r>
              <a:rPr lang="cs-CZ" sz="4000" b="1" dirty="0" smtClean="0"/>
              <a:t>ZÁJMENY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3600" dirty="0" smtClean="0"/>
          </a:p>
          <a:p>
            <a:r>
              <a:rPr lang="cs-CZ" sz="3600" u="sng" dirty="0" smtClean="0"/>
              <a:t>Petr</a:t>
            </a:r>
            <a:r>
              <a:rPr lang="cs-CZ" sz="3600" dirty="0" smtClean="0"/>
              <a:t> šel do školy.</a:t>
            </a:r>
          </a:p>
          <a:p>
            <a:r>
              <a:rPr lang="cs-CZ" sz="3600" u="sng" dirty="0" smtClean="0"/>
              <a:t>Maminky</a:t>
            </a:r>
            <a:r>
              <a:rPr lang="cs-CZ" sz="3600" dirty="0" smtClean="0"/>
              <a:t> práce je náročná.</a:t>
            </a:r>
          </a:p>
          <a:p>
            <a:r>
              <a:rPr lang="cs-CZ" sz="3600" u="sng" dirty="0" smtClean="0"/>
              <a:t>Alena</a:t>
            </a:r>
            <a:r>
              <a:rPr lang="cs-CZ" sz="3600" dirty="0" smtClean="0"/>
              <a:t> dnes neplavala.</a:t>
            </a:r>
          </a:p>
          <a:p>
            <a:r>
              <a:rPr lang="cs-CZ" sz="3600" u="sng" dirty="0" smtClean="0"/>
              <a:t>Tátův</a:t>
            </a:r>
            <a:r>
              <a:rPr lang="cs-CZ" sz="3600" dirty="0" smtClean="0"/>
              <a:t> kamarád je odvážný.</a:t>
            </a:r>
          </a:p>
          <a:p>
            <a:r>
              <a:rPr lang="cs-CZ" sz="3600" u="sng" dirty="0" smtClean="0"/>
              <a:t>Lukáš a Karel </a:t>
            </a:r>
            <a:r>
              <a:rPr lang="cs-CZ" sz="3600" dirty="0" smtClean="0"/>
              <a:t>navštívili výstavu.</a:t>
            </a:r>
          </a:p>
          <a:p>
            <a:r>
              <a:rPr lang="cs-CZ" sz="3600" u="sng" dirty="0" smtClean="0"/>
              <a:t>Kuře</a:t>
            </a:r>
            <a:r>
              <a:rPr lang="cs-CZ" sz="3600" dirty="0" smtClean="0"/>
              <a:t> pípalo na dvoře.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6876256" y="2204864"/>
            <a:ext cx="113042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On</a:t>
            </a:r>
            <a:endParaRPr lang="cs-CZ" sz="3600" dirty="0"/>
          </a:p>
        </p:txBody>
      </p:sp>
      <p:sp>
        <p:nvSpPr>
          <p:cNvPr id="5" name="Zaoblený obdélník 4"/>
          <p:cNvSpPr/>
          <p:nvPr/>
        </p:nvSpPr>
        <p:spPr>
          <a:xfrm>
            <a:off x="6876256" y="2780928"/>
            <a:ext cx="115212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Její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6876256" y="3356992"/>
            <a:ext cx="122413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Ona</a:t>
            </a:r>
            <a:endParaRPr lang="cs-CZ" sz="3600" dirty="0"/>
          </a:p>
        </p:txBody>
      </p:sp>
      <p:sp>
        <p:nvSpPr>
          <p:cNvPr id="7" name="Zaoblený obdélník 6"/>
          <p:cNvSpPr/>
          <p:nvPr/>
        </p:nvSpPr>
        <p:spPr>
          <a:xfrm>
            <a:off x="6876256" y="3933056"/>
            <a:ext cx="122413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Jeho</a:t>
            </a:r>
            <a:endParaRPr lang="cs-CZ" sz="3600" dirty="0"/>
          </a:p>
        </p:txBody>
      </p:sp>
      <p:sp>
        <p:nvSpPr>
          <p:cNvPr id="8" name="Zaoblený obdélník 7"/>
          <p:cNvSpPr/>
          <p:nvPr/>
        </p:nvSpPr>
        <p:spPr>
          <a:xfrm>
            <a:off x="6876256" y="4581128"/>
            <a:ext cx="113042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Oni</a:t>
            </a:r>
            <a:endParaRPr lang="cs-CZ" sz="3600" dirty="0"/>
          </a:p>
        </p:txBody>
      </p:sp>
      <p:sp>
        <p:nvSpPr>
          <p:cNvPr id="9" name="Zaoblený obdélník 8"/>
          <p:cNvSpPr/>
          <p:nvPr/>
        </p:nvSpPr>
        <p:spPr>
          <a:xfrm>
            <a:off x="6876256" y="5229200"/>
            <a:ext cx="12961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Ono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ROZDĚL SLOVA A URČI SLOVNÍ DRUHY.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3600" dirty="0" err="1" smtClean="0"/>
              <a:t>onpětzlážijerýmapod</a:t>
            </a:r>
            <a:endParaRPr lang="cs-CZ" sz="3600" dirty="0" smtClean="0"/>
          </a:p>
          <a:p>
            <a:r>
              <a:rPr lang="cs-CZ" sz="3600" dirty="0" err="1" smtClean="0"/>
              <a:t>vědakoulídnesalejejí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 smtClean="0"/>
              <a:t>přímonosnebodolůham</a:t>
            </a:r>
            <a:endParaRPr lang="cs-CZ" sz="3600" dirty="0" smtClean="0"/>
          </a:p>
          <a:p>
            <a:r>
              <a:rPr lang="cs-CZ" sz="3600" dirty="0" err="1" smtClean="0"/>
              <a:t>supléčilúzkýtennechťnůž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 smtClean="0"/>
              <a:t>mákanopateryklukzavšak</a:t>
            </a:r>
            <a:endParaRPr lang="cs-CZ" sz="3600" dirty="0" smtClean="0"/>
          </a:p>
          <a:p>
            <a:endParaRPr lang="cs-CZ" sz="3600" dirty="0"/>
          </a:p>
        </p:txBody>
      </p:sp>
      <p:pic>
        <p:nvPicPr>
          <p:cNvPr id="1026" name="Picture 2" descr="C:\Documents and Settings\Maminka\Dokumenty\Obrázky\12065766141921761702rygle_Snake_Colour_Outline_svg_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00808"/>
            <a:ext cx="3024336" cy="853291"/>
          </a:xfrm>
          <a:prstGeom prst="rect">
            <a:avLst/>
          </a:prstGeom>
          <a:noFill/>
        </p:spPr>
      </p:pic>
      <p:pic>
        <p:nvPicPr>
          <p:cNvPr id="6" name="Picture 2" descr="C:\Documents and Settings\Maminka\Dokumenty\Obrázky\12065766141921761702rygle_Snake_Colour_Outline_svg_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492896"/>
            <a:ext cx="3024336" cy="853291"/>
          </a:xfrm>
          <a:prstGeom prst="rect">
            <a:avLst/>
          </a:prstGeom>
          <a:noFill/>
        </p:spPr>
      </p:pic>
      <p:pic>
        <p:nvPicPr>
          <p:cNvPr id="7" name="Picture 2" descr="C:\Documents and Settings\Maminka\Dokumenty\Obrázky\12065766141921761702rygle_Snake_Colour_Outline_svg_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645024"/>
            <a:ext cx="3024336" cy="853291"/>
          </a:xfrm>
          <a:prstGeom prst="rect">
            <a:avLst/>
          </a:prstGeom>
          <a:noFill/>
        </p:spPr>
      </p:pic>
      <p:pic>
        <p:nvPicPr>
          <p:cNvPr id="8" name="Picture 2" descr="C:\Documents and Settings\Maminka\Dokumenty\Obrázky\12065766141921761702rygle_Snake_Colour_Outline_svg_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437112"/>
            <a:ext cx="3024336" cy="853291"/>
          </a:xfrm>
          <a:prstGeom prst="rect">
            <a:avLst/>
          </a:prstGeom>
          <a:noFill/>
        </p:spPr>
      </p:pic>
      <p:pic>
        <p:nvPicPr>
          <p:cNvPr id="9" name="Picture 2" descr="C:\Documents and Settings\Maminka\Dokumenty\Obrázky\12065766141921761702rygle_Snake_Colour_Outline_svg_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5229200"/>
            <a:ext cx="3024336" cy="853291"/>
          </a:xfrm>
          <a:prstGeom prst="rect">
            <a:avLst/>
          </a:prstGeom>
          <a:noFill/>
        </p:spPr>
      </p:pic>
      <p:sp>
        <p:nvSpPr>
          <p:cNvPr id="34" name="Vývojový diagram: sloučení 33"/>
          <p:cNvSpPr/>
          <p:nvPr/>
        </p:nvSpPr>
        <p:spPr>
          <a:xfrm>
            <a:off x="1259632" y="16288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loučení 34"/>
          <p:cNvSpPr/>
          <p:nvPr/>
        </p:nvSpPr>
        <p:spPr>
          <a:xfrm>
            <a:off x="1979712" y="16288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loučení 35"/>
          <p:cNvSpPr/>
          <p:nvPr/>
        </p:nvSpPr>
        <p:spPr>
          <a:xfrm>
            <a:off x="2411760" y="16288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loučení 37"/>
          <p:cNvSpPr/>
          <p:nvPr/>
        </p:nvSpPr>
        <p:spPr>
          <a:xfrm>
            <a:off x="3059832" y="1628800"/>
            <a:ext cx="216024" cy="360040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loučení 38"/>
          <p:cNvSpPr/>
          <p:nvPr/>
        </p:nvSpPr>
        <p:spPr>
          <a:xfrm>
            <a:off x="4067944" y="1700808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loučení 39"/>
          <p:cNvSpPr/>
          <p:nvPr/>
        </p:nvSpPr>
        <p:spPr>
          <a:xfrm>
            <a:off x="1691680" y="2276872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loučení 40"/>
          <p:cNvSpPr/>
          <p:nvPr/>
        </p:nvSpPr>
        <p:spPr>
          <a:xfrm>
            <a:off x="2627784" y="2204864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loučení 41"/>
          <p:cNvSpPr/>
          <p:nvPr/>
        </p:nvSpPr>
        <p:spPr>
          <a:xfrm>
            <a:off x="3491880" y="2204864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loučení 42"/>
          <p:cNvSpPr/>
          <p:nvPr/>
        </p:nvSpPr>
        <p:spPr>
          <a:xfrm>
            <a:off x="4067944" y="2204864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loučení 43"/>
          <p:cNvSpPr/>
          <p:nvPr/>
        </p:nvSpPr>
        <p:spPr>
          <a:xfrm>
            <a:off x="1907704" y="34290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loučení 44"/>
          <p:cNvSpPr/>
          <p:nvPr/>
        </p:nvSpPr>
        <p:spPr>
          <a:xfrm>
            <a:off x="2627784" y="34290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loučení 45"/>
          <p:cNvSpPr/>
          <p:nvPr/>
        </p:nvSpPr>
        <p:spPr>
          <a:xfrm>
            <a:off x="3563888" y="34290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loučení 46"/>
          <p:cNvSpPr/>
          <p:nvPr/>
        </p:nvSpPr>
        <p:spPr>
          <a:xfrm>
            <a:off x="4427984" y="3356992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loučení 47"/>
          <p:cNvSpPr/>
          <p:nvPr/>
        </p:nvSpPr>
        <p:spPr>
          <a:xfrm>
            <a:off x="1475656" y="4077072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loučení 48"/>
          <p:cNvSpPr/>
          <p:nvPr/>
        </p:nvSpPr>
        <p:spPr>
          <a:xfrm>
            <a:off x="2267744" y="4005064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loučení 49"/>
          <p:cNvSpPr/>
          <p:nvPr/>
        </p:nvSpPr>
        <p:spPr>
          <a:xfrm>
            <a:off x="3059832" y="4005064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loučení 50"/>
          <p:cNvSpPr/>
          <p:nvPr/>
        </p:nvSpPr>
        <p:spPr>
          <a:xfrm>
            <a:off x="3707904" y="4077072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loučení 51"/>
          <p:cNvSpPr/>
          <p:nvPr/>
        </p:nvSpPr>
        <p:spPr>
          <a:xfrm>
            <a:off x="4788024" y="4005064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loučení 53"/>
          <p:cNvSpPr/>
          <p:nvPr/>
        </p:nvSpPr>
        <p:spPr>
          <a:xfrm>
            <a:off x="1619672" y="5157192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loučení 54"/>
          <p:cNvSpPr/>
          <p:nvPr/>
        </p:nvSpPr>
        <p:spPr>
          <a:xfrm>
            <a:off x="2339752" y="52292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loučení 55"/>
          <p:cNvSpPr/>
          <p:nvPr/>
        </p:nvSpPr>
        <p:spPr>
          <a:xfrm>
            <a:off x="3491880" y="52292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loučení 56"/>
          <p:cNvSpPr/>
          <p:nvPr/>
        </p:nvSpPr>
        <p:spPr>
          <a:xfrm>
            <a:off x="4283968" y="52292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loučení 57"/>
          <p:cNvSpPr/>
          <p:nvPr/>
        </p:nvSpPr>
        <p:spPr>
          <a:xfrm>
            <a:off x="4716016" y="5229200"/>
            <a:ext cx="216024" cy="288032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TVOŘ SLOVA KE SLOVNÍM DRUHŮM.</a:t>
            </a:r>
            <a:endParaRPr lang="cs-CZ" sz="4000" b="1" dirty="0"/>
          </a:p>
        </p:txBody>
      </p:sp>
      <p:pic>
        <p:nvPicPr>
          <p:cNvPr id="2050" name="Picture 2" descr="C:\Documents and Settings\Maminka\Dokumenty\Obrázky\11950018081612401893white_c_9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1412875" cy="1914525"/>
          </a:xfrm>
          <a:prstGeom prst="rect">
            <a:avLst/>
          </a:prstGeom>
          <a:noFill/>
        </p:spPr>
      </p:pic>
      <p:pic>
        <p:nvPicPr>
          <p:cNvPr id="2051" name="Picture 3" descr="C:\Documents and Settings\Maminka\Dokumenty\Obrázky\1195002074887766682white_s_2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772816"/>
            <a:ext cx="1412875" cy="1914525"/>
          </a:xfrm>
          <a:prstGeom prst="rect">
            <a:avLst/>
          </a:prstGeom>
          <a:noFill/>
        </p:spPr>
      </p:pic>
      <p:pic>
        <p:nvPicPr>
          <p:cNvPr id="2052" name="Picture 4" descr="C:\Documents and Settings\Maminka\Dokumenty\Obrázky\11950017781049617463white_c_5.svg.thumb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772816"/>
            <a:ext cx="1412875" cy="1914525"/>
          </a:xfrm>
          <a:prstGeom prst="rect">
            <a:avLst/>
          </a:prstGeom>
          <a:noFill/>
        </p:spPr>
      </p:pic>
      <p:pic>
        <p:nvPicPr>
          <p:cNvPr id="2053" name="Picture 5" descr="C:\Documents and Settings\Maminka\Dokumenty\Obrázky\1195001748743232687white_c_10.svg.thumb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221088"/>
            <a:ext cx="1412875" cy="1914525"/>
          </a:xfrm>
          <a:prstGeom prst="rect">
            <a:avLst/>
          </a:prstGeom>
          <a:noFill/>
        </p:spPr>
      </p:pic>
      <p:pic>
        <p:nvPicPr>
          <p:cNvPr id="2054" name="Picture 6" descr="C:\Documents and Settings\Maminka\Dokumenty\Obrázky\1195002088416410531white_s_4.svg.thumb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293096"/>
            <a:ext cx="1412875" cy="1914525"/>
          </a:xfrm>
          <a:prstGeom prst="rect">
            <a:avLst/>
          </a:prstGeom>
          <a:noFill/>
        </p:spPr>
      </p:pic>
      <p:pic>
        <p:nvPicPr>
          <p:cNvPr id="2055" name="Picture 7" descr="C:\Documents and Settings\Maminka\Dokumenty\Obrázky\1195001786455969797white_c_6.svg.thumb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149080"/>
            <a:ext cx="1412875" cy="19145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 VĚTY PODLE OTÁZEK.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Seděl.            Kdo?       Jak?        Kde?</a:t>
            </a:r>
          </a:p>
          <a:p>
            <a:r>
              <a:rPr lang="cs-CZ" sz="3600" dirty="0" smtClean="0"/>
              <a:t>Běžel.             Kdo?       Kdy?       Kam?</a:t>
            </a:r>
          </a:p>
          <a:p>
            <a:r>
              <a:rPr lang="cs-CZ" sz="3600" dirty="0" smtClean="0"/>
              <a:t>Lepil.              Kdo?       Co?        Kdy?</a:t>
            </a:r>
          </a:p>
          <a:p>
            <a:r>
              <a:rPr lang="cs-CZ" sz="3600" dirty="0" smtClean="0"/>
              <a:t>Četl.                Kdo?       Co?        Kde?</a:t>
            </a:r>
          </a:p>
          <a:p>
            <a:r>
              <a:rPr lang="cs-CZ" sz="3600" dirty="0" smtClean="0"/>
              <a:t>Hořelo.           Kdy?        Kde?     Co?</a:t>
            </a:r>
          </a:p>
          <a:p>
            <a:r>
              <a:rPr lang="cs-CZ" sz="3600" dirty="0" smtClean="0"/>
              <a:t>Sbíral.             Kdo?        Co?        Kdy?</a:t>
            </a:r>
          </a:p>
          <a:p>
            <a:r>
              <a:rPr lang="cs-CZ" sz="3600" dirty="0" smtClean="0"/>
              <a:t>Dostal.            Kdo?        Kdy?      Co?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7cípá hvězda 3"/>
          <p:cNvSpPr/>
          <p:nvPr/>
        </p:nvSpPr>
        <p:spPr>
          <a:xfrm>
            <a:off x="1691680" y="764704"/>
            <a:ext cx="5400600" cy="4824536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VÝBORNĚ.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CHVÁLÍM TĚ.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64704"/>
            <a:ext cx="4355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snake</a:t>
            </a:r>
            <a:r>
              <a:rPr lang="cs-CZ" dirty="0" smtClean="0"/>
              <a:t>-</a:t>
            </a:r>
            <a:r>
              <a:rPr lang="cs-CZ" dirty="0" err="1" smtClean="0"/>
              <a:t>colour.html</a:t>
            </a:r>
            <a:endParaRPr lang="cs-CZ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28545"/>
            <a:ext cx="100841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u="sng" dirty="0" smtClean="0">
                <a:latin typeface="Calibri" pitchFamily="34" charset="0"/>
                <a:cs typeface="Times New Roman" pitchFamily="18" charset="0"/>
              </a:rPr>
              <a:t>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484785"/>
            <a:ext cx="37314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-8791.html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2132856"/>
            <a:ext cx="38034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-8799.html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2636912"/>
            <a:ext cx="38754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-8792.html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140968"/>
            <a:ext cx="3947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-8795.html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371703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-8794.html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1560" y="4293096"/>
            <a:ext cx="3947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-8796.html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2020288"/>
            <a:ext cx="8951874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11.6. 2012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348</Words>
  <Application>Microsoft Office PowerPoint</Application>
  <PresentationFormat>Předvádění na obrazovce (4:3)</PresentationFormat>
  <Paragraphs>87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ZŠ Klášterec nad Ohří, Krátká 676 Autor: Mgr. Ivana Blažková Název materiálu: VY_32_INOVACE_19_15_ Slovní druhy, procvičování  Číslo projektu: CZ.1.07/1.4./00/21.1115  </vt:lpstr>
      <vt:lpstr>SLOVNÍ DRUHY</vt:lpstr>
      <vt:lpstr>PROVEĎ KONTROLU.</vt:lpstr>
      <vt:lpstr>SLOVO, KTERÉ NEPATŘÍ DO ŘADY.</vt:lpstr>
      <vt:lpstr>OD JEDNOHO PÍSMENA VYTVOŘ DANÝ SLOVNÍ DRUH.</vt:lpstr>
      <vt:lpstr>NAHRAĎ PODTRŽENÁ SLOVA ZÁJMENY.</vt:lpstr>
      <vt:lpstr>ROZDĚL SLOVA A URČI SLOVNÍ DRUHY.</vt:lpstr>
      <vt:lpstr>TVOŘ SLOVA KE SLOVNÍM DRUHŮM.</vt:lpstr>
      <vt:lpstr>DOPLŇ VĚTY PODLE OTÁZEK.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17</cp:revision>
  <dcterms:created xsi:type="dcterms:W3CDTF">2012-05-28T21:23:34Z</dcterms:created>
  <dcterms:modified xsi:type="dcterms:W3CDTF">2012-06-11T20:06:40Z</dcterms:modified>
</cp:coreProperties>
</file>