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71" r:id="rId2"/>
    <p:sldId id="270" r:id="rId3"/>
    <p:sldId id="294" r:id="rId4"/>
    <p:sldId id="295" r:id="rId5"/>
    <p:sldId id="296" r:id="rId6"/>
    <p:sldId id="297" r:id="rId7"/>
    <p:sldId id="298" r:id="rId8"/>
    <p:sldId id="299" r:id="rId9"/>
    <p:sldId id="300" r:id="rId10"/>
    <p:sldId id="301" r:id="rId11"/>
    <p:sldId id="293" r:id="rId12"/>
    <p:sldId id="292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22394003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Příběhy včelích medvídků – Broukavá a </a:t>
                      </a: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Stejskavá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knihou Jiřího Kahouna Příběhy včelích </a:t>
            </a:r>
            <a:r>
              <a:rPr lang="cs-CZ" sz="2000" dirty="0" smtClean="0"/>
              <a:t>medvídků- příběh Broukavá a </a:t>
            </a:r>
            <a:r>
              <a:rPr lang="cs-CZ" sz="2000" dirty="0" err="1" smtClean="0"/>
              <a:t>Stejskavá</a:t>
            </a:r>
            <a:r>
              <a:rPr lang="cs-CZ" sz="2000" dirty="0" smtClean="0"/>
              <a:t>.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55976" y="2996952"/>
            <a:ext cx="3922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Takovéstýskánísi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nikdoneumípředstavit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2863" y="3861048"/>
            <a:ext cx="4244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Bylotonejvětšístýskánívčmeláčíchdějinách</a:t>
            </a:r>
            <a:r>
              <a:rPr lang="cs-CZ" dirty="0" smtClean="0"/>
              <a:t>.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4653136"/>
            <a:ext cx="4344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Přitakovémstýskánísečastáhnejakostarýmed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733256"/>
            <a:ext cx="51167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Utíkámnohempomalejinežpřiveselosti,alepřeceutíká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8172400" y="2768352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664045" y="5504656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8324800" y="4534160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076056" y="3701495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92566" y="188640"/>
            <a:ext cx="4935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Rozděl větu na jednotlivá slova a zapiš jejich počet.</a:t>
            </a:r>
            <a:endParaRPr lang="cs-CZ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677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17907" y="1268760"/>
            <a:ext cx="4134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Takové stýskání si  nikdo neumí představit.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06760" y="1988840"/>
            <a:ext cx="4565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Bylo to největší stýskání v čmeláčích dějinách.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711" y="2564904"/>
            <a:ext cx="4770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 takovém stýskání se čas táhne jako starý med.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06760" y="3212976"/>
            <a:ext cx="5434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Utíká mnohem pomaleji než při </a:t>
            </a:r>
            <a:r>
              <a:rPr lang="cs-CZ" dirty="0" err="1" smtClean="0"/>
              <a:t>veselosti,ale</a:t>
            </a:r>
            <a:r>
              <a:rPr lang="cs-CZ" dirty="0" smtClean="0"/>
              <a:t> přece utíká.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967800" y="1136398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40876" y="3070144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13012" y="2520970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383780" y="1900700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566" y="188640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79822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75856" y="6218286"/>
            <a:ext cx="4134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Takové stýskání si  nikdo neumí představit.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2309" y="5678905"/>
            <a:ext cx="4565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Bylo to největší stýskání v čmeláčích dějinách.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8962" y="4653136"/>
            <a:ext cx="4770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 takovém stýskání se čas táhne jako starý med.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0347" y="5157192"/>
            <a:ext cx="5539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Utíká mnohem pomaleji než při veselosti, ale přece utíká.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29534" y="1180892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02704" y="3582308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74250" y="2705636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9534" y="1910557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566" y="188640"/>
            <a:ext cx="12318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Seřaď věty: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08129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6605" y="1180892"/>
            <a:ext cx="4134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Takové stýskání si  nikdo neumí představit.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954491"/>
            <a:ext cx="4565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Bylo to největší stýskání v čmeláčích dějinách.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26011" y="2749570"/>
            <a:ext cx="4770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 takovém stýskání se čas táhne jako starý med.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26011" y="3665708"/>
            <a:ext cx="5539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Utíká mnohem pomaleji než při veselosti, ale přece utíká.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29534" y="1180892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02704" y="3582308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74250" y="2705636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9534" y="1910557"/>
            <a:ext cx="504056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566" y="188640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2853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501999" y="1180892"/>
            <a:ext cx="1938210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Běhal jako kdyby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02704" y="3582308"/>
            <a:ext cx="2657128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Lítal s hlavičkou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6345" y="2705636"/>
            <a:ext cx="2109518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Čas se táhne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16345" y="1937506"/>
            <a:ext cx="2440470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Jsi hluchý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566" y="188640"/>
            <a:ext cx="2832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Sestav jednotlivá přirovnání:</a:t>
            </a:r>
            <a:endParaRPr lang="cs-CZ" i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374250" y="4365104"/>
            <a:ext cx="1938210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Ohnul se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9534" y="5210505"/>
            <a:ext cx="2543019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Zvonění hezké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28285" y="373306"/>
            <a:ext cx="1938210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pohádka.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020272" y="3857617"/>
            <a:ext cx="1938210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pila.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840015" y="1052736"/>
            <a:ext cx="1938210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zvoneček.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294573" y="1988840"/>
            <a:ext cx="1938210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starý med.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444208" y="4869160"/>
            <a:ext cx="1938210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poleno.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511660" y="2934236"/>
            <a:ext cx="3270448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 pálily palce u nohou.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0540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501999" y="1180892"/>
            <a:ext cx="1938210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Běhal jako kdyby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02704" y="3582308"/>
            <a:ext cx="2657128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Lítal s hlavičkou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6345" y="2705636"/>
            <a:ext cx="2109518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Čas se táhne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16345" y="1937506"/>
            <a:ext cx="2440470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Jsi hluchý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566" y="188640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374250" y="4365104"/>
            <a:ext cx="1938210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Ohnul se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9534" y="5210505"/>
            <a:ext cx="2543019" cy="4572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Zvonění hezké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877699" y="5210505"/>
            <a:ext cx="1938210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pohádka.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312460" y="4371985"/>
            <a:ext cx="1938210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pila.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059832" y="3582308"/>
            <a:ext cx="1938210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zvoneček.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554121" y="2705636"/>
            <a:ext cx="1938210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starý med.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877699" y="1916335"/>
            <a:ext cx="1938210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poleno.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440209" y="1180892"/>
            <a:ext cx="3270448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 pálily palce u nohou.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8083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2107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Vyber správná slova:</a:t>
            </a:r>
            <a:endParaRPr lang="cs-CZ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84969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1.Léto bylo na </a:t>
            </a:r>
            <a:r>
              <a:rPr lang="cs-CZ" sz="2800" i="1" dirty="0" smtClean="0">
                <a:solidFill>
                  <a:schemeClr val="accent5">
                    <a:lumMod val="50000"/>
                  </a:schemeClr>
                </a:solidFill>
              </a:rPr>
              <a:t>odchodu- příchodu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2.„Milý </a:t>
            </a:r>
            <a:r>
              <a:rPr lang="cs-CZ" sz="2800" i="1" dirty="0" err="1">
                <a:solidFill>
                  <a:schemeClr val="accent5">
                    <a:lumMod val="50000"/>
                  </a:schemeClr>
                </a:solidFill>
              </a:rPr>
              <a:t>Čmeldo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</a:rPr>
              <a:t>- </a:t>
            </a:r>
            <a:r>
              <a:rPr lang="cs-CZ" sz="2800" i="1" dirty="0" err="1">
                <a:solidFill>
                  <a:schemeClr val="accent5">
                    <a:lumMod val="50000"/>
                  </a:schemeClr>
                </a:solidFill>
              </a:rPr>
              <a:t>Brumdo</a:t>
            </a:r>
            <a:r>
              <a:rPr lang="cs-CZ" sz="2800" dirty="0" smtClean="0"/>
              <a:t>, poletíš k babičce.“</a:t>
            </a:r>
          </a:p>
          <a:p>
            <a:r>
              <a:rPr lang="cs-CZ" sz="2800" dirty="0" smtClean="0"/>
              <a:t>3.„Půjč mi </a:t>
            </a:r>
            <a:r>
              <a:rPr lang="cs-CZ" sz="2800" i="1" dirty="0" err="1">
                <a:solidFill>
                  <a:schemeClr val="accent5">
                    <a:lumMod val="50000"/>
                  </a:schemeClr>
                </a:solidFill>
              </a:rPr>
              <a:t>čihadlovou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</a:rPr>
              <a:t>- </a:t>
            </a:r>
            <a:r>
              <a:rPr lang="cs-CZ" sz="2800" i="1" dirty="0" err="1">
                <a:solidFill>
                  <a:schemeClr val="accent5">
                    <a:lumMod val="50000"/>
                  </a:schemeClr>
                </a:solidFill>
              </a:rPr>
              <a:t>žihadlovou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800" dirty="0" smtClean="0"/>
              <a:t>stříkačku.“</a:t>
            </a:r>
          </a:p>
          <a:p>
            <a:r>
              <a:rPr lang="cs-CZ" sz="2800" dirty="0" smtClean="0"/>
              <a:t>4.Maminka mu složila cestovní 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</a:rPr>
              <a:t>tašku- hromádku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5.Čmeldu posedla divná 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</a:rPr>
              <a:t>nemoc- věc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6.Babička vyprávěla 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</a:rPr>
              <a:t>nejdelší- nejhezčí </a:t>
            </a:r>
            <a:r>
              <a:rPr lang="cs-CZ" sz="2800" dirty="0" smtClean="0"/>
              <a:t>pohádky.</a:t>
            </a:r>
          </a:p>
          <a:p>
            <a:r>
              <a:rPr lang="cs-CZ" sz="2800" dirty="0" smtClean="0"/>
              <a:t>7.Bylo to 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</a:rPr>
              <a:t>nejmenší- největší </a:t>
            </a:r>
            <a:r>
              <a:rPr lang="cs-CZ" sz="2800" dirty="0" smtClean="0"/>
              <a:t>stýskání v čmeláčích dějinách.</a:t>
            </a:r>
          </a:p>
          <a:p>
            <a:r>
              <a:rPr lang="cs-CZ" sz="2800" dirty="0" smtClean="0"/>
              <a:t>8.Posedla je radost proti 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</a:rPr>
              <a:t>devatero- desatero </a:t>
            </a:r>
            <a:r>
              <a:rPr lang="cs-CZ" sz="2800" dirty="0" smtClean="0"/>
              <a:t>nemocem </a:t>
            </a:r>
            <a:r>
              <a:rPr lang="cs-CZ" sz="2800" dirty="0" smtClean="0"/>
              <a:t>              a </a:t>
            </a:r>
            <a:r>
              <a:rPr lang="cs-CZ" sz="2800" dirty="0" smtClean="0"/>
              <a:t>bylo zase dobře.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7708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50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84969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</a:t>
            </a:r>
            <a:r>
              <a:rPr lang="cs-CZ" sz="2800" i="1" dirty="0" smtClean="0">
                <a:solidFill>
                  <a:schemeClr val="accent5">
                    <a:lumMod val="50000"/>
                  </a:schemeClr>
                </a:solidFill>
              </a:rPr>
              <a:t>odchodu</a:t>
            </a:r>
            <a:endParaRPr lang="cs-CZ" sz="2800" dirty="0" smtClean="0"/>
          </a:p>
          <a:p>
            <a:r>
              <a:rPr lang="cs-CZ" sz="2800" dirty="0" smtClean="0"/>
              <a:t>2.</a:t>
            </a:r>
            <a:r>
              <a:rPr lang="cs-CZ" sz="2800" i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800" i="1" dirty="0" err="1" smtClean="0">
                <a:solidFill>
                  <a:schemeClr val="accent5">
                    <a:lumMod val="50000"/>
                  </a:schemeClr>
                </a:solidFill>
              </a:rPr>
              <a:t>Brumdo</a:t>
            </a:r>
            <a:endParaRPr lang="cs-CZ" sz="2800" i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800" i="1" dirty="0" smtClean="0">
                <a:solidFill>
                  <a:schemeClr val="accent5">
                    <a:lumMod val="50000"/>
                  </a:schemeClr>
                </a:solidFill>
              </a:rPr>
              <a:t>3. </a:t>
            </a:r>
            <a:r>
              <a:rPr lang="cs-CZ" sz="2800" i="1" dirty="0" err="1">
                <a:solidFill>
                  <a:schemeClr val="accent5">
                    <a:lumMod val="50000"/>
                  </a:schemeClr>
                </a:solidFill>
              </a:rPr>
              <a:t>žihadlovou</a:t>
            </a:r>
            <a:r>
              <a:rPr lang="cs-CZ" sz="2800" i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endParaRPr lang="cs-CZ" sz="2800" i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800" dirty="0" smtClean="0"/>
              <a:t>4.</a:t>
            </a:r>
            <a:r>
              <a:rPr lang="cs-CZ" sz="2800" i="1" dirty="0" smtClean="0">
                <a:solidFill>
                  <a:schemeClr val="accent5">
                    <a:lumMod val="50000"/>
                  </a:schemeClr>
                </a:solidFill>
              </a:rPr>
              <a:t> hromádku</a:t>
            </a:r>
            <a:endParaRPr lang="cs-CZ" sz="2800" dirty="0" smtClean="0"/>
          </a:p>
          <a:p>
            <a:r>
              <a:rPr lang="cs-CZ" sz="2800" dirty="0" smtClean="0"/>
              <a:t>5. </a:t>
            </a:r>
            <a:r>
              <a:rPr lang="cs-CZ" sz="2800" i="1" dirty="0" smtClean="0">
                <a:solidFill>
                  <a:schemeClr val="accent5">
                    <a:lumMod val="50000"/>
                  </a:schemeClr>
                </a:solidFill>
              </a:rPr>
              <a:t>nemoc</a:t>
            </a:r>
            <a:endParaRPr lang="cs-CZ" sz="2800" dirty="0" smtClean="0"/>
          </a:p>
          <a:p>
            <a:r>
              <a:rPr lang="cs-CZ" sz="2800" dirty="0" smtClean="0"/>
              <a:t>6. </a:t>
            </a:r>
            <a:r>
              <a:rPr lang="cs-CZ" sz="2800" i="1" dirty="0" smtClean="0">
                <a:solidFill>
                  <a:schemeClr val="accent5">
                    <a:lumMod val="50000"/>
                  </a:schemeClr>
                </a:solidFill>
              </a:rPr>
              <a:t>nejhezčí</a:t>
            </a:r>
            <a:endParaRPr lang="cs-CZ" sz="2800" dirty="0" smtClean="0"/>
          </a:p>
          <a:p>
            <a:r>
              <a:rPr lang="cs-CZ" sz="2800" dirty="0" smtClean="0"/>
              <a:t>7. </a:t>
            </a:r>
            <a:r>
              <a:rPr lang="cs-CZ" sz="2800" i="1" dirty="0" smtClean="0">
                <a:solidFill>
                  <a:schemeClr val="accent5">
                    <a:lumMod val="50000"/>
                  </a:schemeClr>
                </a:solidFill>
              </a:rPr>
              <a:t>největší </a:t>
            </a:r>
          </a:p>
          <a:p>
            <a:r>
              <a:rPr lang="cs-CZ" sz="2800" dirty="0" smtClean="0"/>
              <a:t>8.</a:t>
            </a:r>
            <a:r>
              <a:rPr lang="cs-CZ" sz="2800" i="1" dirty="0" smtClean="0">
                <a:solidFill>
                  <a:schemeClr val="accent5">
                    <a:lumMod val="50000"/>
                  </a:schemeClr>
                </a:solidFill>
              </a:rPr>
              <a:t> desatero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541171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25991885"/>
              </p:ext>
            </p:extLst>
          </p:nvPr>
        </p:nvGraphicFramePr>
        <p:xfrm>
          <a:off x="611560" y="476672"/>
          <a:ext cx="8208902" cy="62004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7260"/>
                <a:gridCol w="547260"/>
                <a:gridCol w="547260"/>
                <a:gridCol w="547260"/>
                <a:gridCol w="506131"/>
                <a:gridCol w="588391"/>
                <a:gridCol w="547260"/>
                <a:gridCol w="547260"/>
                <a:gridCol w="547260"/>
                <a:gridCol w="547260"/>
                <a:gridCol w="547260"/>
                <a:gridCol w="547260"/>
                <a:gridCol w="547260"/>
                <a:gridCol w="547260"/>
                <a:gridCol w="547260"/>
              </a:tblGrid>
              <a:tr h="480832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Čmeláci dostali medovou…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0832">
                <a:tc gridSpan="4">
                  <a:txBody>
                    <a:bodyPr/>
                    <a:lstStyle/>
                    <a:p>
                      <a:r>
                        <a:rPr lang="cs-CZ" dirty="0" smtClean="0"/>
                        <a:t>Kolem pospíchal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brouk.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872271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Brouk pořád běžel 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nohama.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589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Běžel jako kdyby ho pálily palce u …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08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r>
                        <a:rPr lang="cs-CZ" dirty="0" smtClean="0"/>
                        <a:t>Brumda křičel: „Co to …?“ 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0832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Brumda letěl k babičce do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08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r>
                        <a:rPr lang="cs-CZ" dirty="0" smtClean="0"/>
                        <a:t>Brouk byl hluchý jako ….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08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gridSpan="9">
                  <a:txBody>
                    <a:bodyPr/>
                    <a:lstStyle/>
                    <a:p>
                      <a:r>
                        <a:rPr lang="cs-CZ" dirty="0" smtClean="0"/>
                        <a:t>Brumda letěl, protože je mladší nebo starší?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0832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Brumda si půjčil….stříkačku.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08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r>
                        <a:rPr lang="cs-CZ" dirty="0" smtClean="0"/>
                        <a:t>Čekali na pošťáka….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0832"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Pošťák měl </a:t>
                      </a:r>
                      <a:r>
                        <a:rPr lang="cs-CZ" dirty="0" smtClean="0"/>
                        <a:t>       v </a:t>
                      </a:r>
                      <a:r>
                        <a:rPr lang="cs-CZ" dirty="0" smtClean="0"/>
                        <a:t>tašce….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49756" y="2082"/>
            <a:ext cx="449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Po přečtení posledního příběhu tě čeká další …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76130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71690999"/>
              </p:ext>
            </p:extLst>
          </p:nvPr>
        </p:nvGraphicFramePr>
        <p:xfrm>
          <a:off x="1524000" y="1397000"/>
          <a:ext cx="6432375" cy="46242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8825"/>
                <a:gridCol w="428825"/>
                <a:gridCol w="428825"/>
                <a:gridCol w="428825"/>
                <a:gridCol w="428825"/>
                <a:gridCol w="428825"/>
                <a:gridCol w="428825"/>
                <a:gridCol w="428825"/>
                <a:gridCol w="428825"/>
                <a:gridCol w="428825"/>
                <a:gridCol w="428825"/>
                <a:gridCol w="428825"/>
                <a:gridCol w="428825"/>
                <a:gridCol w="428825"/>
                <a:gridCol w="428825"/>
              </a:tblGrid>
              <a:tr h="420390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0390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42039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390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39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390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Ď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3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390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gridSpan="9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390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420390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39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15375" y="332656"/>
            <a:ext cx="862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077988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Publikace:</a:t>
            </a:r>
          </a:p>
          <a:p>
            <a:pPr marL="0" indent="0">
              <a:buNone/>
            </a:pPr>
            <a:r>
              <a:rPr lang="cs-CZ" sz="1800" dirty="0" smtClean="0"/>
              <a:t>KAHOUN, Jiří. Příběhy včelích medvídků.</a:t>
            </a:r>
          </a:p>
          <a:p>
            <a:pPr marL="0" indent="0">
              <a:buNone/>
            </a:pPr>
            <a:r>
              <a:rPr lang="cs-CZ" sz="1800" dirty="0" smtClean="0"/>
              <a:t> 2. vydání. Praha: Albatros, 2005. </a:t>
            </a:r>
          </a:p>
          <a:p>
            <a:pPr marL="0" indent="0">
              <a:buNone/>
            </a:pPr>
            <a:r>
              <a:rPr lang="cs-CZ" sz="1800" dirty="0" smtClean="0"/>
              <a:t>ISBN 80-00-015880-3.</a:t>
            </a:r>
          </a:p>
        </p:txBody>
      </p:sp>
    </p:spTree>
    <p:extLst>
      <p:ext uri="{BB962C8B-B14F-4D97-AF65-F5344CB8AC3E}">
        <p14:creationId xmlns:p14="http://schemas.microsoft.com/office/powerpoint/2010/main" xmlns="" val="3827530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402</TotalTime>
  <Words>559</Words>
  <Application>Microsoft Office PowerPoint</Application>
  <PresentationFormat>Předvádění na obrazovce (4:3)</PresentationFormat>
  <Paragraphs>200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48</cp:revision>
  <dcterms:created xsi:type="dcterms:W3CDTF">2012-03-11T19:23:37Z</dcterms:created>
  <dcterms:modified xsi:type="dcterms:W3CDTF">2012-06-12T18:33:17Z</dcterms:modified>
</cp:coreProperties>
</file>