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70" r:id="rId3"/>
    <p:sldId id="256" r:id="rId4"/>
    <p:sldId id="257" r:id="rId5"/>
    <p:sldId id="258" r:id="rId6"/>
    <p:sldId id="259" r:id="rId7"/>
    <p:sldId id="260" r:id="rId8"/>
    <p:sldId id="262" r:id="rId9"/>
    <p:sldId id="263" r:id="rId10"/>
    <p:sldId id="264" r:id="rId11"/>
    <p:sldId id="265" r:id="rId12"/>
    <p:sldId id="266" r:id="rId13"/>
    <p:sldId id="269" r:id="rId14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6D9F66E-5EB9-4882-86FB-DCBF35E3C3E4}" styleName="Střední styl 4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883854-3E62-4045-B47F-406C8657EC04}" type="datetimeFigureOut">
              <a:rPr lang="cs-CZ"/>
              <a:pPr>
                <a:defRPr/>
              </a:pPr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721462-CE0D-40CA-94DA-FE59BA3DA58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2D05F4-56FF-4EC4-936C-C6DDEF8EDD96}" type="datetimeFigureOut">
              <a:rPr lang="cs-CZ"/>
              <a:pPr>
                <a:defRPr/>
              </a:pPr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2D9A67-FF55-456D-B1A2-8D6320D4521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995AB0-0AC4-4037-8F00-1D3AC8D1222B}" type="datetimeFigureOut">
              <a:rPr lang="cs-CZ"/>
              <a:pPr>
                <a:defRPr/>
              </a:pPr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262AAE-08F5-4012-A837-6FD05C991D9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19E5B8-751F-42EC-AE1A-3C5D3F9FD24F}" type="datetimeFigureOut">
              <a:rPr lang="cs-CZ"/>
              <a:pPr>
                <a:defRPr/>
              </a:pPr>
              <a:t>12.6.2012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6800FA-D066-4E09-B2E6-7D26A3B296E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C23137-601A-4377-8F5A-90CADBA74BFF}" type="datetimeFigureOut">
              <a:rPr lang="cs-CZ"/>
              <a:pPr>
                <a:defRPr/>
              </a:pPr>
              <a:t>12.6.2012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8B1798-2DFA-4A65-8FD1-78F9CCE55DD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D7AAE1-C61A-41F1-8EF8-D03E5CA3E416}" type="datetimeFigureOut">
              <a:rPr lang="cs-CZ"/>
              <a:pPr>
                <a:defRPr/>
              </a:pPr>
              <a:t>12.6.2012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6D7BBD-308C-47AA-9F3F-A455665B765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A266EB-B16F-4D19-84AA-3CC3AB2334B9}" type="datetimeFigureOut">
              <a:rPr lang="cs-CZ"/>
              <a:pPr>
                <a:defRPr/>
              </a:pPr>
              <a:t>12.6.2012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E30D45-3A70-4605-AD84-8AB76E4D028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940240-E074-4CCC-A8A3-10732A283280}" type="datetimeFigureOut">
              <a:rPr lang="cs-CZ"/>
              <a:pPr>
                <a:defRPr/>
              </a:pPr>
              <a:t>12.6.2012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3E3C9F-BA91-41AA-A495-FCD3220D975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8E011C-A70B-418F-99B1-A866A10F52BF}" type="datetimeFigureOut">
              <a:rPr lang="cs-CZ"/>
              <a:pPr>
                <a:defRPr/>
              </a:pPr>
              <a:t>12.6.2012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EF94ED-E8F2-4DEB-8890-AF9BA5C328F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B7AFAC-3849-4EA6-A48F-8E45C25FB477}" type="datetimeFigureOut">
              <a:rPr lang="cs-CZ"/>
              <a:pPr>
                <a:defRPr/>
              </a:pPr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C625A8-6D5E-479C-91F9-5D4ECF19602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2B7B6C-573B-459B-90C6-7C1056B27A33}" type="datetimeFigureOut">
              <a:rPr lang="cs-CZ"/>
              <a:pPr>
                <a:defRPr/>
              </a:pPr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235A55-3A49-4250-BFE5-62F3254D52B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1C7BA81-D8E2-42B8-B31B-CC85BE035B98}" type="datetimeFigureOut">
              <a:rPr lang="cs-CZ"/>
              <a:pPr>
                <a:defRPr/>
              </a:pPr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29BF00F-CA09-400F-B3E1-C71F2B20F60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647825" y="404813"/>
          <a:ext cx="5848350" cy="2232025"/>
        </p:xfrm>
        <a:graphic>
          <a:graphicData uri="http://schemas.openxmlformats.org/drawingml/2006/table">
            <a:tbl>
              <a:tblPr firstRow="1" firstCol="1" bandRow="1"/>
              <a:tblGrid>
                <a:gridCol w="1779270"/>
                <a:gridCol w="4070350"/>
              </a:tblGrid>
              <a:tr h="4679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NÁZEV ŠKOLY: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Masarykova základní škola a mateřská škola Melč, okres Opava, příspěvková organizace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PROJEKTU: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CZ.1.07/1.4.00/21.2623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AUTOR: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Mgr. </a:t>
                      </a: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Lenka Rychlá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NÁZEV: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VY_32_Inovace_Český_ jazyk_1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</a:t>
                      </a:r>
                      <a:r>
                        <a:rPr lang="cs-CZ" sz="120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DUM: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14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TÉMA: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Příběhy včelích medvídků - Hádavá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ROČNÍK: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2.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OBDOBÍ REALIZACE: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3/2012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3342" name="Obrázek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68488" y="5516563"/>
            <a:ext cx="5407025" cy="1049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43" name="Obrázek 5" descr="znak školy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57550" y="2924175"/>
            <a:ext cx="2628900" cy="199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/>
              <a:t>Anotace:</a:t>
            </a:r>
            <a:endParaRPr lang="cs-CZ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cs-CZ" smtClean="0"/>
              <a:t>Vytvořeno v programu Microsoft Powerpoint pro práci s interaktivní tabulí.</a:t>
            </a:r>
          </a:p>
          <a:p>
            <a:pPr>
              <a:lnSpc>
                <a:spcPct val="90000"/>
              </a:lnSpc>
            </a:pPr>
            <a:r>
              <a:rPr lang="cs-CZ" smtClean="0"/>
              <a:t>Určeno žákům 2. ročníku.</a:t>
            </a:r>
          </a:p>
          <a:p>
            <a:pPr>
              <a:lnSpc>
                <a:spcPct val="90000"/>
              </a:lnSpc>
            </a:pPr>
            <a:r>
              <a:rPr lang="cs-CZ" smtClean="0"/>
              <a:t>Aktivity jsou určeny pro práci s knihou Jiřího Kahouna Příběhy včelích medvídků- příběh Hádavá.</a:t>
            </a:r>
          </a:p>
          <a:p>
            <a:pPr>
              <a:lnSpc>
                <a:spcPct val="90000"/>
              </a:lnSpc>
            </a:pPr>
            <a:r>
              <a:rPr lang="cs-CZ" smtClean="0"/>
              <a:t>Materiál vede žáky zábavnou formou k hlasitému a tichému čtení a hlavně </a:t>
            </a:r>
            <a:r>
              <a:rPr lang="cs-CZ" smtClean="0">
                <a:latin typeface="Arial" charset="0"/>
              </a:rPr>
              <a:t>                         </a:t>
            </a:r>
            <a:r>
              <a:rPr lang="cs-CZ" smtClean="0"/>
              <a:t>k porozumění textu.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2700338" y="765175"/>
          <a:ext cx="6238875" cy="496728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24002"/>
                <a:gridCol w="624002"/>
                <a:gridCol w="624002"/>
                <a:gridCol w="624002"/>
                <a:gridCol w="624002"/>
                <a:gridCol w="624002"/>
                <a:gridCol w="624002"/>
                <a:gridCol w="570502"/>
                <a:gridCol w="677500"/>
                <a:gridCol w="624002"/>
              </a:tblGrid>
              <a:tr h="825418">
                <a:tc rowSpan="2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</a:lnR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825418"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82541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82541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82541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841461">
                <a:tc gridSpan="2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0" y="1001713"/>
            <a:ext cx="3222625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cs-CZ" dirty="0">
                <a:latin typeface="+mn-lt"/>
                <a:cs typeface="+mn-cs"/>
              </a:rPr>
              <a:t>Kdo má mateřské znaménko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latin typeface="+mn-lt"/>
                <a:cs typeface="+mn-cs"/>
              </a:rPr>
              <a:t>na bříšku?</a:t>
            </a:r>
            <a:endParaRPr lang="cs-CZ" dirty="0">
              <a:latin typeface="+mn-lt"/>
              <a:cs typeface="+mn-cs"/>
            </a:endParaRPr>
          </a:p>
        </p:txBody>
      </p:sp>
      <p:sp>
        <p:nvSpPr>
          <p:cNvPr id="15435" name="TextovéPole 5"/>
          <p:cNvSpPr txBox="1">
            <a:spLocks noChangeArrowheads="1"/>
          </p:cNvSpPr>
          <p:nvPr/>
        </p:nvSpPr>
        <p:spPr bwMode="auto">
          <a:xfrm>
            <a:off x="1393825" y="1828800"/>
            <a:ext cx="24352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2. Napiš jméno holčičky.</a:t>
            </a:r>
          </a:p>
        </p:txBody>
      </p:sp>
      <p:sp>
        <p:nvSpPr>
          <p:cNvPr id="15436" name="TextovéPole 6"/>
          <p:cNvSpPr txBox="1">
            <a:spLocks noChangeArrowheads="1"/>
          </p:cNvSpPr>
          <p:nvPr/>
        </p:nvSpPr>
        <p:spPr bwMode="auto">
          <a:xfrm>
            <a:off x="393700" y="2740025"/>
            <a:ext cx="22177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3. Kdo doletí nejdále?</a:t>
            </a:r>
          </a:p>
        </p:txBody>
      </p:sp>
      <p:sp>
        <p:nvSpPr>
          <p:cNvPr id="15437" name="TextovéPole 7"/>
          <p:cNvSpPr txBox="1">
            <a:spLocks noChangeArrowheads="1"/>
          </p:cNvSpPr>
          <p:nvPr/>
        </p:nvSpPr>
        <p:spPr bwMode="auto">
          <a:xfrm>
            <a:off x="1039813" y="3500438"/>
            <a:ext cx="21780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4. Čmeláci se pořád…</a:t>
            </a:r>
          </a:p>
        </p:txBody>
      </p:sp>
      <p:sp>
        <p:nvSpPr>
          <p:cNvPr id="15438" name="TextovéPole 8"/>
          <p:cNvSpPr txBox="1">
            <a:spLocks noChangeArrowheads="1"/>
          </p:cNvSpPr>
          <p:nvPr/>
        </p:nvSpPr>
        <p:spPr bwMode="auto">
          <a:xfrm>
            <a:off x="247650" y="4149725"/>
            <a:ext cx="2420938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5. Všichni tři si nakonec </a:t>
            </a:r>
          </a:p>
          <a:p>
            <a:r>
              <a:rPr lang="cs-CZ">
                <a:latin typeface="Calibri" pitchFamily="34" charset="0"/>
              </a:rPr>
              <a:t>hráli až do ….  </a:t>
            </a:r>
          </a:p>
        </p:txBody>
      </p:sp>
      <p:sp>
        <p:nvSpPr>
          <p:cNvPr id="15439" name="TextovéPole 9"/>
          <p:cNvSpPr txBox="1">
            <a:spLocks noChangeArrowheads="1"/>
          </p:cNvSpPr>
          <p:nvPr/>
        </p:nvSpPr>
        <p:spPr bwMode="auto">
          <a:xfrm>
            <a:off x="128588" y="5229225"/>
            <a:ext cx="37004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6. Jaké starosti měla paní Čmeláková?</a:t>
            </a:r>
          </a:p>
        </p:txBody>
      </p:sp>
      <p:sp>
        <p:nvSpPr>
          <p:cNvPr id="15440" name="TextovéPole 10"/>
          <p:cNvSpPr txBox="1">
            <a:spLocks noChangeArrowheads="1"/>
          </p:cNvSpPr>
          <p:nvPr/>
        </p:nvSpPr>
        <p:spPr bwMode="auto">
          <a:xfrm>
            <a:off x="900113" y="333375"/>
            <a:ext cx="628491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i="1">
                <a:solidFill>
                  <a:schemeClr val="accent1"/>
                </a:solidFill>
                <a:latin typeface="Calibri" pitchFamily="34" charset="0"/>
              </a:rPr>
              <a:t>Tajenka ti prozradí jméno, s kterým se setkáš v nejbližším příběhu.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547813" y="1341438"/>
          <a:ext cx="6096000" cy="223202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557336"/>
                <a:gridCol w="661864"/>
                <a:gridCol w="609600"/>
              </a:tblGrid>
              <a:tr h="370840">
                <a:tc rowSpan="2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</a:lnR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Č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Č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Á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Č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8048">
                <a:tc gridSpan="2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É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6458" name="TextovéPole 1"/>
          <p:cNvSpPr txBox="1">
            <a:spLocks noChangeArrowheads="1"/>
          </p:cNvSpPr>
          <p:nvPr/>
        </p:nvSpPr>
        <p:spPr bwMode="auto">
          <a:xfrm>
            <a:off x="1187450" y="476250"/>
            <a:ext cx="8636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i="1">
                <a:solidFill>
                  <a:schemeClr val="accent1"/>
                </a:solidFill>
                <a:latin typeface="Calibri" pitchFamily="34" charset="0"/>
              </a:rPr>
              <a:t>Řešení: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1587500" y="188913"/>
          <a:ext cx="6842125" cy="41036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20380"/>
                <a:gridCol w="3420380"/>
              </a:tblGrid>
              <a:tr h="513057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i/í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y/ý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513057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513057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513057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513057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513057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513057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513057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" name="Obdélník se zakulaceným rohem na stejné straně 2"/>
          <p:cNvSpPr/>
          <p:nvPr/>
        </p:nvSpPr>
        <p:spPr>
          <a:xfrm>
            <a:off x="2490788" y="6072188"/>
            <a:ext cx="2016125" cy="358775"/>
          </a:xfrm>
          <a:prstGeom prst="round2Same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PR-Č</a:t>
            </a:r>
            <a:endParaRPr lang="cs-CZ" dirty="0"/>
          </a:p>
        </p:txBody>
      </p:sp>
      <p:sp>
        <p:nvSpPr>
          <p:cNvPr id="4" name="Obdélník se zakulaceným rohem na stejné straně 3"/>
          <p:cNvSpPr/>
          <p:nvPr/>
        </p:nvSpPr>
        <p:spPr>
          <a:xfrm>
            <a:off x="2490788" y="5453063"/>
            <a:ext cx="2016125" cy="360362"/>
          </a:xfrm>
          <a:prstGeom prst="round2Same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POST-LKA</a:t>
            </a:r>
            <a:endParaRPr lang="cs-CZ" dirty="0"/>
          </a:p>
        </p:txBody>
      </p:sp>
      <p:sp>
        <p:nvSpPr>
          <p:cNvPr id="5" name="Obdélník se zakulaceným rohem na stejné straně 4"/>
          <p:cNvSpPr/>
          <p:nvPr/>
        </p:nvSpPr>
        <p:spPr>
          <a:xfrm>
            <a:off x="4718050" y="6072188"/>
            <a:ext cx="2016125" cy="358775"/>
          </a:xfrm>
          <a:prstGeom prst="round2Same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PLÁTK-</a:t>
            </a:r>
            <a:endParaRPr lang="cs-CZ" dirty="0"/>
          </a:p>
        </p:txBody>
      </p:sp>
      <p:sp>
        <p:nvSpPr>
          <p:cNvPr id="6" name="Obdélník se zakulaceným rohem na stejné straně 5"/>
          <p:cNvSpPr/>
          <p:nvPr/>
        </p:nvSpPr>
        <p:spPr>
          <a:xfrm>
            <a:off x="6886575" y="6030913"/>
            <a:ext cx="2016125" cy="360362"/>
          </a:xfrm>
          <a:prstGeom prst="round2Same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KŘ-DLA</a:t>
            </a:r>
            <a:endParaRPr lang="cs-CZ" dirty="0"/>
          </a:p>
        </p:txBody>
      </p:sp>
      <p:sp>
        <p:nvSpPr>
          <p:cNvPr id="7" name="Obdélník se zakulaceným rohem na stejné straně 6"/>
          <p:cNvSpPr/>
          <p:nvPr/>
        </p:nvSpPr>
        <p:spPr>
          <a:xfrm>
            <a:off x="4718050" y="5453063"/>
            <a:ext cx="2016125" cy="360362"/>
          </a:xfrm>
          <a:prstGeom prst="round2Same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NECHC-</a:t>
            </a:r>
            <a:endParaRPr lang="cs-CZ" dirty="0"/>
          </a:p>
        </p:txBody>
      </p:sp>
      <p:sp>
        <p:nvSpPr>
          <p:cNvPr id="8" name="Obdélník se zakulaceným rohem na stejné straně 7"/>
          <p:cNvSpPr/>
          <p:nvPr/>
        </p:nvSpPr>
        <p:spPr>
          <a:xfrm>
            <a:off x="6886575" y="5453063"/>
            <a:ext cx="2016125" cy="360362"/>
          </a:xfrm>
          <a:prstGeom prst="round2Same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KVĚT-</a:t>
            </a:r>
            <a:endParaRPr lang="cs-CZ" dirty="0"/>
          </a:p>
        </p:txBody>
      </p:sp>
      <p:sp>
        <p:nvSpPr>
          <p:cNvPr id="9" name="Obdélník se zakulaceným rohem na stejné straně 8"/>
          <p:cNvSpPr/>
          <p:nvPr/>
        </p:nvSpPr>
        <p:spPr>
          <a:xfrm>
            <a:off x="6886575" y="4941888"/>
            <a:ext cx="2016125" cy="358775"/>
          </a:xfrm>
          <a:prstGeom prst="round2Same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DRUH-</a:t>
            </a:r>
            <a:endParaRPr lang="cs-CZ" dirty="0"/>
          </a:p>
        </p:txBody>
      </p:sp>
      <p:sp>
        <p:nvSpPr>
          <p:cNvPr id="10" name="Obdélník se zakulaceným rohem na stejné straně 9"/>
          <p:cNvSpPr/>
          <p:nvPr/>
        </p:nvSpPr>
        <p:spPr>
          <a:xfrm>
            <a:off x="4718050" y="4941888"/>
            <a:ext cx="2016125" cy="358775"/>
          </a:xfrm>
          <a:prstGeom prst="round2Same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HLAVIČK-</a:t>
            </a:r>
            <a:endParaRPr lang="cs-CZ" dirty="0"/>
          </a:p>
        </p:txBody>
      </p:sp>
      <p:sp>
        <p:nvSpPr>
          <p:cNvPr id="11" name="Obdélník se zakulaceným rohem na stejné straně 10"/>
          <p:cNvSpPr/>
          <p:nvPr/>
        </p:nvSpPr>
        <p:spPr>
          <a:xfrm>
            <a:off x="2490788" y="4941888"/>
            <a:ext cx="2016125" cy="358775"/>
          </a:xfrm>
          <a:prstGeom prst="round2Same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KLUK-</a:t>
            </a:r>
            <a:endParaRPr lang="cs-CZ" dirty="0"/>
          </a:p>
        </p:txBody>
      </p:sp>
      <p:sp>
        <p:nvSpPr>
          <p:cNvPr id="12" name="Obdélník se zakulaceným rohem na stejné straně 11"/>
          <p:cNvSpPr/>
          <p:nvPr/>
        </p:nvSpPr>
        <p:spPr>
          <a:xfrm>
            <a:off x="306388" y="4941888"/>
            <a:ext cx="2016125" cy="358775"/>
          </a:xfrm>
          <a:prstGeom prst="round2Same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POLET-</a:t>
            </a:r>
            <a:endParaRPr lang="cs-CZ" dirty="0"/>
          </a:p>
        </p:txBody>
      </p:sp>
      <p:sp>
        <p:nvSpPr>
          <p:cNvPr id="13" name="Obdélník se zakulaceným rohem na stejné straně 12"/>
          <p:cNvSpPr/>
          <p:nvPr/>
        </p:nvSpPr>
        <p:spPr>
          <a:xfrm>
            <a:off x="2424113" y="6977063"/>
            <a:ext cx="2016125" cy="360362"/>
          </a:xfrm>
          <a:prstGeom prst="round2Same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/>
          </a:p>
        </p:txBody>
      </p:sp>
      <p:sp>
        <p:nvSpPr>
          <p:cNvPr id="14" name="Obdélník se zakulaceným rohem na stejné straně 13"/>
          <p:cNvSpPr/>
          <p:nvPr/>
        </p:nvSpPr>
        <p:spPr>
          <a:xfrm>
            <a:off x="2576513" y="7129463"/>
            <a:ext cx="2016125" cy="360362"/>
          </a:xfrm>
          <a:prstGeom prst="round2Same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/>
          </a:p>
        </p:txBody>
      </p:sp>
      <p:sp>
        <p:nvSpPr>
          <p:cNvPr id="15" name="Obdélník se zakulaceným rohem na stejné straně 14"/>
          <p:cNvSpPr/>
          <p:nvPr/>
        </p:nvSpPr>
        <p:spPr>
          <a:xfrm>
            <a:off x="282575" y="4437063"/>
            <a:ext cx="2016125" cy="360362"/>
          </a:xfrm>
          <a:prstGeom prst="round2Same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PEŘ-NA</a:t>
            </a:r>
            <a:endParaRPr lang="cs-CZ" dirty="0"/>
          </a:p>
        </p:txBody>
      </p:sp>
      <p:sp>
        <p:nvSpPr>
          <p:cNvPr id="16" name="Obdélník se zakulaceným rohem na stejné straně 15"/>
          <p:cNvSpPr/>
          <p:nvPr/>
        </p:nvSpPr>
        <p:spPr>
          <a:xfrm>
            <a:off x="2490788" y="4437063"/>
            <a:ext cx="2016125" cy="360362"/>
          </a:xfrm>
          <a:prstGeom prst="round2Same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STAROST-</a:t>
            </a:r>
            <a:endParaRPr lang="cs-CZ" dirty="0"/>
          </a:p>
        </p:txBody>
      </p:sp>
      <p:sp>
        <p:nvSpPr>
          <p:cNvPr id="17" name="Obdélník se zakulaceným rohem na stejné straně 16"/>
          <p:cNvSpPr/>
          <p:nvPr/>
        </p:nvSpPr>
        <p:spPr>
          <a:xfrm>
            <a:off x="4718050" y="4437063"/>
            <a:ext cx="2016125" cy="360362"/>
          </a:xfrm>
          <a:prstGeom prst="round2Same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HOLČ-ČKA</a:t>
            </a:r>
            <a:endParaRPr lang="cs-CZ" dirty="0"/>
          </a:p>
        </p:txBody>
      </p:sp>
      <p:sp>
        <p:nvSpPr>
          <p:cNvPr id="18" name="Obdélník se zakulaceným rohem na stejné straně 17"/>
          <p:cNvSpPr/>
          <p:nvPr/>
        </p:nvSpPr>
        <p:spPr>
          <a:xfrm>
            <a:off x="6865938" y="4437063"/>
            <a:ext cx="2016125" cy="360362"/>
          </a:xfrm>
          <a:prstGeom prst="round2Same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PAN-</a:t>
            </a:r>
            <a:endParaRPr lang="cs-CZ" dirty="0"/>
          </a:p>
        </p:txBody>
      </p:sp>
      <p:sp>
        <p:nvSpPr>
          <p:cNvPr id="19" name="Obdélník se zakulaceným rohem na stejné straně 18"/>
          <p:cNvSpPr/>
          <p:nvPr/>
        </p:nvSpPr>
        <p:spPr>
          <a:xfrm>
            <a:off x="306388" y="5454650"/>
            <a:ext cx="2016125" cy="358775"/>
          </a:xfrm>
          <a:prstGeom prst="round2Same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KŘ-ČEL</a:t>
            </a:r>
            <a:endParaRPr lang="cs-CZ" dirty="0"/>
          </a:p>
        </p:txBody>
      </p:sp>
      <p:sp>
        <p:nvSpPr>
          <p:cNvPr id="20" name="Obdélník se zakulaceným rohem na stejné straně 19"/>
          <p:cNvSpPr/>
          <p:nvPr/>
        </p:nvSpPr>
        <p:spPr>
          <a:xfrm>
            <a:off x="306388" y="6072188"/>
            <a:ext cx="2016125" cy="360362"/>
          </a:xfrm>
          <a:prstGeom prst="round2Same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KUCH-NĚ</a:t>
            </a:r>
            <a:endParaRPr lang="cs-CZ" dirty="0"/>
          </a:p>
        </p:txBody>
      </p:sp>
      <p:sp>
        <p:nvSpPr>
          <p:cNvPr id="17456" name="TextovéPole 20"/>
          <p:cNvSpPr txBox="1">
            <a:spLocks noChangeArrowheads="1"/>
          </p:cNvSpPr>
          <p:nvPr/>
        </p:nvSpPr>
        <p:spPr bwMode="auto">
          <a:xfrm>
            <a:off x="50800" y="420688"/>
            <a:ext cx="15208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cs-CZ" i="1">
                <a:latin typeface="Calibri" pitchFamily="34" charset="0"/>
              </a:rPr>
              <a:t>Přesuň slova</a:t>
            </a:r>
          </a:p>
          <a:p>
            <a:pPr algn="ctr"/>
            <a:r>
              <a:rPr lang="cs-CZ" i="1">
                <a:latin typeface="Calibri" pitchFamily="34" charset="0"/>
              </a:rPr>
              <a:t> do správných </a:t>
            </a:r>
          </a:p>
          <a:p>
            <a:pPr algn="ctr"/>
            <a:r>
              <a:rPr lang="cs-CZ" i="1">
                <a:latin typeface="Calibri" pitchFamily="34" charset="0"/>
              </a:rPr>
              <a:t>sloupců.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1587500" y="188913"/>
          <a:ext cx="6842125" cy="46164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20380"/>
                <a:gridCol w="3420380"/>
              </a:tblGrid>
              <a:tr h="513057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i/í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y/ý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513057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513057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513057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513057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513057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513057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513057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513057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" name="Obdélník se zakulaceným rohem na stejné straně 2"/>
          <p:cNvSpPr/>
          <p:nvPr/>
        </p:nvSpPr>
        <p:spPr>
          <a:xfrm>
            <a:off x="5726113" y="3933825"/>
            <a:ext cx="2016125" cy="358775"/>
          </a:xfrm>
          <a:prstGeom prst="round2Same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PR-Č</a:t>
            </a:r>
            <a:endParaRPr lang="cs-CZ" dirty="0"/>
          </a:p>
        </p:txBody>
      </p:sp>
      <p:sp>
        <p:nvSpPr>
          <p:cNvPr id="4" name="Obdélník se zakulaceným rohem na stejné straně 3"/>
          <p:cNvSpPr/>
          <p:nvPr/>
        </p:nvSpPr>
        <p:spPr>
          <a:xfrm>
            <a:off x="5726113" y="2852738"/>
            <a:ext cx="2016125" cy="360362"/>
          </a:xfrm>
          <a:prstGeom prst="round2Same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POST-LKA</a:t>
            </a:r>
            <a:endParaRPr lang="cs-CZ" dirty="0"/>
          </a:p>
        </p:txBody>
      </p:sp>
      <p:sp>
        <p:nvSpPr>
          <p:cNvPr id="5" name="Obdélník se zakulaceným rohem na stejné straně 4"/>
          <p:cNvSpPr/>
          <p:nvPr/>
        </p:nvSpPr>
        <p:spPr>
          <a:xfrm>
            <a:off x="5726113" y="3429000"/>
            <a:ext cx="2016125" cy="360363"/>
          </a:xfrm>
          <a:prstGeom prst="round2Same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PLÁTK-</a:t>
            </a:r>
            <a:endParaRPr lang="cs-CZ" dirty="0"/>
          </a:p>
        </p:txBody>
      </p:sp>
      <p:sp>
        <p:nvSpPr>
          <p:cNvPr id="6" name="Obdélník se zakulaceným rohem na stejné straně 5"/>
          <p:cNvSpPr/>
          <p:nvPr/>
        </p:nvSpPr>
        <p:spPr>
          <a:xfrm>
            <a:off x="2225675" y="3933825"/>
            <a:ext cx="2017713" cy="358775"/>
          </a:xfrm>
          <a:prstGeom prst="round2Same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KŘ-DLA</a:t>
            </a:r>
            <a:endParaRPr lang="cs-CZ" dirty="0"/>
          </a:p>
        </p:txBody>
      </p:sp>
      <p:sp>
        <p:nvSpPr>
          <p:cNvPr id="7" name="Obdélník se zakulaceným rohem na stejné straně 6"/>
          <p:cNvSpPr/>
          <p:nvPr/>
        </p:nvSpPr>
        <p:spPr>
          <a:xfrm>
            <a:off x="2225675" y="3429000"/>
            <a:ext cx="2017713" cy="360363"/>
          </a:xfrm>
          <a:prstGeom prst="round2Same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NECHC-</a:t>
            </a:r>
            <a:endParaRPr lang="cs-CZ" dirty="0"/>
          </a:p>
        </p:txBody>
      </p:sp>
      <p:sp>
        <p:nvSpPr>
          <p:cNvPr id="8" name="Obdélník se zakulaceným rohem na stejné straně 7"/>
          <p:cNvSpPr/>
          <p:nvPr/>
        </p:nvSpPr>
        <p:spPr>
          <a:xfrm>
            <a:off x="5726113" y="2382838"/>
            <a:ext cx="2016125" cy="360362"/>
          </a:xfrm>
          <a:prstGeom prst="round2Same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KVĚT-</a:t>
            </a:r>
            <a:endParaRPr lang="cs-CZ" dirty="0"/>
          </a:p>
        </p:txBody>
      </p:sp>
      <p:sp>
        <p:nvSpPr>
          <p:cNvPr id="9" name="Obdélník se zakulaceným rohem na stejné straně 8"/>
          <p:cNvSpPr/>
          <p:nvPr/>
        </p:nvSpPr>
        <p:spPr>
          <a:xfrm>
            <a:off x="5726113" y="1844675"/>
            <a:ext cx="2016125" cy="360363"/>
          </a:xfrm>
          <a:prstGeom prst="round2Same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DRUH-</a:t>
            </a:r>
            <a:endParaRPr lang="cs-CZ" dirty="0"/>
          </a:p>
        </p:txBody>
      </p:sp>
      <p:sp>
        <p:nvSpPr>
          <p:cNvPr id="10" name="Obdélník se zakulaceným rohem na stejné straně 9"/>
          <p:cNvSpPr/>
          <p:nvPr/>
        </p:nvSpPr>
        <p:spPr>
          <a:xfrm>
            <a:off x="5726113" y="1316038"/>
            <a:ext cx="2016125" cy="360362"/>
          </a:xfrm>
          <a:prstGeom prst="round2Same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HLAVIČK-</a:t>
            </a:r>
            <a:endParaRPr lang="cs-CZ" dirty="0"/>
          </a:p>
        </p:txBody>
      </p:sp>
      <p:sp>
        <p:nvSpPr>
          <p:cNvPr id="11" name="Obdélník se zakulaceným rohem na stejné straně 10"/>
          <p:cNvSpPr/>
          <p:nvPr/>
        </p:nvSpPr>
        <p:spPr>
          <a:xfrm>
            <a:off x="5726113" y="817563"/>
            <a:ext cx="2016125" cy="360362"/>
          </a:xfrm>
          <a:prstGeom prst="round2Same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KLUK-</a:t>
            </a:r>
            <a:endParaRPr lang="cs-CZ" dirty="0"/>
          </a:p>
        </p:txBody>
      </p:sp>
      <p:sp>
        <p:nvSpPr>
          <p:cNvPr id="12" name="Obdélník se zakulaceným rohem na stejné straně 11"/>
          <p:cNvSpPr/>
          <p:nvPr/>
        </p:nvSpPr>
        <p:spPr>
          <a:xfrm>
            <a:off x="2195513" y="1373188"/>
            <a:ext cx="2016125" cy="360362"/>
          </a:xfrm>
          <a:prstGeom prst="round2Same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POLET-</a:t>
            </a:r>
            <a:endParaRPr lang="cs-CZ" dirty="0"/>
          </a:p>
        </p:txBody>
      </p:sp>
      <p:sp>
        <p:nvSpPr>
          <p:cNvPr id="13" name="Obdélník se zakulaceným rohem na stejné straně 12"/>
          <p:cNvSpPr/>
          <p:nvPr/>
        </p:nvSpPr>
        <p:spPr>
          <a:xfrm>
            <a:off x="2424113" y="6977063"/>
            <a:ext cx="2016125" cy="360362"/>
          </a:xfrm>
          <a:prstGeom prst="round2Same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/>
          </a:p>
        </p:txBody>
      </p:sp>
      <p:sp>
        <p:nvSpPr>
          <p:cNvPr id="14" name="Obdélník se zakulaceným rohem na stejné straně 13"/>
          <p:cNvSpPr/>
          <p:nvPr/>
        </p:nvSpPr>
        <p:spPr>
          <a:xfrm>
            <a:off x="2576513" y="7129463"/>
            <a:ext cx="2016125" cy="360362"/>
          </a:xfrm>
          <a:prstGeom prst="round2Same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/>
          </a:p>
        </p:txBody>
      </p:sp>
      <p:sp>
        <p:nvSpPr>
          <p:cNvPr id="15" name="Obdélník se zakulaceným rohem na stejné straně 14"/>
          <p:cNvSpPr/>
          <p:nvPr/>
        </p:nvSpPr>
        <p:spPr>
          <a:xfrm>
            <a:off x="2195513" y="825500"/>
            <a:ext cx="2016125" cy="360363"/>
          </a:xfrm>
          <a:prstGeom prst="round2Same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PEŘ-NA</a:t>
            </a:r>
            <a:endParaRPr lang="cs-CZ" dirty="0"/>
          </a:p>
        </p:txBody>
      </p:sp>
      <p:sp>
        <p:nvSpPr>
          <p:cNvPr id="16" name="Obdélník se zakulaceným rohem na stejné straně 15"/>
          <p:cNvSpPr/>
          <p:nvPr/>
        </p:nvSpPr>
        <p:spPr>
          <a:xfrm>
            <a:off x="2195513" y="1844675"/>
            <a:ext cx="2016125" cy="360363"/>
          </a:xfrm>
          <a:prstGeom prst="round2Same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STAROST-</a:t>
            </a:r>
            <a:endParaRPr lang="cs-CZ" dirty="0"/>
          </a:p>
        </p:txBody>
      </p:sp>
      <p:sp>
        <p:nvSpPr>
          <p:cNvPr id="17" name="Obdélník se zakulaceným rohem na stejné straně 16"/>
          <p:cNvSpPr/>
          <p:nvPr/>
        </p:nvSpPr>
        <p:spPr>
          <a:xfrm>
            <a:off x="2200275" y="2349500"/>
            <a:ext cx="2016125" cy="358775"/>
          </a:xfrm>
          <a:prstGeom prst="round2Same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HOLČ-ČKA</a:t>
            </a:r>
            <a:endParaRPr lang="cs-CZ" dirty="0"/>
          </a:p>
        </p:txBody>
      </p:sp>
      <p:sp>
        <p:nvSpPr>
          <p:cNvPr id="18" name="Obdélník se zakulaceným rohem na stejné straně 17"/>
          <p:cNvSpPr/>
          <p:nvPr/>
        </p:nvSpPr>
        <p:spPr>
          <a:xfrm>
            <a:off x="2200275" y="2852738"/>
            <a:ext cx="2016125" cy="360362"/>
          </a:xfrm>
          <a:prstGeom prst="round2Same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PAN-</a:t>
            </a:r>
            <a:endParaRPr lang="cs-CZ" dirty="0"/>
          </a:p>
        </p:txBody>
      </p:sp>
      <p:sp>
        <p:nvSpPr>
          <p:cNvPr id="19" name="Obdélník se zakulaceným rohem na stejné straně 18"/>
          <p:cNvSpPr/>
          <p:nvPr/>
        </p:nvSpPr>
        <p:spPr>
          <a:xfrm>
            <a:off x="2225675" y="4437063"/>
            <a:ext cx="2017713" cy="360362"/>
          </a:xfrm>
          <a:prstGeom prst="round2Same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KŘ-ČEL</a:t>
            </a:r>
            <a:endParaRPr lang="cs-CZ" dirty="0"/>
          </a:p>
        </p:txBody>
      </p:sp>
      <p:sp>
        <p:nvSpPr>
          <p:cNvPr id="20" name="Obdélník se zakulaceným rohem na stejné straně 19"/>
          <p:cNvSpPr/>
          <p:nvPr/>
        </p:nvSpPr>
        <p:spPr>
          <a:xfrm>
            <a:off x="5726113" y="4437063"/>
            <a:ext cx="2016125" cy="360362"/>
          </a:xfrm>
          <a:prstGeom prst="round2Same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KUCH-NĚ</a:t>
            </a:r>
            <a:endParaRPr lang="cs-CZ" dirty="0"/>
          </a:p>
        </p:txBody>
      </p:sp>
      <p:sp>
        <p:nvSpPr>
          <p:cNvPr id="18483" name="TextovéPole 20"/>
          <p:cNvSpPr txBox="1">
            <a:spLocks noChangeArrowheads="1"/>
          </p:cNvSpPr>
          <p:nvPr/>
        </p:nvSpPr>
        <p:spPr bwMode="auto">
          <a:xfrm>
            <a:off x="385763" y="420688"/>
            <a:ext cx="8509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cs-CZ" i="1">
                <a:latin typeface="Calibri" pitchFamily="34" charset="0"/>
              </a:rPr>
              <a:t>Řešení: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odorovný svitek 1"/>
          <p:cNvSpPr/>
          <p:nvPr/>
        </p:nvSpPr>
        <p:spPr>
          <a:xfrm>
            <a:off x="520700" y="5732463"/>
            <a:ext cx="2016125" cy="103346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ČMELINKA </a:t>
            </a:r>
            <a:endParaRPr lang="cs-CZ" dirty="0"/>
          </a:p>
        </p:txBody>
      </p:sp>
      <p:sp>
        <p:nvSpPr>
          <p:cNvPr id="3" name="Vodorovný svitek 2"/>
          <p:cNvSpPr/>
          <p:nvPr/>
        </p:nvSpPr>
        <p:spPr>
          <a:xfrm>
            <a:off x="598488" y="4581525"/>
            <a:ext cx="2016125" cy="1033463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BRUMDA </a:t>
            </a:r>
            <a:endParaRPr lang="cs-CZ" dirty="0"/>
          </a:p>
        </p:txBody>
      </p:sp>
      <p:sp>
        <p:nvSpPr>
          <p:cNvPr id="4" name="Vodorovný svitek 3"/>
          <p:cNvSpPr/>
          <p:nvPr/>
        </p:nvSpPr>
        <p:spPr>
          <a:xfrm>
            <a:off x="598488" y="3429000"/>
            <a:ext cx="2016125" cy="1033463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ČMELDA </a:t>
            </a:r>
            <a:endParaRPr lang="cs-CZ" dirty="0"/>
          </a:p>
        </p:txBody>
      </p:sp>
      <p:sp>
        <p:nvSpPr>
          <p:cNvPr id="5" name="Vodorovný svitek 4"/>
          <p:cNvSpPr/>
          <p:nvPr/>
        </p:nvSpPr>
        <p:spPr>
          <a:xfrm>
            <a:off x="603250" y="2287588"/>
            <a:ext cx="2016125" cy="103346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ČMELÁCI</a:t>
            </a:r>
            <a:endParaRPr lang="cs-CZ" dirty="0"/>
          </a:p>
        </p:txBody>
      </p:sp>
      <p:sp>
        <p:nvSpPr>
          <p:cNvPr id="6" name="Vodorovný svitek 5"/>
          <p:cNvSpPr/>
          <p:nvPr/>
        </p:nvSpPr>
        <p:spPr>
          <a:xfrm>
            <a:off x="552450" y="1255713"/>
            <a:ext cx="2016125" cy="103346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HLAVIČKY</a:t>
            </a:r>
            <a:endParaRPr lang="cs-CZ" dirty="0"/>
          </a:p>
        </p:txBody>
      </p:sp>
      <p:sp>
        <p:nvSpPr>
          <p:cNvPr id="7" name="Vodorovný svitek 6"/>
          <p:cNvSpPr/>
          <p:nvPr/>
        </p:nvSpPr>
        <p:spPr>
          <a:xfrm>
            <a:off x="539750" y="220663"/>
            <a:ext cx="2016125" cy="103346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MAMINKA</a:t>
            </a:r>
            <a:endParaRPr lang="cs-CZ" dirty="0"/>
          </a:p>
        </p:txBody>
      </p:sp>
      <p:sp>
        <p:nvSpPr>
          <p:cNvPr id="8" name="Vodorovný svitek 7"/>
          <p:cNvSpPr/>
          <p:nvPr/>
        </p:nvSpPr>
        <p:spPr>
          <a:xfrm>
            <a:off x="6469063" y="2322513"/>
            <a:ext cx="2016125" cy="1033462"/>
          </a:xfrm>
          <a:prstGeom prst="horizontalScroll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SE CHLUBIL</a:t>
            </a:r>
            <a:endParaRPr lang="cs-CZ" dirty="0"/>
          </a:p>
        </p:txBody>
      </p:sp>
      <p:sp>
        <p:nvSpPr>
          <p:cNvPr id="9" name="Vodorovný svitek 8"/>
          <p:cNvSpPr/>
          <p:nvPr/>
        </p:nvSpPr>
        <p:spPr>
          <a:xfrm>
            <a:off x="6469063" y="5614988"/>
            <a:ext cx="2016125" cy="1033462"/>
          </a:xfrm>
          <a:prstGeom prst="horizontalScroll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VYKŘIKL</a:t>
            </a:r>
            <a:endParaRPr lang="cs-CZ" dirty="0"/>
          </a:p>
        </p:txBody>
      </p:sp>
      <p:sp>
        <p:nvSpPr>
          <p:cNvPr id="10" name="Vodorovný svitek 9"/>
          <p:cNvSpPr/>
          <p:nvPr/>
        </p:nvSpPr>
        <p:spPr>
          <a:xfrm>
            <a:off x="6470650" y="4411663"/>
            <a:ext cx="2016125" cy="1033462"/>
          </a:xfrm>
          <a:prstGeom prst="horizontalScroll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POČÍTALA</a:t>
            </a:r>
            <a:endParaRPr lang="cs-CZ" dirty="0"/>
          </a:p>
        </p:txBody>
      </p:sp>
      <p:sp>
        <p:nvSpPr>
          <p:cNvPr id="11" name="Vodorovný svitek 10"/>
          <p:cNvSpPr/>
          <p:nvPr/>
        </p:nvSpPr>
        <p:spPr>
          <a:xfrm>
            <a:off x="6469063" y="3378200"/>
            <a:ext cx="2016125" cy="1033463"/>
          </a:xfrm>
          <a:prstGeom prst="horizontalScroll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SE STYDĚLI</a:t>
            </a:r>
            <a:endParaRPr lang="cs-CZ" dirty="0"/>
          </a:p>
        </p:txBody>
      </p:sp>
      <p:sp>
        <p:nvSpPr>
          <p:cNvPr id="12" name="Vodorovný svitek 11"/>
          <p:cNvSpPr/>
          <p:nvPr/>
        </p:nvSpPr>
        <p:spPr>
          <a:xfrm>
            <a:off x="6469063" y="1271588"/>
            <a:ext cx="2016125" cy="1033462"/>
          </a:xfrm>
          <a:prstGeom prst="horizontalScroll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SOUHLASILA</a:t>
            </a:r>
            <a:endParaRPr lang="cs-CZ" dirty="0"/>
          </a:p>
        </p:txBody>
      </p:sp>
      <p:sp>
        <p:nvSpPr>
          <p:cNvPr id="13" name="Vodorovný svitek 12"/>
          <p:cNvSpPr/>
          <p:nvPr/>
        </p:nvSpPr>
        <p:spPr>
          <a:xfrm>
            <a:off x="6443663" y="171450"/>
            <a:ext cx="2016125" cy="1033463"/>
          </a:xfrm>
          <a:prstGeom prst="horizontalScroll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VYKOUKLY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536825" y="-12700"/>
            <a:ext cx="4606925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i="1" dirty="0">
                <a:solidFill>
                  <a:schemeClr val="tx2">
                    <a:lumMod val="20000"/>
                    <a:lumOff val="80000"/>
                  </a:schemeClr>
                </a:solidFill>
                <a:latin typeface="+mn-lt"/>
                <a:cs typeface="+mn-cs"/>
              </a:rPr>
              <a:t>Spoj sloveso se správným podstatným jménem.</a:t>
            </a:r>
            <a:endParaRPr lang="cs-CZ" i="1" dirty="0">
              <a:solidFill>
                <a:schemeClr val="tx2">
                  <a:lumMod val="20000"/>
                  <a:lumOff val="80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odorovný svitek 1"/>
          <p:cNvSpPr/>
          <p:nvPr/>
        </p:nvSpPr>
        <p:spPr>
          <a:xfrm>
            <a:off x="520700" y="5732463"/>
            <a:ext cx="2016125" cy="103346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ČMELINKA </a:t>
            </a:r>
            <a:endParaRPr lang="cs-CZ" dirty="0"/>
          </a:p>
        </p:txBody>
      </p:sp>
      <p:sp>
        <p:nvSpPr>
          <p:cNvPr id="3" name="Vodorovný svitek 2"/>
          <p:cNvSpPr/>
          <p:nvPr/>
        </p:nvSpPr>
        <p:spPr>
          <a:xfrm>
            <a:off x="598488" y="4581525"/>
            <a:ext cx="2016125" cy="1033463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BRUMDA </a:t>
            </a:r>
            <a:endParaRPr lang="cs-CZ" dirty="0"/>
          </a:p>
        </p:txBody>
      </p:sp>
      <p:sp>
        <p:nvSpPr>
          <p:cNvPr id="4" name="Vodorovný svitek 3"/>
          <p:cNvSpPr/>
          <p:nvPr/>
        </p:nvSpPr>
        <p:spPr>
          <a:xfrm>
            <a:off x="598488" y="3429000"/>
            <a:ext cx="2016125" cy="1033463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ČMELDA </a:t>
            </a:r>
            <a:endParaRPr lang="cs-CZ" dirty="0"/>
          </a:p>
        </p:txBody>
      </p:sp>
      <p:sp>
        <p:nvSpPr>
          <p:cNvPr id="5" name="Vodorovný svitek 4"/>
          <p:cNvSpPr/>
          <p:nvPr/>
        </p:nvSpPr>
        <p:spPr>
          <a:xfrm>
            <a:off x="603250" y="2287588"/>
            <a:ext cx="2016125" cy="103346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ČMELÁCI</a:t>
            </a:r>
            <a:endParaRPr lang="cs-CZ" dirty="0"/>
          </a:p>
        </p:txBody>
      </p:sp>
      <p:sp>
        <p:nvSpPr>
          <p:cNvPr id="6" name="Vodorovný svitek 5"/>
          <p:cNvSpPr/>
          <p:nvPr/>
        </p:nvSpPr>
        <p:spPr>
          <a:xfrm>
            <a:off x="552450" y="1255713"/>
            <a:ext cx="2016125" cy="103346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HLAVIČKY</a:t>
            </a:r>
            <a:endParaRPr lang="cs-CZ" dirty="0"/>
          </a:p>
        </p:txBody>
      </p:sp>
      <p:sp>
        <p:nvSpPr>
          <p:cNvPr id="7" name="Vodorovný svitek 6"/>
          <p:cNvSpPr/>
          <p:nvPr/>
        </p:nvSpPr>
        <p:spPr>
          <a:xfrm>
            <a:off x="539750" y="220663"/>
            <a:ext cx="2016125" cy="103346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MAMINKA</a:t>
            </a:r>
            <a:endParaRPr lang="cs-CZ" dirty="0"/>
          </a:p>
        </p:txBody>
      </p:sp>
      <p:sp>
        <p:nvSpPr>
          <p:cNvPr id="8" name="Vodorovný svitek 7"/>
          <p:cNvSpPr/>
          <p:nvPr/>
        </p:nvSpPr>
        <p:spPr>
          <a:xfrm>
            <a:off x="2781300" y="3349625"/>
            <a:ext cx="2016125" cy="1033463"/>
          </a:xfrm>
          <a:prstGeom prst="horizontalScroll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SE CHLUBIL</a:t>
            </a:r>
            <a:endParaRPr lang="cs-CZ" dirty="0"/>
          </a:p>
        </p:txBody>
      </p:sp>
      <p:sp>
        <p:nvSpPr>
          <p:cNvPr id="9" name="Vodorovný svitek 8"/>
          <p:cNvSpPr/>
          <p:nvPr/>
        </p:nvSpPr>
        <p:spPr>
          <a:xfrm>
            <a:off x="2843213" y="4462463"/>
            <a:ext cx="2016125" cy="1033462"/>
          </a:xfrm>
          <a:prstGeom prst="horizontalScroll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VYKŘIKL</a:t>
            </a:r>
            <a:endParaRPr lang="cs-CZ" dirty="0"/>
          </a:p>
        </p:txBody>
      </p:sp>
      <p:sp>
        <p:nvSpPr>
          <p:cNvPr id="10" name="Vodorovný svitek 9"/>
          <p:cNvSpPr/>
          <p:nvPr/>
        </p:nvSpPr>
        <p:spPr>
          <a:xfrm>
            <a:off x="2843213" y="5614988"/>
            <a:ext cx="2016125" cy="1033462"/>
          </a:xfrm>
          <a:prstGeom prst="horizontalScroll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POČÍTALA</a:t>
            </a:r>
            <a:endParaRPr lang="cs-CZ" dirty="0"/>
          </a:p>
        </p:txBody>
      </p:sp>
      <p:sp>
        <p:nvSpPr>
          <p:cNvPr id="11" name="Vodorovný svitek 10"/>
          <p:cNvSpPr/>
          <p:nvPr/>
        </p:nvSpPr>
        <p:spPr>
          <a:xfrm>
            <a:off x="2771775" y="2192338"/>
            <a:ext cx="2016125" cy="1031875"/>
          </a:xfrm>
          <a:prstGeom prst="horizontalScroll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SE STYDĚLI</a:t>
            </a:r>
            <a:endParaRPr lang="cs-CZ" dirty="0"/>
          </a:p>
        </p:txBody>
      </p:sp>
      <p:sp>
        <p:nvSpPr>
          <p:cNvPr id="12" name="Vodorovný svitek 11"/>
          <p:cNvSpPr/>
          <p:nvPr/>
        </p:nvSpPr>
        <p:spPr>
          <a:xfrm>
            <a:off x="2640013" y="171450"/>
            <a:ext cx="2016125" cy="1033463"/>
          </a:xfrm>
          <a:prstGeom prst="horizontalScroll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SOUHLASILA</a:t>
            </a:r>
            <a:endParaRPr lang="cs-CZ" dirty="0"/>
          </a:p>
        </p:txBody>
      </p:sp>
      <p:sp>
        <p:nvSpPr>
          <p:cNvPr id="13" name="Vodorovný svitek 12"/>
          <p:cNvSpPr/>
          <p:nvPr/>
        </p:nvSpPr>
        <p:spPr>
          <a:xfrm>
            <a:off x="2700338" y="1125538"/>
            <a:ext cx="2016125" cy="1031875"/>
          </a:xfrm>
          <a:prstGeom prst="horizontalScroll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/>
              <a:t>VYKOUKLY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8575" y="0"/>
            <a:ext cx="850900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i="1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+mn-cs"/>
              </a:rPr>
              <a:t>Řešení:</a:t>
            </a:r>
            <a:endParaRPr lang="cs-CZ" i="1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06413" y="336550"/>
            <a:ext cx="5033962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i="1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+mn-cs"/>
              </a:rPr>
              <a:t>Vyznač jednotlivá slova a napiš jejich počet ve větě. </a:t>
            </a:r>
            <a:endParaRPr lang="cs-CZ" i="1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21506" name="TextovéPole 2"/>
          <p:cNvSpPr txBox="1">
            <a:spLocks noChangeArrowheads="1"/>
          </p:cNvSpPr>
          <p:nvPr/>
        </p:nvSpPr>
        <p:spPr bwMode="auto">
          <a:xfrm>
            <a:off x="506413" y="1268413"/>
            <a:ext cx="56896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Čmeláčcisepřevalovalivpostýlkáchaspokojeněpobzukovali. </a:t>
            </a:r>
          </a:p>
        </p:txBody>
      </p:sp>
      <p:sp>
        <p:nvSpPr>
          <p:cNvPr id="21507" name="TextovéPole 3"/>
          <p:cNvSpPr txBox="1">
            <a:spLocks noChangeArrowheads="1"/>
          </p:cNvSpPr>
          <p:nvPr/>
        </p:nvSpPr>
        <p:spPr bwMode="auto">
          <a:xfrm>
            <a:off x="539750" y="2205038"/>
            <a:ext cx="62023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Mohlisihovětještědlouho,kdybyBrumdanehodilnaČmeldupolštář. </a:t>
            </a:r>
          </a:p>
        </p:txBody>
      </p:sp>
      <p:sp>
        <p:nvSpPr>
          <p:cNvPr id="21508" name="TextovéPole 4"/>
          <p:cNvSpPr txBox="1">
            <a:spLocks noChangeArrowheads="1"/>
          </p:cNvSpPr>
          <p:nvPr/>
        </p:nvSpPr>
        <p:spPr bwMode="auto">
          <a:xfrm>
            <a:off x="588963" y="3068638"/>
            <a:ext cx="39163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TenhovzalamajznulBrumdu,jentožuchlo.</a:t>
            </a:r>
          </a:p>
        </p:txBody>
      </p:sp>
      <p:sp>
        <p:nvSpPr>
          <p:cNvPr id="21509" name="TextovéPole 5"/>
          <p:cNvSpPr txBox="1">
            <a:spLocks noChangeArrowheads="1"/>
          </p:cNvSpPr>
          <p:nvPr/>
        </p:nvSpPr>
        <p:spPr bwMode="auto">
          <a:xfrm>
            <a:off x="588963" y="4005263"/>
            <a:ext cx="32845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Bouchalise,ažzačalochumelitpeří.</a:t>
            </a:r>
          </a:p>
        </p:txBody>
      </p:sp>
      <p:sp>
        <p:nvSpPr>
          <p:cNvPr id="7" name="Vývojový diagram: příprava 6"/>
          <p:cNvSpPr/>
          <p:nvPr/>
        </p:nvSpPr>
        <p:spPr>
          <a:xfrm>
            <a:off x="6011863" y="1147763"/>
            <a:ext cx="1060450" cy="612775"/>
          </a:xfrm>
          <a:prstGeom prst="flowChartPreparation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9" name="Vývojový diagram: příprava 8"/>
          <p:cNvSpPr/>
          <p:nvPr/>
        </p:nvSpPr>
        <p:spPr>
          <a:xfrm>
            <a:off x="6588125" y="2236788"/>
            <a:ext cx="1060450" cy="612775"/>
          </a:xfrm>
          <a:prstGeom prst="flowChartPreparation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0" name="Vývojový diagram: příprava 9"/>
          <p:cNvSpPr/>
          <p:nvPr/>
        </p:nvSpPr>
        <p:spPr>
          <a:xfrm>
            <a:off x="4510088" y="3068638"/>
            <a:ext cx="1060450" cy="612775"/>
          </a:xfrm>
          <a:prstGeom prst="flowChartPreparation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1" name="Vývojový diagram: příprava 10"/>
          <p:cNvSpPr/>
          <p:nvPr/>
        </p:nvSpPr>
        <p:spPr>
          <a:xfrm>
            <a:off x="3873500" y="4002088"/>
            <a:ext cx="1060450" cy="612775"/>
          </a:xfrm>
          <a:prstGeom prst="flowChartPreparation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06413" y="336550"/>
            <a:ext cx="850900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i="1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+mn-cs"/>
              </a:rPr>
              <a:t>Řešení:</a:t>
            </a:r>
            <a:endParaRPr lang="cs-CZ" i="1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22530" name="TextovéPole 2"/>
          <p:cNvSpPr txBox="1">
            <a:spLocks noChangeArrowheads="1"/>
          </p:cNvSpPr>
          <p:nvPr/>
        </p:nvSpPr>
        <p:spPr bwMode="auto">
          <a:xfrm>
            <a:off x="506413" y="1268413"/>
            <a:ext cx="56896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Čmeláčcisepřevalovalivpostýlkáchaspokojeněpobzukovali. </a:t>
            </a:r>
          </a:p>
        </p:txBody>
      </p:sp>
      <p:sp>
        <p:nvSpPr>
          <p:cNvPr id="22531" name="TextovéPole 3"/>
          <p:cNvSpPr txBox="1">
            <a:spLocks noChangeArrowheads="1"/>
          </p:cNvSpPr>
          <p:nvPr/>
        </p:nvSpPr>
        <p:spPr bwMode="auto">
          <a:xfrm>
            <a:off x="539750" y="2205038"/>
            <a:ext cx="62023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Mohlisihovětještědlouho,kdybyBrumdanehodilnaČmeldupolštář. </a:t>
            </a:r>
          </a:p>
        </p:txBody>
      </p:sp>
      <p:sp>
        <p:nvSpPr>
          <p:cNvPr id="22532" name="TextovéPole 4"/>
          <p:cNvSpPr txBox="1">
            <a:spLocks noChangeArrowheads="1"/>
          </p:cNvSpPr>
          <p:nvPr/>
        </p:nvSpPr>
        <p:spPr bwMode="auto">
          <a:xfrm>
            <a:off x="588963" y="3068638"/>
            <a:ext cx="39163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TenhovzalamajznulBrumdu,jentožuchlo.</a:t>
            </a:r>
          </a:p>
        </p:txBody>
      </p:sp>
      <p:sp>
        <p:nvSpPr>
          <p:cNvPr id="22533" name="TextovéPole 5"/>
          <p:cNvSpPr txBox="1">
            <a:spLocks noChangeArrowheads="1"/>
          </p:cNvSpPr>
          <p:nvPr/>
        </p:nvSpPr>
        <p:spPr bwMode="auto">
          <a:xfrm>
            <a:off x="588963" y="4005263"/>
            <a:ext cx="32845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Bouchalise,ažzačalochumelitpeří.</a:t>
            </a:r>
          </a:p>
        </p:txBody>
      </p:sp>
      <p:sp>
        <p:nvSpPr>
          <p:cNvPr id="7" name="Vývojový diagram: příprava 6"/>
          <p:cNvSpPr/>
          <p:nvPr/>
        </p:nvSpPr>
        <p:spPr>
          <a:xfrm>
            <a:off x="5940425" y="1147763"/>
            <a:ext cx="1060450" cy="612775"/>
          </a:xfrm>
          <a:prstGeom prst="flowChartPreparation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tx1"/>
                </a:solidFill>
              </a:rPr>
              <a:t>8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" name="Vývojový diagram: příprava 8"/>
          <p:cNvSpPr/>
          <p:nvPr/>
        </p:nvSpPr>
        <p:spPr>
          <a:xfrm>
            <a:off x="6804025" y="2144713"/>
            <a:ext cx="1060450" cy="611187"/>
          </a:xfrm>
          <a:prstGeom prst="flowChartPreparation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tx1"/>
                </a:solidFill>
              </a:rPr>
              <a:t>11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0" name="Vývojový diagram: příprava 9"/>
          <p:cNvSpPr/>
          <p:nvPr/>
        </p:nvSpPr>
        <p:spPr>
          <a:xfrm>
            <a:off x="4510088" y="3068638"/>
            <a:ext cx="1060450" cy="612775"/>
          </a:xfrm>
          <a:prstGeom prst="flowChartPreparation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tx1"/>
                </a:solidFill>
              </a:rPr>
              <a:t>9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1" name="Vývojový diagram: příprava 10"/>
          <p:cNvSpPr/>
          <p:nvPr/>
        </p:nvSpPr>
        <p:spPr>
          <a:xfrm>
            <a:off x="3873500" y="4002088"/>
            <a:ext cx="1060450" cy="612775"/>
          </a:xfrm>
          <a:prstGeom prst="flowChartPreparation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tx1"/>
                </a:solidFill>
              </a:rPr>
              <a:t>6</a:t>
            </a:r>
            <a:endParaRPr lang="cs-CZ" dirty="0">
              <a:solidFill>
                <a:schemeClr val="tx1"/>
              </a:solidFill>
            </a:endParaRPr>
          </a:p>
        </p:txBody>
      </p:sp>
      <p:cxnSp>
        <p:nvCxnSpPr>
          <p:cNvPr id="12" name="Přímá spojnice 11"/>
          <p:cNvCxnSpPr/>
          <p:nvPr/>
        </p:nvCxnSpPr>
        <p:spPr>
          <a:xfrm>
            <a:off x="1403350" y="1052513"/>
            <a:ext cx="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1616075" y="2908300"/>
            <a:ext cx="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2622550" y="1052513"/>
            <a:ext cx="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2763838" y="1052513"/>
            <a:ext cx="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3708400" y="996950"/>
            <a:ext cx="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>
            <a:off x="3873500" y="996950"/>
            <a:ext cx="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>
            <a:off x="4787900" y="996950"/>
            <a:ext cx="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>
            <a:off x="1187450" y="1966913"/>
            <a:ext cx="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>
            <a:off x="1347788" y="1966913"/>
            <a:ext cx="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>
            <a:off x="1835150" y="1966913"/>
            <a:ext cx="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>
            <a:off x="1616075" y="1063625"/>
            <a:ext cx="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>
            <a:off x="1258888" y="2881313"/>
            <a:ext cx="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>
            <a:off x="971550" y="2917825"/>
            <a:ext cx="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25"/>
          <p:cNvCxnSpPr/>
          <p:nvPr/>
        </p:nvCxnSpPr>
        <p:spPr>
          <a:xfrm>
            <a:off x="1476375" y="3795713"/>
            <a:ext cx="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26"/>
          <p:cNvCxnSpPr/>
          <p:nvPr/>
        </p:nvCxnSpPr>
        <p:spPr>
          <a:xfrm>
            <a:off x="1979613" y="3822700"/>
            <a:ext cx="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27"/>
          <p:cNvCxnSpPr/>
          <p:nvPr/>
        </p:nvCxnSpPr>
        <p:spPr>
          <a:xfrm>
            <a:off x="2546350" y="3795713"/>
            <a:ext cx="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28"/>
          <p:cNvCxnSpPr/>
          <p:nvPr/>
        </p:nvCxnSpPr>
        <p:spPr>
          <a:xfrm>
            <a:off x="3351213" y="3759200"/>
            <a:ext cx="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29"/>
          <p:cNvCxnSpPr/>
          <p:nvPr/>
        </p:nvCxnSpPr>
        <p:spPr>
          <a:xfrm>
            <a:off x="3203575" y="2894013"/>
            <a:ext cx="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30"/>
          <p:cNvCxnSpPr/>
          <p:nvPr/>
        </p:nvCxnSpPr>
        <p:spPr>
          <a:xfrm>
            <a:off x="2484438" y="2908300"/>
            <a:ext cx="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31"/>
          <p:cNvCxnSpPr/>
          <p:nvPr/>
        </p:nvCxnSpPr>
        <p:spPr>
          <a:xfrm>
            <a:off x="3563938" y="2917825"/>
            <a:ext cx="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nice 32"/>
          <p:cNvCxnSpPr/>
          <p:nvPr/>
        </p:nvCxnSpPr>
        <p:spPr>
          <a:xfrm>
            <a:off x="1708150" y="2917825"/>
            <a:ext cx="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nice 33"/>
          <p:cNvCxnSpPr/>
          <p:nvPr/>
        </p:nvCxnSpPr>
        <p:spPr>
          <a:xfrm>
            <a:off x="2257425" y="2003425"/>
            <a:ext cx="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nice 34"/>
          <p:cNvCxnSpPr/>
          <p:nvPr/>
        </p:nvCxnSpPr>
        <p:spPr>
          <a:xfrm>
            <a:off x="2916238" y="1979613"/>
            <a:ext cx="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nice 35"/>
          <p:cNvCxnSpPr/>
          <p:nvPr/>
        </p:nvCxnSpPr>
        <p:spPr>
          <a:xfrm>
            <a:off x="3563938" y="1966913"/>
            <a:ext cx="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36"/>
          <p:cNvCxnSpPr/>
          <p:nvPr/>
        </p:nvCxnSpPr>
        <p:spPr>
          <a:xfrm>
            <a:off x="3721100" y="2881313"/>
            <a:ext cx="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nice 37"/>
          <p:cNvCxnSpPr/>
          <p:nvPr/>
        </p:nvCxnSpPr>
        <p:spPr>
          <a:xfrm>
            <a:off x="4960938" y="1993900"/>
            <a:ext cx="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38"/>
          <p:cNvCxnSpPr/>
          <p:nvPr/>
        </p:nvCxnSpPr>
        <p:spPr>
          <a:xfrm>
            <a:off x="5219700" y="1978025"/>
            <a:ext cx="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nice 39"/>
          <p:cNvCxnSpPr/>
          <p:nvPr/>
        </p:nvCxnSpPr>
        <p:spPr>
          <a:xfrm>
            <a:off x="5940425" y="2003425"/>
            <a:ext cx="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nice 40"/>
          <p:cNvCxnSpPr/>
          <p:nvPr/>
        </p:nvCxnSpPr>
        <p:spPr>
          <a:xfrm>
            <a:off x="4284663" y="2003425"/>
            <a:ext cx="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1524000" y="1397000"/>
          <a:ext cx="6648450" cy="4408488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2216133"/>
                <a:gridCol w="2216133"/>
                <a:gridCol w="2216133"/>
              </a:tblGrid>
              <a:tr h="734711">
                <a:tc>
                  <a:txBody>
                    <a:bodyPr/>
                    <a:lstStyle/>
                    <a:p>
                      <a:r>
                        <a:rPr lang="cs-CZ" sz="2800" b="1" dirty="0" smtClean="0"/>
                        <a:t>DAČMEL</a:t>
                      </a:r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ČMELDA</a:t>
                      </a:r>
                      <a:endParaRPr lang="cs-CZ" sz="1800" dirty="0"/>
                    </a:p>
                  </a:txBody>
                  <a:tcPr/>
                </a:tc>
              </a:tr>
              <a:tr h="734711">
                <a:tc>
                  <a:txBody>
                    <a:bodyPr/>
                    <a:lstStyle/>
                    <a:p>
                      <a:r>
                        <a:rPr lang="cs-CZ" sz="2800" b="1" dirty="0" smtClean="0"/>
                        <a:t>DABRUM</a:t>
                      </a:r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BRUMDA</a:t>
                      </a:r>
                      <a:endParaRPr lang="cs-CZ" sz="1800" b="1" dirty="0"/>
                    </a:p>
                  </a:txBody>
                  <a:tcPr/>
                </a:tc>
              </a:tr>
              <a:tr h="734711">
                <a:tc>
                  <a:txBody>
                    <a:bodyPr/>
                    <a:lstStyle/>
                    <a:p>
                      <a:r>
                        <a:rPr lang="cs-CZ" sz="2800" b="1" dirty="0" smtClean="0"/>
                        <a:t>LINČMEKA</a:t>
                      </a:r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ČMELINKA</a:t>
                      </a:r>
                      <a:endParaRPr lang="cs-CZ" sz="1800" b="1" dirty="0"/>
                    </a:p>
                  </a:txBody>
                  <a:tcPr/>
                </a:tc>
              </a:tr>
              <a:tr h="734711">
                <a:tc>
                  <a:txBody>
                    <a:bodyPr/>
                    <a:lstStyle/>
                    <a:p>
                      <a:r>
                        <a:rPr lang="cs-CZ" sz="2800" b="1" dirty="0" smtClean="0"/>
                        <a:t>MINMAKA</a:t>
                      </a:r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MAMINKA</a:t>
                      </a:r>
                      <a:endParaRPr lang="cs-CZ" sz="1800" b="1" dirty="0"/>
                    </a:p>
                  </a:txBody>
                  <a:tcPr/>
                </a:tc>
              </a:tr>
              <a:tr h="734711">
                <a:tc>
                  <a:txBody>
                    <a:bodyPr/>
                    <a:lstStyle/>
                    <a:p>
                      <a:r>
                        <a:rPr lang="cs-CZ" sz="2800" b="1" dirty="0" smtClean="0"/>
                        <a:t>NÍPA</a:t>
                      </a:r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PANÍ</a:t>
                      </a:r>
                      <a:endParaRPr lang="cs-CZ" sz="1800" b="1" dirty="0"/>
                    </a:p>
                  </a:txBody>
                  <a:tcPr/>
                </a:tc>
              </a:tr>
              <a:tr h="734711">
                <a:tc>
                  <a:txBody>
                    <a:bodyPr/>
                    <a:lstStyle/>
                    <a:p>
                      <a:r>
                        <a:rPr lang="cs-CZ" sz="2800" b="1" dirty="0" smtClean="0"/>
                        <a:t>ČIČHOLKA</a:t>
                      </a:r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HOLČIČKA</a:t>
                      </a:r>
                      <a:endParaRPr lang="cs-CZ" sz="1800" b="1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3583" name="Picture 2" descr="C:\Users\Lenka\AppData\Local\Microsoft\Windows\Temporary Internet Files\Content.IE5\X9BTOS1C\MC900150329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94450" y="1063625"/>
            <a:ext cx="1366838" cy="117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84" name="Picture 2" descr="C:\Users\Lenka\AppData\Local\Microsoft\Windows\Temporary Internet Files\Content.IE5\X9BTOS1C\MC900150329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379780">
            <a:off x="6394450" y="4797425"/>
            <a:ext cx="1366838" cy="1173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85" name="Picture 2" descr="C:\Users\Lenka\AppData\Local\Microsoft\Windows\Temporary Internet Files\Content.IE5\X9BTOS1C\MC900150329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221832">
            <a:off x="6397625" y="2565400"/>
            <a:ext cx="1368425" cy="1173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86" name="Picture 3" descr="C:\Users\Lenka\AppData\Local\Microsoft\Windows\Temporary Internet Files\Content.IE5\VCAD56S8\MC900088448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420026">
            <a:off x="6634163" y="3098800"/>
            <a:ext cx="1257300" cy="151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87" name="Picture 3" descr="C:\Users\Lenka\AppData\Local\Microsoft\Windows\Temporary Internet Files\Content.IE5\VCAD56S8\MC900088448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936747">
            <a:off x="6607175" y="1576388"/>
            <a:ext cx="1257300" cy="151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88" name="Picture 3" descr="C:\Users\Lenka\AppData\Local\Microsoft\Windows\Temporary Internet Files\Content.IE5\VCAD56S8\MC900088448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6200" y="3856038"/>
            <a:ext cx="1255713" cy="151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89" name="TextovéPole 2"/>
          <p:cNvSpPr txBox="1">
            <a:spLocks noChangeArrowheads="1"/>
          </p:cNvSpPr>
          <p:nvPr/>
        </p:nvSpPr>
        <p:spPr bwMode="auto">
          <a:xfrm>
            <a:off x="1763713" y="549275"/>
            <a:ext cx="637698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i="1">
                <a:solidFill>
                  <a:schemeClr val="accent1"/>
                </a:solidFill>
                <a:latin typeface="Calibri" pitchFamily="34" charset="0"/>
              </a:rPr>
              <a:t>Přesunem písmen získáš slovo. Kontrolu proveď odkrytím čmeláků.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1524000" y="1397000"/>
          <a:ext cx="4432300" cy="4408488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2216133"/>
                <a:gridCol w="2216133"/>
              </a:tblGrid>
              <a:tr h="734711">
                <a:tc>
                  <a:txBody>
                    <a:bodyPr/>
                    <a:lstStyle/>
                    <a:p>
                      <a:r>
                        <a:rPr lang="cs-CZ" sz="2800" b="1" dirty="0" smtClean="0"/>
                        <a:t>DAČMEL</a:t>
                      </a:r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ČMELDA</a:t>
                      </a:r>
                      <a:endParaRPr lang="cs-CZ" sz="1800" dirty="0"/>
                    </a:p>
                  </a:txBody>
                  <a:tcPr/>
                </a:tc>
              </a:tr>
              <a:tr h="734711">
                <a:tc>
                  <a:txBody>
                    <a:bodyPr/>
                    <a:lstStyle/>
                    <a:p>
                      <a:r>
                        <a:rPr lang="cs-CZ" sz="2800" b="1" dirty="0" smtClean="0"/>
                        <a:t>DABRUM</a:t>
                      </a:r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BRUMDA</a:t>
                      </a:r>
                      <a:endParaRPr lang="cs-CZ" sz="1800" b="1" dirty="0"/>
                    </a:p>
                  </a:txBody>
                  <a:tcPr/>
                </a:tc>
              </a:tr>
              <a:tr h="734711">
                <a:tc>
                  <a:txBody>
                    <a:bodyPr/>
                    <a:lstStyle/>
                    <a:p>
                      <a:r>
                        <a:rPr lang="cs-CZ" sz="2800" b="1" dirty="0" smtClean="0"/>
                        <a:t>LINČMEKA</a:t>
                      </a:r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ČMELINKA</a:t>
                      </a:r>
                      <a:endParaRPr lang="cs-CZ" sz="1800" b="1" dirty="0"/>
                    </a:p>
                  </a:txBody>
                  <a:tcPr/>
                </a:tc>
              </a:tr>
              <a:tr h="734711">
                <a:tc>
                  <a:txBody>
                    <a:bodyPr/>
                    <a:lstStyle/>
                    <a:p>
                      <a:r>
                        <a:rPr lang="cs-CZ" sz="2800" b="1" dirty="0" smtClean="0"/>
                        <a:t>MINMAKA</a:t>
                      </a:r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MAMINKA</a:t>
                      </a:r>
                      <a:endParaRPr lang="cs-CZ" sz="1800" b="1" dirty="0"/>
                    </a:p>
                  </a:txBody>
                  <a:tcPr/>
                </a:tc>
              </a:tr>
              <a:tr h="734711">
                <a:tc>
                  <a:txBody>
                    <a:bodyPr/>
                    <a:lstStyle/>
                    <a:p>
                      <a:r>
                        <a:rPr lang="cs-CZ" sz="2800" b="1" dirty="0" smtClean="0"/>
                        <a:t>NÍPA</a:t>
                      </a:r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PANÍ</a:t>
                      </a:r>
                      <a:endParaRPr lang="cs-CZ" sz="1800" b="1" dirty="0"/>
                    </a:p>
                  </a:txBody>
                  <a:tcPr/>
                </a:tc>
              </a:tr>
              <a:tr h="734711">
                <a:tc>
                  <a:txBody>
                    <a:bodyPr/>
                    <a:lstStyle/>
                    <a:p>
                      <a:r>
                        <a:rPr lang="cs-CZ" sz="2800" b="1" dirty="0" smtClean="0"/>
                        <a:t>ČIČHOLKA</a:t>
                      </a:r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b="1" dirty="0" smtClean="0"/>
                        <a:t>HOLČIČKA</a:t>
                      </a:r>
                      <a:endParaRPr lang="cs-CZ" sz="1800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4600" name="TextovéPole 2"/>
          <p:cNvSpPr txBox="1">
            <a:spLocks noChangeArrowheads="1"/>
          </p:cNvSpPr>
          <p:nvPr/>
        </p:nvSpPr>
        <p:spPr bwMode="auto">
          <a:xfrm>
            <a:off x="1763713" y="549275"/>
            <a:ext cx="8509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i="1">
                <a:solidFill>
                  <a:schemeClr val="accent1"/>
                </a:solidFill>
                <a:latin typeface="Calibri" pitchFamily="34" charset="0"/>
              </a:rPr>
              <a:t>Řešení: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Citace:</a:t>
            </a:r>
          </a:p>
        </p:txBody>
      </p:sp>
      <p:sp>
        <p:nvSpPr>
          <p:cNvPr id="25602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Arial" charset="0"/>
              <a:buNone/>
            </a:pPr>
            <a:r>
              <a:rPr lang="cs-CZ" sz="1800" smtClean="0"/>
              <a:t>Publikace:</a:t>
            </a:r>
          </a:p>
          <a:p>
            <a:pPr marL="0" indent="0">
              <a:buFont typeface="Arial" charset="0"/>
              <a:buNone/>
            </a:pPr>
            <a:r>
              <a:rPr lang="cs-CZ" sz="1800" smtClean="0"/>
              <a:t>KAHOUN, Jiří. Příběhy včelích medvídků.</a:t>
            </a:r>
          </a:p>
          <a:p>
            <a:pPr marL="0" indent="0">
              <a:buFont typeface="Arial" charset="0"/>
              <a:buNone/>
            </a:pPr>
            <a:r>
              <a:rPr lang="cs-CZ" sz="1800" smtClean="0"/>
              <a:t> 2. vydání. Praha: Albatros, 2005. </a:t>
            </a:r>
          </a:p>
          <a:p>
            <a:pPr marL="0" indent="0">
              <a:buFont typeface="Arial" charset="0"/>
              <a:buNone/>
            </a:pPr>
            <a:r>
              <a:rPr lang="cs-CZ" sz="1800" smtClean="0"/>
              <a:t>ISBN 80-00-015880-3.</a:t>
            </a:r>
            <a:endParaRPr lang="cs-CZ" sz="1800" smtClean="0">
              <a:latin typeface="Arial" charset="0"/>
            </a:endParaRPr>
          </a:p>
          <a:p>
            <a:pPr marL="0" indent="0">
              <a:buFont typeface="Arial" charset="0"/>
              <a:buNone/>
            </a:pPr>
            <a:r>
              <a:rPr lang="cs-CZ" sz="1800" smtClean="0">
                <a:latin typeface="Arial" charset="0"/>
              </a:rPr>
              <a:t>www.office.microsoft.com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310</Words>
  <Application>Microsoft Office PowerPoint</Application>
  <PresentationFormat>On-screen Show (4:3)</PresentationFormat>
  <Paragraphs>182</Paragraphs>
  <Slides>13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7" baseType="lpstr">
      <vt:lpstr>Calibri</vt:lpstr>
      <vt:lpstr>Arial</vt:lpstr>
      <vt:lpstr>Times New Roman</vt:lpstr>
      <vt:lpstr>Motiv systému Office</vt:lpstr>
      <vt:lpstr>Snímek 1</vt:lpstr>
      <vt:lpstr>Anotace: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Citace: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Lenka</dc:creator>
  <cp:lastModifiedBy>DUM</cp:lastModifiedBy>
  <cp:revision>9</cp:revision>
  <dcterms:created xsi:type="dcterms:W3CDTF">2012-03-11T19:23:37Z</dcterms:created>
  <dcterms:modified xsi:type="dcterms:W3CDTF">2012-06-12T19:31:36Z</dcterms:modified>
</cp:coreProperties>
</file>