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8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8ADBE5C-DA9F-4112-9AE1-3B6E0FA6F8E7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3391DB-140D-4C30-80F8-296E018C4A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571604" y="2143116"/>
          <a:ext cx="6096000" cy="2234998"/>
        </p:xfrm>
        <a:graphic>
          <a:graphicData uri="http://schemas.openxmlformats.org/drawingml/2006/table">
            <a:tbl>
              <a:tblPr/>
              <a:tblGrid>
                <a:gridCol w="2360682"/>
                <a:gridCol w="3735318"/>
              </a:tblGrid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 dirty="0">
                          <a:latin typeface="Times New Roman"/>
                          <a:ea typeface="Times New Roman"/>
                        </a:rPr>
                        <a:t>Číslo projektu: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CZ.1.07/1.4.00/21.2772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školy: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Základní škola Rokytnice nad Jizerou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Autor: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Mgr. Michaela Hnyková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30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šablony: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III/2 Inovace a zkvalitnění výuky prostřednictvím ICT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VY_32_INOVACE_19_M.1.2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Téma: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sng" dirty="0">
                          <a:latin typeface="Times New Roman"/>
                          <a:ea typeface="Times New Roman"/>
                        </a:rPr>
                        <a:t>M – sčítání a odčítání do </a:t>
                      </a:r>
                      <a:r>
                        <a:rPr lang="cs-CZ" sz="1500" b="1" u="sng" dirty="0" smtClean="0">
                          <a:latin typeface="Times New Roman"/>
                          <a:ea typeface="Times New Roman"/>
                        </a:rPr>
                        <a:t>20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sng" dirty="0" smtClean="0">
                          <a:latin typeface="Times New Roman"/>
                          <a:ea typeface="Times New Roman"/>
                        </a:rPr>
                        <a:t>Opakování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Ověřeno dne 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30.11.2011  </a:t>
                      </a:r>
                      <a:r>
                        <a:rPr lang="cs-CZ" sz="1500" b="1" dirty="0">
                          <a:latin typeface="Times New Roman"/>
                          <a:ea typeface="Times New Roman"/>
                        </a:rPr>
                        <a:t>- </a:t>
                      </a: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2.třída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3071802" y="1071547"/>
            <a:ext cx="285206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4857760"/>
            <a:ext cx="4584700" cy="1003300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928662" y="785794"/>
            <a:ext cx="6858048" cy="1508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- pracovní list je určen pro žáky 2. ročníku k procvičení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sčítání a odčítání do 20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- žáci si procvičují jak pamětné tak i písemné výpočty i logické myšlení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- materiál je určen  k projekci na tabuli s doplněním  výsledků pomocí elektronického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400" dirty="0" smtClean="0">
                <a:latin typeface="Arial" pitchFamily="34" charset="0"/>
                <a:ea typeface="Times New Roman" pitchFamily="18" charset="0"/>
              </a:rPr>
              <a:t> 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popisovače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28662" y="4000504"/>
            <a:ext cx="628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 </a:t>
            </a:r>
            <a:r>
              <a:rPr lang="cs-CZ" dirty="0" smtClean="0"/>
              <a:t> </a:t>
            </a:r>
            <a:r>
              <a:rPr lang="cs-CZ" dirty="0" smtClean="0"/>
              <a:t>www.</a:t>
            </a:r>
            <a:r>
              <a:rPr lang="cs-CZ" dirty="0" err="1" smtClean="0"/>
              <a:t>microsoftoffice</a:t>
            </a:r>
            <a:r>
              <a:rPr lang="cs-CZ" dirty="0" smtClean="0"/>
              <a:t>.</a:t>
            </a:r>
            <a:r>
              <a:rPr lang="cs-CZ" dirty="0" err="1" smtClean="0"/>
              <a:t>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a odčítání do  20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pakování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Obrazce se správnými příklady zvýrazni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a označ:</a:t>
            </a:r>
            <a:endParaRPr lang="cs-CZ" dirty="0"/>
          </a:p>
        </p:txBody>
      </p:sp>
      <p:sp>
        <p:nvSpPr>
          <p:cNvPr id="4" name="Regular Pentagon 3"/>
          <p:cNvSpPr/>
          <p:nvPr/>
        </p:nvSpPr>
        <p:spPr>
          <a:xfrm>
            <a:off x="928662" y="2214554"/>
            <a:ext cx="1531624" cy="1428760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+ 7 = 12</a:t>
            </a:r>
            <a:endParaRPr lang="cs-CZ" dirty="0"/>
          </a:p>
        </p:txBody>
      </p:sp>
      <p:sp>
        <p:nvSpPr>
          <p:cNvPr id="5" name="Plaque 4"/>
          <p:cNvSpPr/>
          <p:nvPr/>
        </p:nvSpPr>
        <p:spPr>
          <a:xfrm>
            <a:off x="6143636" y="4214818"/>
            <a:ext cx="1485904" cy="141446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 – 6 = 5</a:t>
            </a:r>
            <a:endParaRPr lang="cs-CZ" dirty="0"/>
          </a:p>
        </p:txBody>
      </p:sp>
      <p:sp>
        <p:nvSpPr>
          <p:cNvPr id="6" name="Hexagon 5"/>
          <p:cNvSpPr/>
          <p:nvPr/>
        </p:nvSpPr>
        <p:spPr>
          <a:xfrm>
            <a:off x="1214414" y="4214818"/>
            <a:ext cx="1500198" cy="1343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+ 8 = 12</a:t>
            </a:r>
            <a:endParaRPr lang="cs-CZ" dirty="0"/>
          </a:p>
        </p:txBody>
      </p:sp>
      <p:sp>
        <p:nvSpPr>
          <p:cNvPr id="7" name="Snip Diagonal Corner Rectangle 6"/>
          <p:cNvSpPr/>
          <p:nvPr/>
        </p:nvSpPr>
        <p:spPr>
          <a:xfrm>
            <a:off x="3786182" y="3143248"/>
            <a:ext cx="1271590" cy="1271590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 – 7 = 6</a:t>
            </a:r>
            <a:endParaRPr lang="cs-CZ" dirty="0"/>
          </a:p>
        </p:txBody>
      </p:sp>
      <p:sp>
        <p:nvSpPr>
          <p:cNvPr id="8" name="Teardrop 7"/>
          <p:cNvSpPr/>
          <p:nvPr/>
        </p:nvSpPr>
        <p:spPr>
          <a:xfrm>
            <a:off x="6143636" y="1928802"/>
            <a:ext cx="1414466" cy="1200152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+ 8 = 15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Posunuj tygra po hracím poli podle šipek. Na jakém čísle skončí?</a:t>
            </a:r>
            <a:endParaRPr lang="cs-CZ" sz="32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928926" y="1643050"/>
            <a:ext cx="3132621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Flowchart: Process 4"/>
          <p:cNvSpPr/>
          <p:nvPr/>
        </p:nvSpPr>
        <p:spPr>
          <a:xfrm>
            <a:off x="1428728" y="535782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6" name="Flowchart: Process 5"/>
          <p:cNvSpPr/>
          <p:nvPr/>
        </p:nvSpPr>
        <p:spPr>
          <a:xfrm>
            <a:off x="3000364" y="535782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...</a:t>
            </a:r>
            <a:endParaRPr lang="cs-CZ" dirty="0"/>
          </a:p>
        </p:txBody>
      </p:sp>
      <p:sp>
        <p:nvSpPr>
          <p:cNvPr id="7" name="Flowchart: Process 6"/>
          <p:cNvSpPr/>
          <p:nvPr/>
        </p:nvSpPr>
        <p:spPr>
          <a:xfrm>
            <a:off x="4429124" y="535782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...</a:t>
            </a:r>
            <a:endParaRPr lang="cs-CZ" dirty="0"/>
          </a:p>
        </p:txBody>
      </p:sp>
      <p:sp>
        <p:nvSpPr>
          <p:cNvPr id="8" name="Flowchart: Process 7"/>
          <p:cNvSpPr/>
          <p:nvPr/>
        </p:nvSpPr>
        <p:spPr>
          <a:xfrm>
            <a:off x="5929322" y="535782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...</a:t>
            </a:r>
            <a:endParaRPr lang="cs-CZ" dirty="0"/>
          </a:p>
        </p:txBody>
      </p:sp>
      <p:sp>
        <p:nvSpPr>
          <p:cNvPr id="9" name="Flowchart: Process 8"/>
          <p:cNvSpPr/>
          <p:nvPr/>
        </p:nvSpPr>
        <p:spPr>
          <a:xfrm>
            <a:off x="7358082" y="535782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...</a:t>
            </a:r>
            <a:endParaRPr lang="cs-CZ" dirty="0"/>
          </a:p>
        </p:txBody>
      </p:sp>
      <p:sp>
        <p:nvSpPr>
          <p:cNvPr id="10" name="Circular Arrow 9"/>
          <p:cNvSpPr/>
          <p:nvPr/>
        </p:nvSpPr>
        <p:spPr>
          <a:xfrm>
            <a:off x="2143108" y="4500570"/>
            <a:ext cx="978408" cy="978408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+7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Circular Arrow 13"/>
          <p:cNvSpPr/>
          <p:nvPr/>
        </p:nvSpPr>
        <p:spPr>
          <a:xfrm>
            <a:off x="3643306" y="4572008"/>
            <a:ext cx="978408" cy="978408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Circular Arrow 14"/>
          <p:cNvSpPr/>
          <p:nvPr/>
        </p:nvSpPr>
        <p:spPr>
          <a:xfrm>
            <a:off x="5072066" y="4572008"/>
            <a:ext cx="978408" cy="978408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Circular Arrow 15"/>
          <p:cNvSpPr/>
          <p:nvPr/>
        </p:nvSpPr>
        <p:spPr>
          <a:xfrm>
            <a:off x="6572264" y="4572008"/>
            <a:ext cx="978408" cy="978408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+5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šipku nebo číslo – pro chytré hlavičky...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		</a:t>
            </a:r>
            <a:r>
              <a:rPr lang="cs-CZ" dirty="0"/>
              <a:t> </a:t>
            </a:r>
            <a:r>
              <a:rPr lang="cs-CZ" dirty="0" smtClean="0"/>
              <a:t>            	11      20			16</a:t>
            </a:r>
          </a:p>
          <a:p>
            <a:endParaRPr lang="cs-CZ" dirty="0" smtClean="0"/>
          </a:p>
          <a:p>
            <a:r>
              <a:rPr lang="cs-CZ" dirty="0" smtClean="0"/>
              <a:t>...				 8	14			10</a:t>
            </a:r>
          </a:p>
          <a:p>
            <a:endParaRPr lang="cs-CZ" dirty="0" smtClean="0"/>
          </a:p>
          <a:p>
            <a:r>
              <a:rPr lang="cs-CZ" dirty="0" smtClean="0"/>
              <a:t>14				17	...			 8</a:t>
            </a:r>
          </a:p>
          <a:p>
            <a:endParaRPr lang="cs-CZ" dirty="0"/>
          </a:p>
          <a:p>
            <a:r>
              <a:rPr lang="cs-CZ" dirty="0" smtClean="0"/>
              <a:t>12				....	9			...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Chevron 3"/>
          <p:cNvSpPr/>
          <p:nvPr/>
        </p:nvSpPr>
        <p:spPr>
          <a:xfrm>
            <a:off x="3357554" y="171448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Chevron 4"/>
          <p:cNvSpPr/>
          <p:nvPr/>
        </p:nvSpPr>
        <p:spPr>
          <a:xfrm>
            <a:off x="2928926" y="171448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Chevron 5"/>
          <p:cNvSpPr/>
          <p:nvPr/>
        </p:nvSpPr>
        <p:spPr>
          <a:xfrm>
            <a:off x="2071670" y="171448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Chevron 6"/>
          <p:cNvSpPr/>
          <p:nvPr/>
        </p:nvSpPr>
        <p:spPr>
          <a:xfrm>
            <a:off x="2500298" y="171448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Chevron 7"/>
          <p:cNvSpPr/>
          <p:nvPr/>
        </p:nvSpPr>
        <p:spPr>
          <a:xfrm>
            <a:off x="1643042" y="171448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Chevron 8"/>
          <p:cNvSpPr/>
          <p:nvPr/>
        </p:nvSpPr>
        <p:spPr>
          <a:xfrm>
            <a:off x="1142976" y="171448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Chevron 9"/>
          <p:cNvSpPr/>
          <p:nvPr/>
        </p:nvSpPr>
        <p:spPr>
          <a:xfrm rot="10800000">
            <a:off x="7215206" y="164305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Chevron 10"/>
          <p:cNvSpPr/>
          <p:nvPr/>
        </p:nvSpPr>
        <p:spPr>
          <a:xfrm rot="10800000">
            <a:off x="6786578" y="164305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Chevron 11"/>
          <p:cNvSpPr/>
          <p:nvPr/>
        </p:nvSpPr>
        <p:spPr>
          <a:xfrm rot="10800000">
            <a:off x="6286512" y="164305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Chevron 12"/>
          <p:cNvSpPr/>
          <p:nvPr/>
        </p:nvSpPr>
        <p:spPr>
          <a:xfrm rot="10800000">
            <a:off x="5857884" y="164305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Chevron 13"/>
          <p:cNvSpPr/>
          <p:nvPr/>
        </p:nvSpPr>
        <p:spPr>
          <a:xfrm rot="10800000">
            <a:off x="1714480" y="271462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Chevron 14"/>
          <p:cNvSpPr/>
          <p:nvPr/>
        </p:nvSpPr>
        <p:spPr>
          <a:xfrm rot="10800000">
            <a:off x="2285984" y="271462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Chevron 15"/>
          <p:cNvSpPr/>
          <p:nvPr/>
        </p:nvSpPr>
        <p:spPr>
          <a:xfrm rot="10800000">
            <a:off x="2857488" y="271462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Chevron 17"/>
          <p:cNvSpPr/>
          <p:nvPr/>
        </p:nvSpPr>
        <p:spPr>
          <a:xfrm rot="10800000">
            <a:off x="5500694" y="3643314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Chevron 18"/>
          <p:cNvSpPr/>
          <p:nvPr/>
        </p:nvSpPr>
        <p:spPr>
          <a:xfrm rot="10800000">
            <a:off x="6000760" y="3643314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Chevron 19"/>
          <p:cNvSpPr/>
          <p:nvPr/>
        </p:nvSpPr>
        <p:spPr>
          <a:xfrm rot="10800000">
            <a:off x="6500826" y="3643314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Chevron 20"/>
          <p:cNvSpPr/>
          <p:nvPr/>
        </p:nvSpPr>
        <p:spPr>
          <a:xfrm rot="10800000">
            <a:off x="6929454" y="3643314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Chevron 21"/>
          <p:cNvSpPr/>
          <p:nvPr/>
        </p:nvSpPr>
        <p:spPr>
          <a:xfrm rot="10800000">
            <a:off x="7429520" y="3643314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Chevron 22"/>
          <p:cNvSpPr/>
          <p:nvPr/>
        </p:nvSpPr>
        <p:spPr>
          <a:xfrm>
            <a:off x="6858016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Chevron 23"/>
          <p:cNvSpPr/>
          <p:nvPr/>
        </p:nvSpPr>
        <p:spPr>
          <a:xfrm>
            <a:off x="6500826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Chevron 24"/>
          <p:cNvSpPr/>
          <p:nvPr/>
        </p:nvSpPr>
        <p:spPr>
          <a:xfrm>
            <a:off x="6143636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Chevron 25"/>
          <p:cNvSpPr/>
          <p:nvPr/>
        </p:nvSpPr>
        <p:spPr>
          <a:xfrm>
            <a:off x="5786446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Chevron 26"/>
          <p:cNvSpPr/>
          <p:nvPr/>
        </p:nvSpPr>
        <p:spPr>
          <a:xfrm>
            <a:off x="5429256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Chevron 27"/>
          <p:cNvSpPr/>
          <p:nvPr/>
        </p:nvSpPr>
        <p:spPr>
          <a:xfrm>
            <a:off x="1285852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Chevron 28"/>
          <p:cNvSpPr/>
          <p:nvPr/>
        </p:nvSpPr>
        <p:spPr>
          <a:xfrm>
            <a:off x="7286644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Chevron 29"/>
          <p:cNvSpPr/>
          <p:nvPr/>
        </p:nvSpPr>
        <p:spPr>
          <a:xfrm>
            <a:off x="3643306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Chevron 30"/>
          <p:cNvSpPr/>
          <p:nvPr/>
        </p:nvSpPr>
        <p:spPr>
          <a:xfrm>
            <a:off x="3286116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Chevron 31"/>
          <p:cNvSpPr/>
          <p:nvPr/>
        </p:nvSpPr>
        <p:spPr>
          <a:xfrm>
            <a:off x="2928926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Chevron 32"/>
          <p:cNvSpPr/>
          <p:nvPr/>
        </p:nvSpPr>
        <p:spPr>
          <a:xfrm>
            <a:off x="2571736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Chevron 33"/>
          <p:cNvSpPr/>
          <p:nvPr/>
        </p:nvSpPr>
        <p:spPr>
          <a:xfrm>
            <a:off x="2143108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Chevron 34"/>
          <p:cNvSpPr/>
          <p:nvPr/>
        </p:nvSpPr>
        <p:spPr>
          <a:xfrm>
            <a:off x="1714480" y="464344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58</TotalTime>
  <Words>155</Words>
  <Application>Microsoft Office PowerPoint</Application>
  <PresentationFormat>On-screen Show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Foundry</vt:lpstr>
      <vt:lpstr>Slide 1</vt:lpstr>
      <vt:lpstr>Slide 2</vt:lpstr>
      <vt:lpstr>Sčítání a odčítání do  20</vt:lpstr>
      <vt:lpstr>Obrazce se správnými příklady zvýrazni</vt:lpstr>
      <vt:lpstr>Posunuj tygra po hracím poli podle šipek. Na jakém čísle skončí?</vt:lpstr>
      <vt:lpstr>Doplň šipku nebo číslo – pro chytré hlavičky...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 20</dc:title>
  <dc:creator>XXX</dc:creator>
  <cp:lastModifiedBy>XXX</cp:lastModifiedBy>
  <cp:revision>9</cp:revision>
  <dcterms:created xsi:type="dcterms:W3CDTF">2011-12-06T15:22:01Z</dcterms:created>
  <dcterms:modified xsi:type="dcterms:W3CDTF">2011-12-11T15:10:21Z</dcterms:modified>
</cp:coreProperties>
</file>