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2" r:id="rId3"/>
    <p:sldId id="256" r:id="rId4"/>
    <p:sldId id="257" r:id="rId5"/>
    <p:sldId id="258" r:id="rId6"/>
    <p:sldId id="260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A400790-A126-4AF7-B10F-6F74EBCE123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70C66E3-0580-4203-B08E-3ACF1046B8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400790-A126-4AF7-B10F-6F74EBCE123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70C66E3-0580-4203-B08E-3ACF1046B8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400790-A126-4AF7-B10F-6F74EBCE123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70C66E3-0580-4203-B08E-3ACF1046B8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400790-A126-4AF7-B10F-6F74EBCE123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70C66E3-0580-4203-B08E-3ACF1046B8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400790-A126-4AF7-B10F-6F74EBCE123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70C66E3-0580-4203-B08E-3ACF1046B8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400790-A126-4AF7-B10F-6F74EBCE123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70C66E3-0580-4203-B08E-3ACF1046B8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400790-A126-4AF7-B10F-6F74EBCE123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70C66E3-0580-4203-B08E-3ACF1046B8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A400790-A126-4AF7-B10F-6F74EBCE123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70C66E3-0580-4203-B08E-3ACF1046B8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A400790-A126-4AF7-B10F-6F74EBCE123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70C66E3-0580-4203-B08E-3ACF1046B8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400790-A126-4AF7-B10F-6F74EBCE123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70C66E3-0580-4203-B08E-3ACF1046B8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400790-A126-4AF7-B10F-6F74EBCE123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70C66E3-0580-4203-B08E-3ACF1046B8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A400790-A126-4AF7-B10F-6F74EBCE123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70C66E3-0580-4203-B08E-3ACF1046B8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1524000" y="2408952"/>
          <a:ext cx="6096000" cy="2234998"/>
        </p:xfrm>
        <a:graphic>
          <a:graphicData uri="http://schemas.openxmlformats.org/drawingml/2006/table">
            <a:tbl>
              <a:tblPr/>
              <a:tblGrid>
                <a:gridCol w="2360682"/>
                <a:gridCol w="3735318"/>
              </a:tblGrid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 dirty="0">
                          <a:latin typeface="Times New Roman"/>
                          <a:ea typeface="Times New Roman"/>
                        </a:rPr>
                        <a:t>Číslo projektu: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Times New Roman"/>
                          <a:ea typeface="Times New Roman"/>
                        </a:rPr>
                        <a:t>CZ.1.07/1.4.00/21.2772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Název školy: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Times New Roman"/>
                          <a:ea typeface="Times New Roman"/>
                        </a:rPr>
                        <a:t>Základní škola Rokytnice nad Jizerou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Autor: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Times New Roman"/>
                          <a:ea typeface="Times New Roman"/>
                        </a:rPr>
                        <a:t>Mgr. Michaela Hnyková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630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Název šablony: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Times New Roman"/>
                          <a:ea typeface="Times New Roman"/>
                        </a:rPr>
                        <a:t>III/2 Inovace a zkvalitnění výuky prostřednictvím ICT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Název: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 dirty="0" smtClean="0">
                          <a:latin typeface="Times New Roman"/>
                          <a:ea typeface="Times New Roman"/>
                        </a:rPr>
                        <a:t>VY_32_INOVACE_17_M.1.2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Téma: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 u="sng" dirty="0">
                          <a:latin typeface="Times New Roman"/>
                          <a:ea typeface="Times New Roman"/>
                        </a:rPr>
                        <a:t>M – sčítání a odčítání do </a:t>
                      </a:r>
                      <a:r>
                        <a:rPr lang="cs-CZ" sz="1500" b="1" u="sng" dirty="0" smtClean="0">
                          <a:latin typeface="Times New Roman"/>
                          <a:ea typeface="Times New Roman"/>
                        </a:rPr>
                        <a:t>20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 u="none" dirty="0" smtClean="0">
                          <a:latin typeface="Times New Roman"/>
                          <a:ea typeface="Times New Roman"/>
                        </a:rPr>
                        <a:t>Odčítání s přechodem 10</a:t>
                      </a:r>
                      <a:endParaRPr lang="cs-CZ" sz="1100" u="none" dirty="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Ověřeno dne 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 dirty="0" smtClean="0">
                          <a:latin typeface="Times New Roman"/>
                          <a:ea typeface="Times New Roman"/>
                        </a:rPr>
                        <a:t>15.11.2011  </a:t>
                      </a:r>
                      <a:r>
                        <a:rPr lang="cs-CZ" sz="1500" b="1" dirty="0">
                          <a:latin typeface="Times New Roman"/>
                          <a:ea typeface="Times New Roman"/>
                        </a:rPr>
                        <a:t>- </a:t>
                      </a:r>
                      <a:r>
                        <a:rPr lang="cs-CZ" sz="1500" b="1" dirty="0" smtClean="0">
                          <a:latin typeface="Times New Roman"/>
                          <a:ea typeface="Times New Roman"/>
                        </a:rPr>
                        <a:t>2.třída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3214678" y="1500174"/>
            <a:ext cx="285206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Digitální učební materiál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5072074"/>
            <a:ext cx="4584700" cy="1003300"/>
          </a:xfrm>
          <a:prstGeom prst="rect">
            <a:avLst/>
          </a:prstGeom>
          <a:noFill/>
        </p:spPr>
      </p:pic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00034" y="357166"/>
            <a:ext cx="821537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b="1" dirty="0" smtClean="0">
                <a:latin typeface="Arial" pitchFamily="34" charset="0"/>
                <a:ea typeface="Times New Roman" pitchFamily="18" charset="0"/>
              </a:rPr>
              <a:t>ANOTACE</a:t>
            </a:r>
            <a:endParaRPr lang="cs-CZ" sz="8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cs-CZ" dirty="0" smtClean="0">
                <a:latin typeface="Arial" pitchFamily="34" charset="0"/>
                <a:ea typeface="Times New Roman" pitchFamily="18" charset="0"/>
              </a:rPr>
              <a:t> pracovní </a:t>
            </a:r>
            <a:r>
              <a:rPr lang="cs-CZ" dirty="0" smtClean="0">
                <a:latin typeface="Arial" pitchFamily="34" charset="0"/>
                <a:ea typeface="Times New Roman" pitchFamily="18" charset="0"/>
              </a:rPr>
              <a:t>list je určen pro žáky  2. ročníku k procvičení odčítání s přechodem </a:t>
            </a:r>
            <a:r>
              <a:rPr lang="cs-CZ" dirty="0" smtClean="0">
                <a:latin typeface="Arial" pitchFamily="34" charset="0"/>
                <a:ea typeface="Times New Roman" pitchFamily="18" charset="0"/>
              </a:rPr>
              <a:t>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Arial" pitchFamily="34" charset="0"/>
                <a:ea typeface="Times New Roman" pitchFamily="18" charset="0"/>
              </a:rPr>
              <a:t> </a:t>
            </a:r>
            <a:r>
              <a:rPr lang="cs-CZ" dirty="0" smtClean="0">
                <a:latin typeface="Arial" pitchFamily="34" charset="0"/>
                <a:ea typeface="Times New Roman" pitchFamily="18" charset="0"/>
              </a:rPr>
              <a:t> </a:t>
            </a:r>
            <a:r>
              <a:rPr lang="cs-CZ" dirty="0" smtClean="0">
                <a:latin typeface="Arial" pitchFamily="34" charset="0"/>
                <a:ea typeface="Times New Roman" pitchFamily="18" charset="0"/>
              </a:rPr>
              <a:t>10</a:t>
            </a:r>
            <a:endParaRPr lang="cs-CZ" sz="8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Arial" pitchFamily="34" charset="0"/>
                <a:ea typeface="Times New Roman" pitchFamily="18" charset="0"/>
              </a:rPr>
              <a:t>- žáci si procvičují mechanismus provádění kontroly a logické myšlení</a:t>
            </a:r>
            <a:endParaRPr lang="cs-CZ" sz="8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Arial" pitchFamily="34" charset="0"/>
                <a:ea typeface="Times New Roman" pitchFamily="18" charset="0"/>
              </a:rPr>
              <a:t>- materiál je určen k projekci na tabuli s možností  vyplnění el. tužkou či  fixem</a:t>
            </a:r>
            <a:endParaRPr lang="cs-CZ" sz="800" dirty="0" smtClean="0">
              <a:latin typeface="Arial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57224" y="3429000"/>
            <a:ext cx="67151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  </a:t>
            </a:r>
            <a:r>
              <a:rPr lang="cs-CZ" dirty="0" smtClean="0"/>
              <a:t>www.</a:t>
            </a:r>
            <a:r>
              <a:rPr lang="cs-CZ" dirty="0" err="1" smtClean="0"/>
              <a:t>microsoft.office.com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SČÍTÁNÍ A ODČÍTÁNÍ DO 20</a:t>
            </a:r>
            <a:endParaRPr lang="cs-CZ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ODČÍTÁNÍ S PŘECHODEM 10 – S ČÍSLY 17,18</a:t>
            </a:r>
          </a:p>
          <a:p>
            <a:r>
              <a:rPr lang="cs-CZ" dirty="0" smtClean="0"/>
              <a:t>List 17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9 + 8 =  ......	 K:      ...............................		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10 + 8 = ......   K:      ..............................</a:t>
            </a:r>
          </a:p>
          <a:p>
            <a:pPr>
              <a:buNone/>
            </a:pPr>
            <a:endParaRPr lang="cs-CZ" dirty="0"/>
          </a:p>
          <a:p>
            <a:r>
              <a:rPr lang="cs-CZ" dirty="0" smtClean="0"/>
              <a:t>6 + </a:t>
            </a:r>
            <a:r>
              <a:rPr lang="cs-CZ" dirty="0" err="1" smtClean="0"/>
              <a:t>6</a:t>
            </a:r>
            <a:r>
              <a:rPr lang="cs-CZ" dirty="0" smtClean="0"/>
              <a:t> =   ......     K:     ..............................</a:t>
            </a:r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Vrať zpátky neposedná čísla a zapiš příklad na odčítání – proveď kontrolu</a:t>
            </a:r>
            <a:endParaRPr lang="cs-CZ" sz="2800" dirty="0"/>
          </a:p>
        </p:txBody>
      </p:sp>
      <p:sp>
        <p:nvSpPr>
          <p:cNvPr id="4" name="8-Point Star 3"/>
          <p:cNvSpPr/>
          <p:nvPr/>
        </p:nvSpPr>
        <p:spPr>
          <a:xfrm>
            <a:off x="3857620" y="5072074"/>
            <a:ext cx="914400" cy="914400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5" name="8-Point Star 4"/>
          <p:cNvSpPr/>
          <p:nvPr/>
        </p:nvSpPr>
        <p:spPr>
          <a:xfrm>
            <a:off x="1500166" y="5072074"/>
            <a:ext cx="914400" cy="914400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6" name="8-Point Star 5"/>
          <p:cNvSpPr/>
          <p:nvPr/>
        </p:nvSpPr>
        <p:spPr>
          <a:xfrm>
            <a:off x="6286512" y="5072074"/>
            <a:ext cx="914400" cy="914400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8" name="Curved Right Arrow 7"/>
          <p:cNvSpPr/>
          <p:nvPr/>
        </p:nvSpPr>
        <p:spPr>
          <a:xfrm>
            <a:off x="1000100" y="5286388"/>
            <a:ext cx="660082" cy="857256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Curved Right Arrow 8"/>
          <p:cNvSpPr/>
          <p:nvPr/>
        </p:nvSpPr>
        <p:spPr>
          <a:xfrm>
            <a:off x="3428992" y="5214950"/>
            <a:ext cx="588644" cy="857256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Curved Right Arrow 9"/>
          <p:cNvSpPr/>
          <p:nvPr/>
        </p:nvSpPr>
        <p:spPr>
          <a:xfrm>
            <a:off x="5857884" y="5214950"/>
            <a:ext cx="588644" cy="857256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Curved Left Arrow 10"/>
          <p:cNvSpPr/>
          <p:nvPr/>
        </p:nvSpPr>
        <p:spPr>
          <a:xfrm>
            <a:off x="7072330" y="5214950"/>
            <a:ext cx="571504" cy="857256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Curved Left Arrow 11"/>
          <p:cNvSpPr/>
          <p:nvPr/>
        </p:nvSpPr>
        <p:spPr>
          <a:xfrm>
            <a:off x="2285984" y="5214950"/>
            <a:ext cx="642942" cy="928694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Curved Left Arrow 12"/>
          <p:cNvSpPr/>
          <p:nvPr/>
        </p:nvSpPr>
        <p:spPr>
          <a:xfrm>
            <a:off x="4643438" y="5214950"/>
            <a:ext cx="571504" cy="857256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XXX\Plocha\MB90044172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500174"/>
            <a:ext cx="1828800" cy="1828800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700" dirty="0" smtClean="0"/>
              <a:t>Neposedná čísla zmizela i z potravin, které maminka přinesla domů z </a:t>
            </a:r>
            <a:r>
              <a:rPr lang="cs-CZ" sz="2400" dirty="0" smtClean="0"/>
              <a:t>nákupu</a:t>
            </a:r>
            <a:r>
              <a:rPr lang="cs-CZ" sz="2400" dirty="0" smtClean="0"/>
              <a:t>. Dopiš</a:t>
            </a:r>
            <a:r>
              <a:rPr lang="cs-CZ" sz="2400" dirty="0" smtClean="0"/>
              <a:t>, kolik mohou stát, když celý nákup stál 18 Kč.  (Postupně si odečítej od </a:t>
            </a:r>
            <a:r>
              <a:rPr lang="cs-CZ" sz="2400" dirty="0" smtClean="0"/>
              <a:t>18</a:t>
            </a:r>
            <a:r>
              <a:rPr lang="cs-CZ" sz="2400" dirty="0" smtClean="0"/>
              <a:t>.)</a:t>
            </a:r>
            <a:endParaRPr lang="cs-CZ" sz="2400" dirty="0"/>
          </a:p>
        </p:txBody>
      </p:sp>
      <p:pic>
        <p:nvPicPr>
          <p:cNvPr id="1028" name="Picture 4" descr="C:\Documents and Settings\XXX\Plocha\MB90025083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7554" y="1643050"/>
            <a:ext cx="1828800" cy="1828800"/>
          </a:xfrm>
          <a:prstGeom prst="rect">
            <a:avLst/>
          </a:prstGeom>
          <a:noFill/>
        </p:spPr>
      </p:pic>
      <p:pic>
        <p:nvPicPr>
          <p:cNvPr id="1029" name="Picture 5" descr="C:\Documents and Settings\XXX\Plocha\MR90023271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29322" y="1571612"/>
            <a:ext cx="1714512" cy="164307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4 , 1 , </a:t>
            </a:r>
            <a:r>
              <a:rPr lang="cs-CZ" dirty="0" err="1" smtClean="0"/>
              <a:t>1</a:t>
            </a:r>
            <a:r>
              <a:rPr lang="cs-CZ" dirty="0" smtClean="0"/>
              <a:t> , ....</a:t>
            </a:r>
          </a:p>
          <a:p>
            <a:endParaRPr lang="cs-CZ" dirty="0"/>
          </a:p>
          <a:p>
            <a:r>
              <a:rPr lang="cs-CZ" dirty="0" smtClean="0"/>
              <a:t>4 , 1 , 3 , ....</a:t>
            </a:r>
          </a:p>
          <a:p>
            <a:endParaRPr lang="cs-CZ" dirty="0"/>
          </a:p>
          <a:p>
            <a:r>
              <a:rPr lang="cs-CZ" dirty="0" smtClean="0"/>
              <a:t>3 , 2 , 7 , ....</a:t>
            </a:r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Dej do bublin správné číslo tak, aby součet byl 18 </a:t>
            </a:r>
            <a:endParaRPr lang="cs-CZ" sz="2800" dirty="0"/>
          </a:p>
        </p:txBody>
      </p:sp>
      <p:sp>
        <p:nvSpPr>
          <p:cNvPr id="4" name="Oval Callout 3"/>
          <p:cNvSpPr/>
          <p:nvPr/>
        </p:nvSpPr>
        <p:spPr>
          <a:xfrm>
            <a:off x="2928926" y="4000504"/>
            <a:ext cx="1771656" cy="96983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al Callout 4"/>
          <p:cNvSpPr/>
          <p:nvPr/>
        </p:nvSpPr>
        <p:spPr>
          <a:xfrm>
            <a:off x="2928926" y="2714620"/>
            <a:ext cx="1771656" cy="96983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al Callout 5"/>
          <p:cNvSpPr/>
          <p:nvPr/>
        </p:nvSpPr>
        <p:spPr>
          <a:xfrm>
            <a:off x="2928926" y="1571612"/>
            <a:ext cx="1771656" cy="96983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4 , 5 , 1 , ....</a:t>
            </a:r>
          </a:p>
          <a:p>
            <a:endParaRPr lang="cs-CZ" dirty="0"/>
          </a:p>
          <a:p>
            <a:r>
              <a:rPr lang="cs-CZ" dirty="0" smtClean="0"/>
              <a:t>2 , 7 , 1 , ....</a:t>
            </a:r>
          </a:p>
          <a:p>
            <a:endParaRPr lang="cs-CZ" dirty="0"/>
          </a:p>
          <a:p>
            <a:r>
              <a:rPr lang="cs-CZ" dirty="0" smtClean="0"/>
              <a:t>10 ,1 , 3 , ....</a:t>
            </a:r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Dej do bublin správné číslo tak, aby součet čísel byl 19</a:t>
            </a:r>
            <a:endParaRPr lang="cs-CZ" sz="2800" dirty="0"/>
          </a:p>
        </p:txBody>
      </p:sp>
      <p:sp>
        <p:nvSpPr>
          <p:cNvPr id="4" name="Oval Callout 3"/>
          <p:cNvSpPr/>
          <p:nvPr/>
        </p:nvSpPr>
        <p:spPr>
          <a:xfrm>
            <a:off x="3000364" y="3857628"/>
            <a:ext cx="1628780" cy="104127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al Callout 4"/>
          <p:cNvSpPr/>
          <p:nvPr/>
        </p:nvSpPr>
        <p:spPr>
          <a:xfrm>
            <a:off x="2857488" y="2643182"/>
            <a:ext cx="1628780" cy="104127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al Callout 5"/>
          <p:cNvSpPr/>
          <p:nvPr/>
        </p:nvSpPr>
        <p:spPr>
          <a:xfrm>
            <a:off x="2857488" y="1428736"/>
            <a:ext cx="1628780" cy="104127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50</TotalTime>
  <Words>202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Concourse</vt:lpstr>
      <vt:lpstr>Snímek 1</vt:lpstr>
      <vt:lpstr>Snímek 2</vt:lpstr>
      <vt:lpstr>SČÍTÁNÍ A ODČÍTÁNÍ DO 20</vt:lpstr>
      <vt:lpstr>Vrať zpátky neposedná čísla a zapiš příklad na odčítání – proveď kontrolu</vt:lpstr>
      <vt:lpstr>Neposedná čísla zmizela i z potravin, které maminka přinesla domů z nákupu. Dopiš, kolik mohou stát, když celý nákup stál 18 Kč.  (Postupně si odečítej od 18.)</vt:lpstr>
      <vt:lpstr>Dej do bublin správné číslo tak, aby součet byl 18 </vt:lpstr>
      <vt:lpstr>Dej do bublin správné číslo tak, aby součet čísel byl 19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XXX</dc:creator>
  <cp:lastModifiedBy>Žák</cp:lastModifiedBy>
  <cp:revision>10</cp:revision>
  <dcterms:created xsi:type="dcterms:W3CDTF">2011-12-06T14:42:58Z</dcterms:created>
  <dcterms:modified xsi:type="dcterms:W3CDTF">2012-06-13T10:11:33Z</dcterms:modified>
</cp:coreProperties>
</file>