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70" r:id="rId3"/>
    <p:sldId id="266" r:id="rId4"/>
    <p:sldId id="258" r:id="rId5"/>
    <p:sldId id="259" r:id="rId6"/>
    <p:sldId id="263" r:id="rId7"/>
    <p:sldId id="261" r:id="rId8"/>
    <p:sldId id="264" r:id="rId9"/>
    <p:sldId id="260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1020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NÁZEV:VY_32_INOVACE_3.2.1.1.J18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24143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Výživa cukry, tuky, bílkoviny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F111ACF-AFD5-4E65-8893-073317EF7926}" type="presOf" srcId="{4C35D32F-0EAB-4CD7-82EE-45574DC2A586}" destId="{890E4F0B-2866-4A3F-A3C7-2A14B1797930}" srcOrd="1" destOrd="0" presId="urn:microsoft.com/office/officeart/2005/8/layout/target3"/>
    <dgm:cxn modelId="{2B58ADBD-906D-4CF1-A422-A6E81B72341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0BE24A9-F5F3-4B4C-B406-DD52B3656665}" type="presOf" srcId="{4C35D32F-0EAB-4CD7-82EE-45574DC2A586}" destId="{8BEBB6EC-1DAA-4CAC-8A25-BC0FCBD5DBD5}" srcOrd="0" destOrd="0" presId="urn:microsoft.com/office/officeart/2005/8/layout/target3"/>
    <dgm:cxn modelId="{B1AB5A83-6B64-49FD-B0F4-3D58377A744E}" type="presOf" srcId="{D1B46980-6531-4606-95E6-44980827E919}" destId="{2BE915AB-18AA-4053-B92C-3BFC9ED204BB}" srcOrd="1" destOrd="0" presId="urn:microsoft.com/office/officeart/2005/8/layout/target3"/>
    <dgm:cxn modelId="{CCF5B1F6-68BC-466D-B25F-8C629D11BB7D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E7B249-0EDE-4943-BF80-FD8C1B2FA628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096FC-CC90-47C9-8944-08180CB0BFCA}" type="presOf" srcId="{B651F6E3-6281-48DB-9319-2AEAFDAE7572}" destId="{6BB5E863-4638-4E1D-BFDE-399D028AC4ED}" srcOrd="1" destOrd="0" presId="urn:microsoft.com/office/officeart/2005/8/layout/target3"/>
    <dgm:cxn modelId="{7EF99790-E4B0-4732-89BF-37F6695E4422}" type="presOf" srcId="{D1B46980-6531-4606-95E6-44980827E919}" destId="{6140AFEC-043D-4C43-A2F9-D0F5331DF3A3}" srcOrd="0" destOrd="0" presId="urn:microsoft.com/office/officeart/2005/8/layout/target3"/>
    <dgm:cxn modelId="{2349FC1C-99D0-4A7D-AA28-1398CF88822B}" type="presOf" srcId="{D8197B8C-B260-4A16-BDF4-0947B075E274}" destId="{25B08C86-7E15-44DC-BE7F-FFB55DD49D12}" srcOrd="0" destOrd="0" presId="urn:microsoft.com/office/officeart/2005/8/layout/target3"/>
    <dgm:cxn modelId="{7B2219F0-425C-4853-B7DE-23E6FC9A26C4}" type="presOf" srcId="{757F3AB3-0718-4624-B441-E567A8F0AB56}" destId="{333A1088-737F-45CB-B68E-254E46348037}" srcOrd="0" destOrd="0" presId="urn:microsoft.com/office/officeart/2005/8/layout/target3"/>
    <dgm:cxn modelId="{A6D51E0E-3D80-43A4-86EF-3A0E2450B390}" type="presOf" srcId="{D1D4F407-5343-4D3F-B5B9-D407B03CAEB4}" destId="{AED2198E-93D5-4001-81B4-73124B309672}" srcOrd="1" destOrd="0" presId="urn:microsoft.com/office/officeart/2005/8/layout/target3"/>
    <dgm:cxn modelId="{84E82ABA-F6EE-40BD-8C51-4E873F9CA582}" type="presParOf" srcId="{333A1088-737F-45CB-B68E-254E46348037}" destId="{F5ABB229-8D3B-4694-996A-96F23CF14429}" srcOrd="0" destOrd="0" presId="urn:microsoft.com/office/officeart/2005/8/layout/target3"/>
    <dgm:cxn modelId="{81BAC161-58B4-42DF-A60E-5277BD7A7E1F}" type="presParOf" srcId="{333A1088-737F-45CB-B68E-254E46348037}" destId="{F41139FD-01EE-4571-8B17-4FB00FC51163}" srcOrd="1" destOrd="0" presId="urn:microsoft.com/office/officeart/2005/8/layout/target3"/>
    <dgm:cxn modelId="{C41FE2EF-54CD-49C1-9D4A-6D32A25C5AF4}" type="presParOf" srcId="{333A1088-737F-45CB-B68E-254E46348037}" destId="{D005CE8C-CC26-4C3E-AC11-E15060ECD759}" srcOrd="2" destOrd="0" presId="urn:microsoft.com/office/officeart/2005/8/layout/target3"/>
    <dgm:cxn modelId="{54F6E586-EADD-48B3-823C-46EE868E4F58}" type="presParOf" srcId="{333A1088-737F-45CB-B68E-254E46348037}" destId="{2C702D82-9B77-49B7-9568-BB8EB47C3372}" srcOrd="3" destOrd="0" presId="urn:microsoft.com/office/officeart/2005/8/layout/target3"/>
    <dgm:cxn modelId="{DFB8AF55-8E7C-4245-8FA5-F3D7E5C3EF07}" type="presParOf" srcId="{333A1088-737F-45CB-B68E-254E46348037}" destId="{A52A0455-90FF-4808-ABD0-F02540D31D5A}" srcOrd="4" destOrd="0" presId="urn:microsoft.com/office/officeart/2005/8/layout/target3"/>
    <dgm:cxn modelId="{3B4FE8E2-24EF-4FC7-9169-959A0D781CBF}" type="presParOf" srcId="{333A1088-737F-45CB-B68E-254E46348037}" destId="{6140AFEC-043D-4C43-A2F9-D0F5331DF3A3}" srcOrd="5" destOrd="0" presId="urn:microsoft.com/office/officeart/2005/8/layout/target3"/>
    <dgm:cxn modelId="{0D93BD53-B849-45F4-B426-D6AFA15963BF}" type="presParOf" srcId="{333A1088-737F-45CB-B68E-254E46348037}" destId="{9358AC05-5D7D-4327-9F80-1AD486AEA664}" srcOrd="6" destOrd="0" presId="urn:microsoft.com/office/officeart/2005/8/layout/target3"/>
    <dgm:cxn modelId="{BC5F2FFC-70CA-4109-93B9-8E5CC1BA7CC4}" type="presParOf" srcId="{333A1088-737F-45CB-B68E-254E46348037}" destId="{313FC574-E1CD-4FB4-B054-0B805CE0447D}" srcOrd="7" destOrd="0" presId="urn:microsoft.com/office/officeart/2005/8/layout/target3"/>
    <dgm:cxn modelId="{AA557ACE-77CB-461F-8044-791B0C4DDFC1}" type="presParOf" srcId="{333A1088-737F-45CB-B68E-254E46348037}" destId="{619D679B-A015-4ECF-8348-D1034C574F40}" srcOrd="8" destOrd="0" presId="urn:microsoft.com/office/officeart/2005/8/layout/target3"/>
    <dgm:cxn modelId="{F11C6D40-B31F-46BD-8845-09E05659A8B7}" type="presParOf" srcId="{333A1088-737F-45CB-B68E-254E46348037}" destId="{322283A8-4A27-4CDA-BAE3-F381106A9174}" srcOrd="9" destOrd="0" presId="urn:microsoft.com/office/officeart/2005/8/layout/target3"/>
    <dgm:cxn modelId="{50FE054F-0300-4D2F-91CB-2744BC725183}" type="presParOf" srcId="{333A1088-737F-45CB-B68E-254E46348037}" destId="{FFC9F71D-1B4F-4AD9-A4A6-86ADEFC8AF5C}" srcOrd="10" destOrd="0" presId="urn:microsoft.com/office/officeart/2005/8/layout/target3"/>
    <dgm:cxn modelId="{35B0EE3F-365F-409E-8B3B-3A8199E6B184}" type="presParOf" srcId="{333A1088-737F-45CB-B68E-254E46348037}" destId="{25B08C86-7E15-44DC-BE7F-FFB55DD49D12}" srcOrd="11" destOrd="0" presId="urn:microsoft.com/office/officeart/2005/8/layout/target3"/>
    <dgm:cxn modelId="{BD247937-9360-4EC3-B410-D913308139BF}" type="presParOf" srcId="{333A1088-737F-45CB-B68E-254E46348037}" destId="{76644BE8-9D7C-4C09-B250-3D10AF48CBB7}" srcOrd="12" destOrd="0" presId="urn:microsoft.com/office/officeart/2005/8/layout/target3"/>
    <dgm:cxn modelId="{6502476B-9101-44B6-BE5C-0EF67864DECE}" type="presParOf" srcId="{333A1088-737F-45CB-B68E-254E46348037}" destId="{EE85B701-7295-41C0-BA7A-34D3756A2AE6}" srcOrd="13" destOrd="0" presId="urn:microsoft.com/office/officeart/2005/8/layout/target3"/>
    <dgm:cxn modelId="{212DC411-9F7A-42D4-AF6C-80820BA67CCA}" type="presParOf" srcId="{333A1088-737F-45CB-B68E-254E46348037}" destId="{8BEBB6EC-1DAA-4CAC-8A25-BC0FCBD5DBD5}" srcOrd="14" destOrd="0" presId="urn:microsoft.com/office/officeart/2005/8/layout/target3"/>
    <dgm:cxn modelId="{DAE2CC06-FDC2-4CB9-91D9-5F3B925A4721}" type="presParOf" srcId="{333A1088-737F-45CB-B68E-254E46348037}" destId="{AED2198E-93D5-4001-81B4-73124B309672}" srcOrd="15" destOrd="0" presId="urn:microsoft.com/office/officeart/2005/8/layout/target3"/>
    <dgm:cxn modelId="{9D263466-0415-432E-B5DB-A1ABC1852F23}" type="presParOf" srcId="{333A1088-737F-45CB-B68E-254E46348037}" destId="{2BE915AB-18AA-4053-B92C-3BFC9ED204BB}" srcOrd="16" destOrd="0" presId="urn:microsoft.com/office/officeart/2005/8/layout/target3"/>
    <dgm:cxn modelId="{E48CDDC6-4702-43BB-A562-208502445974}" type="presParOf" srcId="{333A1088-737F-45CB-B68E-254E46348037}" destId="{6BB5E863-4638-4E1D-BFDE-399D028AC4ED}" srcOrd="17" destOrd="0" presId="urn:microsoft.com/office/officeart/2005/8/layout/target3"/>
    <dgm:cxn modelId="{A59DF8A0-4256-4CA1-9603-4DABBFB19D33}" type="presParOf" srcId="{333A1088-737F-45CB-B68E-254E46348037}" destId="{5A5FFA88-C948-4069-8E93-59FA12366E83}" srcOrd="18" destOrd="0" presId="urn:microsoft.com/office/officeart/2005/8/layout/target3"/>
    <dgm:cxn modelId="{30708C15-DC67-4111-8F73-7BBDB740B0C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NÁZEV:VY_32_INOVACE_3.2.1.1.J18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Výživa cukry, tuky, bílkoviny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5470162-9CE7-4933-9909-FEBE9378FA8D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E439E7C-6480-440F-B018-D7B560100C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olej&amp;ctt=1" TargetMode="External"/><Relationship Id="rId3" Type="http://schemas.openxmlformats.org/officeDocument/2006/relationships/hyperlink" Target="http://office.microsoft.com/cs-cz/images/results.aspx?qu=cukry&amp;ex=1&amp;ctt=1" TargetMode="External"/><Relationship Id="rId7" Type="http://schemas.openxmlformats.org/officeDocument/2006/relationships/hyperlink" Target="http://office.microsoft.com/cs-cz/images/results.aspx?ex=2&amp;qu=hamburger" TargetMode="External"/><Relationship Id="rId2" Type="http://schemas.openxmlformats.org/officeDocument/2006/relationships/hyperlink" Target="http://cs.wikipedia.org/wiki/Soubor:Rueda_de_los_alimento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a/ae/FoodMeat.jpg" TargetMode="External"/><Relationship Id="rId5" Type="http://schemas.openxmlformats.org/officeDocument/2006/relationships/hyperlink" Target="http://office.microsoft.com/cs-cz/images/results.aspx?qu=ban%C3%A1n&amp;ex=1&amp;ctt=1" TargetMode="External"/><Relationship Id="rId4" Type="http://schemas.openxmlformats.org/officeDocument/2006/relationships/hyperlink" Target="http://office.microsoft.com/cs-cz/images/results.aspx?qu=chl%C3%A9b&amp;ex=1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1672395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CZ.1.07/1.4.00/21.2976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51442" y="1339400"/>
            <a:ext cx="2657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Mgr. Kateřina Schejbalová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9108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79928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Žáci se seznámí se základními živinami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Obrázky jsou pouze navádějící k dotazům a rozvoji diskuze na téma zdrojů jednotlivých druhů živin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Žáky aktivně přivedeme k diskuzi o poměru jednotlivých složek živin v naší potravě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Vyžijeme znalostí a mezipředmětové vztahy k podobným tématům např. zdravý živ</a:t>
            </a:r>
            <a:r>
              <a:rPr lang="cs-CZ" dirty="0" smtClean="0"/>
              <a:t>. styl</a:t>
            </a:r>
            <a:r>
              <a:rPr lang="cs-CZ" dirty="0" smtClean="0"/>
              <a:t>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001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VÝŽIVA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SACHARIDY, CUKRY, TUKY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6330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DODÁVAJÍ TĚLU </a:t>
            </a:r>
            <a:r>
              <a:rPr lang="cs-CZ" b="1" dirty="0" smtClean="0"/>
              <a:t>ENERGII</a:t>
            </a:r>
          </a:p>
          <a:p>
            <a:r>
              <a:rPr lang="cs-CZ" dirty="0" smtClean="0"/>
              <a:t>ŽIVINY ZÍSKÁVÁME Z JÍDLA</a:t>
            </a:r>
          </a:p>
          <a:p>
            <a:r>
              <a:rPr lang="cs-CZ" dirty="0" smtClean="0"/>
              <a:t>MIMO JÍDLA POTŘEBUJEME: VODU, VITAMÍNY A MINERÁLNÍ LÁTKY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b="1" u="sng" dirty="0" smtClean="0"/>
              <a:t>ZÁKLADNÍ ŽIVINY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SACHARIDY (cukry)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LIPIDY (tuky)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PROTEINY (bílkoviny)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3499" y="3645024"/>
            <a:ext cx="3600400" cy="2901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6193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SACHARIDY=CUKRY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Hlavní zdroj energie (té rychlé energie)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b="1" dirty="0" smtClean="0"/>
              <a:t>CUKRY </a:t>
            </a:r>
            <a:r>
              <a:rPr lang="cs-CZ" b="1" dirty="0" smtClean="0"/>
              <a:t>JEDNODUCHÉ - </a:t>
            </a:r>
            <a:r>
              <a:rPr lang="cs-CZ" dirty="0" smtClean="0"/>
              <a:t>hroznový cukr, ovocný </a:t>
            </a:r>
            <a:r>
              <a:rPr lang="cs-CZ" dirty="0" smtClean="0"/>
              <a:t>cukr (</a:t>
            </a:r>
            <a:r>
              <a:rPr lang="cs-CZ" dirty="0" smtClean="0"/>
              <a:t>fruktóza)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b="1" dirty="0" smtClean="0"/>
              <a:t>CUKRY </a:t>
            </a:r>
            <a:r>
              <a:rPr lang="cs-CZ" b="1" dirty="0" smtClean="0"/>
              <a:t>SLOŽENÉ - </a:t>
            </a:r>
            <a:r>
              <a:rPr lang="cs-CZ" dirty="0" smtClean="0"/>
              <a:t>řepný </a:t>
            </a:r>
            <a:r>
              <a:rPr lang="cs-CZ" dirty="0" smtClean="0"/>
              <a:t>cukr (</a:t>
            </a:r>
            <a:r>
              <a:rPr lang="cs-CZ" dirty="0" smtClean="0"/>
              <a:t>sladíme), mléčný cukr, </a:t>
            </a:r>
            <a:r>
              <a:rPr lang="cs-CZ" dirty="0" smtClean="0"/>
              <a:t>škrob(brambory</a:t>
            </a:r>
            <a:r>
              <a:rPr lang="cs-CZ" dirty="0" smtClean="0"/>
              <a:t>, mouka,rýže)</a:t>
            </a:r>
          </a:p>
          <a:p>
            <a:pPr marL="182880" indent="0">
              <a:buNone/>
            </a:pPr>
            <a:r>
              <a:rPr lang="cs-CZ" dirty="0" smtClean="0"/>
              <a:t>Všechny cukry štěpí TS na </a:t>
            </a:r>
            <a:r>
              <a:rPr lang="cs-CZ" b="1" dirty="0" smtClean="0"/>
              <a:t>glukózu </a:t>
            </a:r>
            <a:r>
              <a:rPr lang="cs-CZ" dirty="0" smtClean="0"/>
              <a:t>(</a:t>
            </a:r>
            <a:r>
              <a:rPr lang="cs-CZ" dirty="0" smtClean="0"/>
              <a:t>zdroj energie)</a:t>
            </a:r>
          </a:p>
          <a:p>
            <a:pPr marL="182880" indent="0">
              <a:buNone/>
            </a:pPr>
            <a:r>
              <a:rPr lang="cs-CZ" dirty="0" smtClean="0"/>
              <a:t>Nadbytečná glukóza se mění v játrech</a:t>
            </a:r>
          </a:p>
          <a:p>
            <a:pPr marL="182880" indent="0">
              <a:buNone/>
            </a:pPr>
            <a:r>
              <a:rPr lang="cs-CZ" dirty="0" smtClean="0"/>
              <a:t>a </a:t>
            </a:r>
            <a:r>
              <a:rPr lang="cs-CZ" dirty="0" smtClean="0"/>
              <a:t>svalech na zásobní glykogen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0610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SACHARIDY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 descr="banány,hrozny,jablka,ovoce,plody,pomeranče,stolová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77072"/>
            <a:ext cx="3095625" cy="2663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10483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PROTEINY=BÍLKOVINY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Základní stavební jednotka </a:t>
            </a:r>
            <a:r>
              <a:rPr lang="cs-CZ" sz="3200" dirty="0" smtClean="0"/>
              <a:t>buněk</a:t>
            </a:r>
            <a:endParaRPr lang="cs-CZ" sz="3200" dirty="0" smtClean="0"/>
          </a:p>
          <a:p>
            <a:r>
              <a:rPr lang="cs-CZ" sz="3200" dirty="0" smtClean="0"/>
              <a:t>Důležité pro růst organizmu  a obnovu </a:t>
            </a:r>
          </a:p>
          <a:p>
            <a:r>
              <a:rPr lang="cs-CZ" sz="3200" b="1" dirty="0" smtClean="0"/>
              <a:t>ROSTLINNÉ</a:t>
            </a:r>
            <a:r>
              <a:rPr lang="cs-CZ" sz="3200" dirty="0" smtClean="0"/>
              <a:t> – luštěniny, obilniny, brambory, ořechy</a:t>
            </a:r>
          </a:p>
          <a:p>
            <a:r>
              <a:rPr lang="cs-CZ" sz="3200" b="1" dirty="0" smtClean="0"/>
              <a:t>ŽIVOČIŠNÉ </a:t>
            </a:r>
            <a:r>
              <a:rPr lang="cs-CZ" sz="3200" dirty="0" smtClean="0"/>
              <a:t>– maso, mléko, vejce</a:t>
            </a:r>
          </a:p>
          <a:p>
            <a:pPr marL="182880" indent="0">
              <a:buNone/>
            </a:pPr>
            <a:endParaRPr lang="cs-CZ" sz="3200" dirty="0" smtClean="0"/>
          </a:p>
          <a:p>
            <a:r>
              <a:rPr lang="cs-CZ" dirty="0" smtClean="0"/>
              <a:t>Bílkoviny se rozkládají na </a:t>
            </a:r>
            <a:r>
              <a:rPr lang="cs-CZ" dirty="0" smtClean="0"/>
              <a:t>aminokyseliny = stavební </a:t>
            </a:r>
            <a:r>
              <a:rPr lang="cs-CZ" dirty="0" smtClean="0"/>
              <a:t>kameny buněk </a:t>
            </a:r>
            <a:r>
              <a:rPr lang="cs-CZ" dirty="0" smtClean="0"/>
              <a:t>a tkání (vegetariány  </a:t>
            </a:r>
            <a:r>
              <a:rPr lang="cs-CZ" dirty="0" smtClean="0"/>
              <a:t>z rostlinných nemají)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2671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a/ae/FoodMea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712879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PROTEINY=BÍLKOVINY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3159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 </a:t>
            </a:r>
            <a:r>
              <a:rPr lang="cs-CZ" dirty="0" smtClean="0"/>
              <a:t>= LIPIDY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ZÁSOBNÍ LÁTKA A ZDROJ ENERGIE</a:t>
            </a:r>
          </a:p>
          <a:p>
            <a:r>
              <a:rPr lang="cs-CZ" sz="3200" dirty="0" smtClean="0"/>
              <a:t>Důležité pro vstřebávání vitamínů rozpustných v tucích (A,D,E,K)</a:t>
            </a:r>
          </a:p>
          <a:p>
            <a:r>
              <a:rPr lang="cs-CZ" sz="3200" dirty="0" smtClean="0"/>
              <a:t>Ukládají se v podkoží </a:t>
            </a:r>
            <a:r>
              <a:rPr lang="cs-CZ" sz="3200" dirty="0" smtClean="0">
                <a:sym typeface="Wingdings" pitchFamily="2" charset="2"/>
              </a:rPr>
              <a:t></a:t>
            </a:r>
            <a:r>
              <a:rPr lang="cs-CZ" sz="3200" dirty="0" smtClean="0"/>
              <a:t>, chrání orgány</a:t>
            </a:r>
          </a:p>
          <a:p>
            <a:r>
              <a:rPr lang="cs-CZ" sz="3200" b="1" dirty="0" smtClean="0"/>
              <a:t>TUKY ROSTLINNÉ</a:t>
            </a:r>
          </a:p>
          <a:p>
            <a:pPr marL="182880" indent="0">
              <a:buNone/>
            </a:pPr>
            <a:r>
              <a:rPr lang="cs-CZ" sz="3200" dirty="0" smtClean="0"/>
              <a:t>Semínka rostlin, ořechy, olej</a:t>
            </a:r>
          </a:p>
          <a:p>
            <a:r>
              <a:rPr lang="cs-CZ" sz="3200" b="1" dirty="0" smtClean="0"/>
              <a:t>TUKY ŽIVOČIŠNÉ</a:t>
            </a:r>
          </a:p>
          <a:p>
            <a:pPr marL="182880" indent="0">
              <a:buNone/>
            </a:pPr>
            <a:r>
              <a:rPr lang="cs-CZ" sz="3200" dirty="0" smtClean="0"/>
              <a:t>Máslo, sádlo, lůj, mléčný tuk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201404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TUKY=LIPIDY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domácnosti,fotografie,jídla,lžíce,měření,nalévání,odměrné lžíce,oleje,oleje na vaření,olivový olej,vytrysknut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96952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5019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799288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výživy: Výživa</a:t>
            </a:r>
            <a:r>
              <a:rPr lang="cs-CZ" sz="1200" dirty="0"/>
              <a:t>: </a:t>
            </a:r>
            <a:r>
              <a:rPr lang="cs-CZ" sz="1200" dirty="0" err="1"/>
              <a:t>Rueda</a:t>
            </a:r>
            <a:r>
              <a:rPr lang="cs-CZ" sz="1200" dirty="0"/>
              <a:t> de los alimentos.jpg. In: </a:t>
            </a:r>
            <a:r>
              <a:rPr lang="cs-CZ" sz="1200" i="1" dirty="0" err="1"/>
              <a:t>Wikipedia</a:t>
            </a:r>
            <a:r>
              <a:rPr lang="cs-CZ" sz="1200" dirty="0"/>
              <a:t>: 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2001-, 9.6.2007 [cit. 2011-11-27].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cs.wikipedia.org/wiki/Soubor:Rueda_de_los_alimentos.jpg</a:t>
            </a:r>
            <a:endParaRPr lang="cs-CZ" sz="1200" dirty="0" smtClean="0"/>
          </a:p>
          <a:p>
            <a:r>
              <a:rPr lang="cs-CZ" sz="1200" dirty="0" smtClean="0"/>
              <a:t>Cukry: </a:t>
            </a:r>
            <a:r>
              <a:rPr lang="cs-CZ" sz="1200" dirty="0"/>
              <a:t>Cukry. In: </a:t>
            </a:r>
            <a:r>
              <a:rPr lang="cs-CZ" sz="1200" i="1" dirty="0"/>
              <a:t>Office.microsoft.com</a:t>
            </a:r>
            <a:r>
              <a:rPr lang="cs-CZ" sz="1200" dirty="0"/>
              <a:t> [online]. 2011 [cit. 2011-11-11]. Dostupné z: </a:t>
            </a:r>
            <a:r>
              <a:rPr lang="cs-CZ" sz="1200" dirty="0">
                <a:hlinkClick r:id="rId3"/>
              </a:rPr>
              <a:t>http://office.microsoft.com/cs-cz/images/results.aspx?qu=cukry&amp;ex=1&amp;ctt=1#ai:MP900438361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Chléb: </a:t>
            </a:r>
            <a:r>
              <a:rPr lang="cs-CZ" sz="1200" dirty="0"/>
              <a:t>Chléb. In: </a:t>
            </a:r>
            <a:r>
              <a:rPr lang="cs-CZ" sz="1200" i="1" dirty="0"/>
              <a:t>Office.microsoft.com</a:t>
            </a:r>
            <a:r>
              <a:rPr lang="cs-CZ" sz="1200" dirty="0"/>
              <a:t> [online]. 2011 [cit. 2012-02-27]. Dostupné z: </a:t>
            </a:r>
            <a:r>
              <a:rPr lang="cs-CZ" sz="1200" dirty="0">
                <a:hlinkClick r:id="rId4"/>
              </a:rPr>
              <a:t>http://office.microsoft.com/cs-cz/images/results.aspx?qu=chl%C3%A9b&amp;ex=1&amp;ctt=1#ai:MP900313735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Banán: </a:t>
            </a:r>
            <a:r>
              <a:rPr lang="cs-CZ" sz="1200" dirty="0"/>
              <a:t>Banán. In: </a:t>
            </a:r>
            <a:r>
              <a:rPr lang="cs-CZ" sz="1200" i="1" dirty="0"/>
              <a:t>Office.microsoft.com</a:t>
            </a:r>
            <a:r>
              <a:rPr lang="cs-CZ" sz="1200" dirty="0"/>
              <a:t> [online]. 2011, 2011 [cit. 2011-11-11]. Dostupné z: </a:t>
            </a:r>
            <a:r>
              <a:rPr lang="cs-CZ" sz="1200" dirty="0">
                <a:hlinkClick r:id="rId5"/>
              </a:rPr>
              <a:t>http://office.microsoft.com/cs-cz/images/results.aspx?qu=ban%C3%A1n&amp;ex=1&amp;ctt=1#ai:MC900237674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 err="1" smtClean="0"/>
              <a:t>Bílkoviny:</a:t>
            </a:r>
            <a:r>
              <a:rPr lang="cs-CZ" sz="1200" dirty="0" err="1"/>
              <a:t>Proteiny</a:t>
            </a:r>
            <a:r>
              <a:rPr lang="cs-CZ" sz="1200" dirty="0"/>
              <a:t>: bílkoviny. In: </a:t>
            </a:r>
            <a:r>
              <a:rPr lang="cs-CZ" sz="1200" i="1" dirty="0" err="1"/>
              <a:t>Wikipedia</a:t>
            </a:r>
            <a:r>
              <a:rPr lang="cs-CZ" sz="1200" dirty="0"/>
              <a:t>: 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2012-02-27]. Dostupné z: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upload.wikimedia.org/wikipedia/commons/a/ae/FoodMeat.jpg</a:t>
            </a:r>
            <a:endParaRPr lang="cs-CZ" sz="1200" dirty="0" smtClean="0"/>
          </a:p>
          <a:p>
            <a:r>
              <a:rPr lang="cs-CZ" sz="1200" dirty="0" smtClean="0"/>
              <a:t>Hamburger: </a:t>
            </a:r>
            <a:r>
              <a:rPr lang="cs-CZ" sz="1200" dirty="0"/>
              <a:t>Hamburger. In: </a:t>
            </a:r>
            <a:r>
              <a:rPr lang="cs-CZ" sz="1200" i="1" dirty="0"/>
              <a:t>Office.microsoft.com</a:t>
            </a:r>
            <a:r>
              <a:rPr lang="cs-CZ" sz="1200" dirty="0"/>
              <a:t> [online]. 2011, 2011 [cit. 2011-11-27]. Dostupné z: </a:t>
            </a:r>
            <a:r>
              <a:rPr lang="cs-CZ" sz="1200" dirty="0">
                <a:hlinkClick r:id="rId7"/>
              </a:rPr>
              <a:t>http://office.microsoft.com/cs-cz/images/results.aspx?ex=2&amp;qu=hamburger#ai:MP900427640|mt:0</a:t>
            </a:r>
            <a:r>
              <a:rPr lang="cs-CZ" sz="1200" dirty="0" smtClean="0">
                <a:hlinkClick r:id="rId7"/>
              </a:rPr>
              <a:t>|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err="1" smtClean="0"/>
              <a:t>Olej:</a:t>
            </a:r>
            <a:r>
              <a:rPr lang="cs-CZ" sz="1200" dirty="0" err="1"/>
              <a:t>Olej</a:t>
            </a:r>
            <a:r>
              <a:rPr lang="cs-CZ" sz="1200" dirty="0"/>
              <a:t>. In: </a:t>
            </a:r>
            <a:r>
              <a:rPr lang="cs-CZ" sz="1200" i="1" dirty="0"/>
              <a:t>Office.com</a:t>
            </a:r>
            <a:r>
              <a:rPr lang="cs-CZ" sz="1200" dirty="0"/>
              <a:t> [online]. 2011 [cit. 2011-11-27]. Dostupné z: </a:t>
            </a:r>
            <a:r>
              <a:rPr lang="cs-CZ" sz="1200" dirty="0">
                <a:hlinkClick r:id="rId8"/>
              </a:rPr>
              <a:t>http://office.microsoft.com/cs-cz/images/results.aspx?qu=olej&amp;ctt=1#ai:MP900432745|mt:0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6780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148</TotalTime>
  <Words>279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Snímek 1</vt:lpstr>
      <vt:lpstr>anotace</vt:lpstr>
      <vt:lpstr>VÝŽIVA</vt:lpstr>
      <vt:lpstr>ŽIVINY</vt:lpstr>
      <vt:lpstr>SACHARIDY=CUKRY</vt:lpstr>
      <vt:lpstr>SACHARIDY</vt:lpstr>
      <vt:lpstr>PROTEINY=BÍLKOVINY</vt:lpstr>
      <vt:lpstr>PROTEINY=BÍLKOVINY</vt:lpstr>
      <vt:lpstr>TUKY = LIPIDY</vt:lpstr>
      <vt:lpstr>TUKY=LIPIDY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VÝŽIVA</dc:title>
  <dc:creator>0CGZ</dc:creator>
  <cp:lastModifiedBy>expert</cp:lastModifiedBy>
  <cp:revision>17</cp:revision>
  <dcterms:created xsi:type="dcterms:W3CDTF">2012-01-16T16:13:36Z</dcterms:created>
  <dcterms:modified xsi:type="dcterms:W3CDTF">2012-03-04T21:42:41Z</dcterms:modified>
</cp:coreProperties>
</file>