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2" r:id="rId4"/>
    <p:sldId id="270" r:id="rId5"/>
    <p:sldId id="277" r:id="rId6"/>
    <p:sldId id="271" r:id="rId7"/>
    <p:sldId id="278" r:id="rId8"/>
    <p:sldId id="281" r:id="rId9"/>
    <p:sldId id="280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colorful4" csCatId="colorful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04_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</a:t>
          </a:r>
          <a:r>
            <a:rPr lang="cs-CZ" baseline="0" dirty="0" smtClean="0"/>
            <a:t> škola a Mateřská škola</a:t>
          </a:r>
          <a:r>
            <a:rPr lang="cs-CZ" baseline="0" smtClean="0"/>
            <a:t>, Potštejn</a:t>
          </a:r>
          <a:r>
            <a:rPr lang="cs-CZ" baseline="0" dirty="0" smtClean="0"/>
            <a:t>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smtClean="0"/>
            <a:t>NADMOŘSKÁ VÝŠKA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87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38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21773" custLinFactNeighborX="66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857364"/>
          <a:ext cx="8286808" cy="450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NADMOŘSKÁ  VÝŠKA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19.9.2011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povrch, zemská kůra, zemský plášť, zemské jádro, nadmořská výška, nížina, vysočina, pahorkatina, vrchovina, hornatina, výšková značka s kótou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vnitřním složením naší planety. Pochopení vzniku různých tvarů povrchu  opírá o praktické znázornění. DUM  seznamuje žáky s nadmořskou výškou, s rozdělením na nížiny a vysočiny. Motivuje k praktickému nácviku čtení nadmořské výšky na mapě.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785786" y="1428736"/>
            <a:ext cx="5643602" cy="4786346"/>
          </a:xfrm>
          <a:prstGeom prst="ellipse">
            <a:avLst/>
          </a:prstGeom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071538" y="1643050"/>
            <a:ext cx="5143536" cy="4357718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71736" y="2928934"/>
            <a:ext cx="2000264" cy="18573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00364" y="3357562"/>
            <a:ext cx="1143008" cy="10001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643570" y="1785926"/>
            <a:ext cx="2928958" cy="107157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Zemská kůra je složena z pevných hornin.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215074" y="3000372"/>
            <a:ext cx="2714644" cy="1071570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Zemský plášť je tvořen vrstvou žhavých hornin.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857884" y="4214818"/>
            <a:ext cx="3000396" cy="107157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Vnější jádro Země  je tvořeno tekutými horninami.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286380" y="5357826"/>
            <a:ext cx="3500462" cy="12858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Vnitřní jádro Země je složeno z niklu a železa.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Je velmi horké.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642910" y="357166"/>
            <a:ext cx="5543560" cy="93978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Co je ukryto pod půdou?</a:t>
            </a:r>
            <a:endParaRPr lang="cs-CZ" b="1" dirty="0"/>
          </a:p>
        </p:txBody>
      </p:sp>
      <p:sp>
        <p:nvSpPr>
          <p:cNvPr id="13" name="Elipsa 12"/>
          <p:cNvSpPr/>
          <p:nvPr/>
        </p:nvSpPr>
        <p:spPr>
          <a:xfrm>
            <a:off x="6215074" y="571480"/>
            <a:ext cx="2500330" cy="107157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Půda se nachází na povrchu zemské kůry.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5" grpId="0" animBg="1"/>
      <p:bldP spid="8" grpId="0" build="allAtOnce" animBg="1"/>
      <p:bldP spid="9" grpId="0" animBg="1"/>
      <p:bldP spid="10" grpId="0" animBg="1"/>
      <p:bldP spid="11" grpId="0" animBg="1"/>
      <p:bldP spid="13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Znázorněte následující popis: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před 4 500 000  </a:t>
            </a:r>
            <a:r>
              <a:rPr lang="cs-CZ" b="1" dirty="0" err="1" smtClean="0"/>
              <a:t>000</a:t>
            </a:r>
            <a:r>
              <a:rPr lang="cs-CZ" b="1" dirty="0" smtClean="0"/>
              <a:t> lety vznikla planeta Země jako žhavá koule s roztavenou hmotou</a:t>
            </a:r>
          </a:p>
          <a:p>
            <a:r>
              <a:rPr lang="cs-CZ" b="1" dirty="0" smtClean="0"/>
              <a:t>postupným</a:t>
            </a:r>
            <a:r>
              <a:rPr lang="cs-CZ" dirty="0" smtClean="0"/>
              <a:t>  </a:t>
            </a:r>
            <a:r>
              <a:rPr lang="cs-CZ" b="1" dirty="0" smtClean="0"/>
              <a:t>zchlazováním  se vytvořila zemská kůra</a:t>
            </a:r>
          </a:p>
          <a:p>
            <a:r>
              <a:rPr lang="cs-CZ" b="1" dirty="0" smtClean="0"/>
              <a:t>zemská kůra místy propustila žhavou hmotu z nitra Země a ta na povrchu pozvolna tuhla</a:t>
            </a:r>
          </a:p>
          <a:p>
            <a:r>
              <a:rPr lang="cs-CZ" b="1" dirty="0" smtClean="0"/>
              <a:t>někdy ovšem vnitřní síly rozlomily již ztuhlý povrch na velké desky, které se začaly volně pohybovat, narážet do sebe či se na sebe nasouvat</a:t>
            </a:r>
          </a:p>
          <a:p>
            <a:r>
              <a:rPr lang="cs-CZ" b="1" dirty="0" smtClean="0"/>
              <a:t>takto postupně vznikly různé tvary zemského povrchu, které byly opracovány také činností vody a větru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357166"/>
            <a:ext cx="7929618" cy="114300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Jak se utvořil povrch naší Země?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Co tvoří povrch naší planety?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Krkonoše 0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571612"/>
            <a:ext cx="4000528" cy="2500329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40000"/>
                <a:lumOff val="6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Krkonoše 04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472" y="1643050"/>
            <a:ext cx="3857652" cy="242889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40000"/>
                <a:lumOff val="6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" name="Obrázek 9" descr="Krkonoše 141.jpg"/>
          <p:cNvPicPr>
            <a:picLocks noChangeAspect="1"/>
          </p:cNvPicPr>
          <p:nvPr/>
        </p:nvPicPr>
        <p:blipFill>
          <a:blip r:embed="rId5" cstate="print"/>
          <a:srcRect l="24219" t="8867"/>
          <a:stretch>
            <a:fillRect/>
          </a:stretch>
        </p:blipFill>
        <p:spPr>
          <a:xfrm>
            <a:off x="4643438" y="4214819"/>
            <a:ext cx="3861314" cy="2143140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40000"/>
                <a:lumOff val="6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1" name="Obrázek 10" descr="DSC0000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1472" y="4214819"/>
            <a:ext cx="4000528" cy="2143139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40000"/>
                <a:lumOff val="6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Nadpis 49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Výšku krajiny porovnáváme s hladinou moře, proto hovoříme o nadmořské výšce. </a:t>
            </a:r>
            <a:endParaRPr lang="cs-CZ" sz="3200" b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42910" y="5500702"/>
            <a:ext cx="8001056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Zakřivená spojovací čára 7"/>
          <p:cNvCxnSpPr/>
          <p:nvPr/>
        </p:nvCxnSpPr>
        <p:spPr>
          <a:xfrm flipV="1">
            <a:off x="1500166" y="5000636"/>
            <a:ext cx="1643074" cy="428628"/>
          </a:xfrm>
          <a:prstGeom prst="curvedConnector3">
            <a:avLst>
              <a:gd name="adj1" fmla="val 50000"/>
            </a:avLst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642910" y="5572140"/>
            <a:ext cx="800105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Zakřivená spojovací čára 11"/>
          <p:cNvCxnSpPr/>
          <p:nvPr/>
        </p:nvCxnSpPr>
        <p:spPr>
          <a:xfrm flipV="1">
            <a:off x="3143240" y="4572008"/>
            <a:ext cx="785818" cy="357190"/>
          </a:xfrm>
          <a:prstGeom prst="curvedConnector3">
            <a:avLst>
              <a:gd name="adj1" fmla="val 50000"/>
            </a:avLst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143240" y="5000636"/>
            <a:ext cx="5500726" cy="15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929058" y="4572008"/>
            <a:ext cx="4714908" cy="158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Zakřivená spojovací čára 21"/>
          <p:cNvCxnSpPr/>
          <p:nvPr/>
        </p:nvCxnSpPr>
        <p:spPr>
          <a:xfrm rot="5400000" flipH="1" flipV="1">
            <a:off x="3821901" y="3964785"/>
            <a:ext cx="642942" cy="428628"/>
          </a:xfrm>
          <a:prstGeom prst="curvedConnector3">
            <a:avLst>
              <a:gd name="adj1" fmla="val 50000"/>
            </a:avLst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4357686" y="3834594"/>
            <a:ext cx="4300510" cy="23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Zakřivená spojovací čára 26"/>
          <p:cNvCxnSpPr/>
          <p:nvPr/>
        </p:nvCxnSpPr>
        <p:spPr>
          <a:xfrm rot="5400000" flipH="1" flipV="1">
            <a:off x="4321967" y="3036091"/>
            <a:ext cx="857256" cy="785818"/>
          </a:xfrm>
          <a:prstGeom prst="curvedConnector3">
            <a:avLst>
              <a:gd name="adj1" fmla="val 50000"/>
            </a:avLst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143504" y="3000372"/>
            <a:ext cx="3500462" cy="1588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ovací čára 35"/>
          <p:cNvCxnSpPr/>
          <p:nvPr/>
        </p:nvCxnSpPr>
        <p:spPr>
          <a:xfrm rot="5400000" flipH="1" flipV="1">
            <a:off x="5107785" y="2035959"/>
            <a:ext cx="1000132" cy="785818"/>
          </a:xfrm>
          <a:prstGeom prst="curvedConnector3">
            <a:avLst>
              <a:gd name="adj1" fmla="val 50000"/>
            </a:avLst>
          </a:prstGeom>
          <a:ln w="571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Zakřivená spojovací čára 37"/>
          <p:cNvCxnSpPr/>
          <p:nvPr/>
        </p:nvCxnSpPr>
        <p:spPr>
          <a:xfrm>
            <a:off x="6000760" y="1928802"/>
            <a:ext cx="785818" cy="285752"/>
          </a:xfrm>
          <a:prstGeom prst="curvedConnector3">
            <a:avLst>
              <a:gd name="adj1" fmla="val 50000"/>
            </a:avLst>
          </a:prstGeom>
          <a:ln w="571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Zakřivená spojovací čára 39"/>
          <p:cNvCxnSpPr/>
          <p:nvPr/>
        </p:nvCxnSpPr>
        <p:spPr>
          <a:xfrm flipV="1">
            <a:off x="6786578" y="1571612"/>
            <a:ext cx="1785950" cy="642942"/>
          </a:xfrm>
          <a:prstGeom prst="curvedConnector3">
            <a:avLst>
              <a:gd name="adj1" fmla="val 50000"/>
            </a:avLst>
          </a:prstGeom>
          <a:ln w="571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Zaoblený obdélník 50"/>
          <p:cNvSpPr/>
          <p:nvPr/>
        </p:nvSpPr>
        <p:spPr>
          <a:xfrm>
            <a:off x="500034" y="285728"/>
            <a:ext cx="8286808" cy="1143008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NADMOŘSKÁ  VÝŠKA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3428992" y="5072074"/>
            <a:ext cx="1928826" cy="35719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</a:rPr>
              <a:t>NÍŽINY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5715008" y="5072074"/>
            <a:ext cx="3143272" cy="135732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Krajiny s nadmořskou výškou do 200 m.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Na mapě značíme zelenou barvou.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Elipsa 53"/>
          <p:cNvSpPr/>
          <p:nvPr/>
        </p:nvSpPr>
        <p:spPr>
          <a:xfrm>
            <a:off x="857224" y="1643050"/>
            <a:ext cx="3571900" cy="17859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</a:rPr>
              <a:t>VYSOČINY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Krajiny s nadmořskou výškou nad 200 m.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Na mapě jsou vyznačeny odstíny hnědé.</a:t>
            </a:r>
          </a:p>
        </p:txBody>
      </p:sp>
      <p:sp>
        <p:nvSpPr>
          <p:cNvPr id="55" name="Zaoblený obdélník 54"/>
          <p:cNvSpPr/>
          <p:nvPr/>
        </p:nvSpPr>
        <p:spPr>
          <a:xfrm>
            <a:off x="5500694" y="4643446"/>
            <a:ext cx="1857388" cy="28575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PAHORKATINY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5715008" y="4071942"/>
            <a:ext cx="1428760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VRCHOVINY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5786446" y="3357562"/>
            <a:ext cx="1428760" cy="42862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HORNATINY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5715008" y="2643182"/>
            <a:ext cx="2428892" cy="28575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VELEHORY nad 2 000 m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5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5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build="allAtOnce" animBg="1"/>
      <p:bldP spid="52" grpId="0" build="allAtOnce" animBg="1"/>
      <p:bldP spid="53" grpId="0" build="allAtOnce" animBg="1"/>
      <p:bldP spid="54" grpId="0" build="allAtOnce" animBg="1"/>
      <p:bldP spid="55" grpId="0" build="allAtOnce" animBg="1"/>
      <p:bldP spid="56" grpId="0" build="allAtOnce" animBg="1"/>
      <p:bldP spid="57" grpId="0" build="allAtOnce" animBg="1"/>
      <p:bldP spid="5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b="1" dirty="0" smtClean="0"/>
              <a:t>Doplňte správné výrazy: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2922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000" dirty="0" smtClean="0"/>
              <a:t>Podle barvy na mapě můžeme určit přibližnou __________ daného místa.</a:t>
            </a:r>
          </a:p>
          <a:p>
            <a:r>
              <a:rPr lang="cs-CZ" sz="3000" dirty="0" smtClean="0"/>
              <a:t>Čím je pohoří vyšší, tím je hnědá barva na mapě ____________ .</a:t>
            </a:r>
          </a:p>
          <a:p>
            <a:r>
              <a:rPr lang="cs-CZ" sz="3000" dirty="0" smtClean="0"/>
              <a:t>Výška některých bodů je vyznačena ___________ s __________ .</a:t>
            </a:r>
          </a:p>
          <a:p>
            <a:r>
              <a:rPr lang="cs-CZ" sz="3000" dirty="0" smtClean="0"/>
              <a:t>Naše nejvyšší hora _______je označena ______ .</a:t>
            </a:r>
          </a:p>
          <a:p>
            <a:r>
              <a:rPr lang="cs-CZ" sz="3000" dirty="0" smtClean="0"/>
              <a:t>V České republice se velehory _____________ 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28794" y="5500702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nenacházejí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571868" y="5500702"/>
            <a:ext cx="114300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Sněžka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857752" y="5500702"/>
            <a:ext cx="107157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tmavší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072198" y="5500702"/>
            <a:ext cx="207170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nadmořskou výšku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571604" y="6072206"/>
            <a:ext cx="2214578" cy="5000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výškovou značkou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000760" y="6072206"/>
            <a:ext cx="178595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kótou - číslem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071934" y="6072206"/>
            <a:ext cx="164307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cs-CZ" b="1" dirty="0" smtClean="0"/>
              <a:t> 1602 Sněžka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Ve dvojicích pracujte s mapou: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algn="just"/>
            <a:r>
              <a:rPr lang="cs-CZ" sz="3600" b="1" dirty="0" smtClean="0"/>
              <a:t>Zjistěte přibližnou nadmořskou výšku našeho okolí. Znáte nadmořskou výšku naší obce? Kde ji můžete zjistit?</a:t>
            </a:r>
          </a:p>
          <a:p>
            <a:pPr algn="just"/>
            <a:r>
              <a:rPr lang="cs-CZ" sz="3600" b="1" dirty="0" smtClean="0"/>
              <a:t>Zjistěte název a nadmořskou výšku nejvyšší hory Orlických hor a Krkonoš.</a:t>
            </a:r>
          </a:p>
          <a:p>
            <a:pPr algn="just"/>
            <a:r>
              <a:rPr lang="cs-CZ" sz="3600" b="1" dirty="0" smtClean="0"/>
              <a:t>Je v České republice více nížin či vysočin? Zjistěte názvy 2 nížin a 2 vysočin.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Znázorněte následující popis: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1800" b="1" dirty="0" smtClean="0"/>
              <a:t>před 4 500 000  </a:t>
            </a:r>
            <a:r>
              <a:rPr lang="cs-CZ" sz="1800" b="1" dirty="0" err="1" smtClean="0"/>
              <a:t>000</a:t>
            </a:r>
            <a:r>
              <a:rPr lang="cs-CZ" sz="1800" b="1" dirty="0" smtClean="0"/>
              <a:t> lety vznikla planeta Země jako žhavá koule s roztavenou hmotou</a:t>
            </a:r>
          </a:p>
          <a:p>
            <a:r>
              <a:rPr lang="cs-CZ" sz="1800" b="1" dirty="0" smtClean="0"/>
              <a:t>postupným</a:t>
            </a:r>
            <a:r>
              <a:rPr lang="cs-CZ" sz="1800" dirty="0" smtClean="0"/>
              <a:t>  </a:t>
            </a:r>
            <a:r>
              <a:rPr lang="cs-CZ" sz="1800" b="1" dirty="0" smtClean="0"/>
              <a:t>zchlazováním  se vytvořila zemská kůra</a:t>
            </a:r>
          </a:p>
          <a:p>
            <a:r>
              <a:rPr lang="cs-CZ" sz="1800" b="1" dirty="0" smtClean="0"/>
              <a:t>zemská kůra místy propustila žhavou hmotu z nitra Země a ta na povrchu pozvolna tuhla</a:t>
            </a:r>
          </a:p>
          <a:p>
            <a:r>
              <a:rPr lang="cs-CZ" sz="1800" b="1" dirty="0" smtClean="0"/>
              <a:t>někdy ovšem vnitřní síly rozlomily již ztuhlý povrch na velké desky, které se začaly volně pohybovat, narážet do sebe či se na sebe nasouvat</a:t>
            </a:r>
          </a:p>
          <a:p>
            <a:r>
              <a:rPr lang="cs-CZ" sz="1800" b="1" dirty="0" smtClean="0"/>
              <a:t>takto postupně vznikly různé tvary zemského povrchu, které byly opracovány také činností vody a větru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357166"/>
            <a:ext cx="7929618" cy="114300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Jak se utvořil povrch naší Země?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1472" y="4286256"/>
            <a:ext cx="3357586" cy="64294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Žáci vytvoří volný shluk do tvaru koule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357554" y="4286256"/>
            <a:ext cx="2500330" cy="64294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Někteří žáci se chytnou za ruce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643570" y="4143380"/>
            <a:ext cx="2857520" cy="92869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Někteří žáci zevnitř kruhu se dostávají  ven a „tuhnou“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571604" y="5072074"/>
            <a:ext cx="5857916" cy="12858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Žáci, kteří jsou vně kruhu se volně pohybují po obvodu kruhu. Znázorňují různé tvary, pohyby zemských desek.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768</TotalTime>
  <Words>575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NADMOŘSKÁ  VÝŠKA</vt:lpstr>
      <vt:lpstr>Co je ukryto pod půdou?</vt:lpstr>
      <vt:lpstr>Znázorněte následující popis:</vt:lpstr>
      <vt:lpstr>Co tvoří povrch naší planety?</vt:lpstr>
      <vt:lpstr>Výšku krajiny porovnáváme s hladinou moře, proto hovoříme o nadmořské výšce. </vt:lpstr>
      <vt:lpstr>Doplňte správné výrazy:</vt:lpstr>
      <vt:lpstr>Ve dvojicích pracujte s mapou:</vt:lpstr>
      <vt:lpstr>Použité zdroje:</vt:lpstr>
      <vt:lpstr>Znázorněte následující popis: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25</cp:revision>
  <dcterms:created xsi:type="dcterms:W3CDTF">2011-07-24T08:19:55Z</dcterms:created>
  <dcterms:modified xsi:type="dcterms:W3CDTF">2012-01-22T20:18:13Z</dcterms:modified>
</cp:coreProperties>
</file>