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61" r:id="rId4"/>
    <p:sldId id="260" r:id="rId5"/>
    <p:sldId id="259" r:id="rId6"/>
    <p:sldId id="258" r:id="rId7"/>
    <p:sldId id="256" r:id="rId8"/>
    <p:sldId id="257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5BE1D-06CE-46F4-A1C9-3A3D651E7661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0D2F1-0156-4E83-B06D-0FC453D1F2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2571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Přesouváním</a:t>
            </a:r>
            <a:r>
              <a:rPr lang="cs-CZ" baseline="0" dirty="0" smtClean="0"/>
              <a:t> seřaď čísla podle velikosti od nejmenšího po největší.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44B8F2-415C-45A6-ACA5-54A60399A4A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Mezi</a:t>
            </a:r>
            <a:r>
              <a:rPr lang="cs-CZ" baseline="0" dirty="0" smtClean="0"/>
              <a:t> rámečky s čísly píšeme </a:t>
            </a:r>
            <a:r>
              <a:rPr lang="cs-CZ" baseline="0" smtClean="0"/>
              <a:t>znaménka nerovnosti.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44B8F2-415C-45A6-ACA5-54A60399A4A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Zápis</a:t>
            </a:r>
            <a:r>
              <a:rPr lang="cs-CZ" baseline="0" dirty="0" smtClean="0"/>
              <a:t> čísel v desítkové soustavě. Děti </a:t>
            </a:r>
            <a:r>
              <a:rPr lang="cs-CZ" baseline="0" smtClean="0"/>
              <a:t>zapisují perem.Pod </a:t>
            </a:r>
            <a:r>
              <a:rPr lang="cs-CZ" baseline="0" dirty="0" smtClean="0"/>
              <a:t>obdélníky se nachází správné řešení.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0D2F1-0156-4E83-B06D-0FC453D1F2C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1B0FE-A913-477D-854A-024A796CEA3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7D5B-7EC6-4572-8D73-3706A84CB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530"/>
            <a:ext cx="5148076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NÁZEV ŠKOLY: 2. </a:t>
            </a:r>
            <a:r>
              <a:rPr lang="cs-CZ" sz="1600" dirty="0" smtClean="0">
                <a:solidFill>
                  <a:schemeClr val="bg1"/>
                </a:solidFill>
                <a:cs typeface="Times New Roman" pitchFamily="18" charset="0"/>
              </a:rPr>
              <a:t>Základní </a:t>
            </a:r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škola, Rakovník, Husovo náměstí 3</a:t>
            </a:r>
          </a:p>
          <a:p>
            <a:pPr eaLnBrk="0" hangingPunct="0"/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AUTOR: Mgr</a:t>
            </a:r>
            <a:r>
              <a:rPr lang="cs-CZ" sz="1600" dirty="0" smtClean="0">
                <a:solidFill>
                  <a:schemeClr val="bg1"/>
                </a:solidFill>
                <a:cs typeface="Times New Roman" pitchFamily="18" charset="0"/>
              </a:rPr>
              <a:t>. Blanka </a:t>
            </a:r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Vamberová</a:t>
            </a:r>
          </a:p>
          <a:p>
            <a:pPr eaLnBrk="0" hangingPunct="0"/>
            <a:endParaRPr lang="cs-CZ" sz="1600" dirty="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DATUM VYTVOŘENÍ: listopad 2011   </a:t>
            </a:r>
          </a:p>
          <a:p>
            <a:pPr eaLnBrk="0" hangingPunct="0"/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NÁZEV: </a:t>
            </a:r>
            <a:r>
              <a:rPr lang="cs-CZ" sz="1600" dirty="0" smtClean="0">
                <a:solidFill>
                  <a:schemeClr val="bg1"/>
                </a:solidFill>
                <a:cs typeface="Times New Roman" pitchFamily="18" charset="0"/>
              </a:rPr>
              <a:t>VY_32_INOVACE_07_Matematika ve 4. ročníku</a:t>
            </a:r>
            <a:endParaRPr lang="cs-CZ" sz="1600" dirty="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cs-CZ" sz="1600" dirty="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VZDĚLÁVACÍ OBLAST: </a:t>
            </a:r>
            <a:r>
              <a:rPr lang="cs-CZ" sz="1600" dirty="0" smtClean="0">
                <a:solidFill>
                  <a:schemeClr val="bg1"/>
                </a:solidFill>
                <a:cs typeface="Times New Roman" pitchFamily="18" charset="0"/>
              </a:rPr>
              <a:t>Matematika a její aplikace</a:t>
            </a:r>
            <a:endParaRPr lang="cs-CZ" sz="1600" dirty="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TÉMA: Posloupnost, porovnávání </a:t>
            </a:r>
            <a:r>
              <a:rPr lang="cs-CZ" sz="1600" dirty="0" smtClean="0">
                <a:solidFill>
                  <a:schemeClr val="bg1"/>
                </a:solidFill>
                <a:cs typeface="Times New Roman" pitchFamily="18" charset="0"/>
              </a:rPr>
              <a:t>, rozklad čísel </a:t>
            </a:r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do 10 000</a:t>
            </a:r>
          </a:p>
          <a:p>
            <a:pPr eaLnBrk="0" hangingPunct="0"/>
            <a:endParaRPr lang="cs-CZ" sz="1600" dirty="0">
              <a:solidFill>
                <a:schemeClr val="bg1"/>
              </a:solidFill>
            </a:endParaRPr>
          </a:p>
          <a:p>
            <a:pPr eaLnBrk="0" hangingPunct="0"/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r>
              <a:rPr lang="cs-CZ" sz="1600" dirty="0">
                <a:solidFill>
                  <a:schemeClr val="bg1"/>
                </a:solidFill>
                <a:cs typeface="Times New Roman" pitchFamily="18" charset="0"/>
              </a:rPr>
              <a:t>ČÍSLO PROJEKTU: CZ.1.07/1.4.00/21.1427 </a:t>
            </a:r>
            <a:endParaRPr lang="cs-CZ" sz="900" dirty="0">
              <a:solidFill>
                <a:schemeClr val="bg1"/>
              </a:solidFill>
            </a:endParaRPr>
          </a:p>
          <a:p>
            <a:pPr eaLnBrk="0" hangingPunct="0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2280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Materiál je určen k zavedení čísel 1 000 – 10 000 pro žáky ve 4. ročníku.</a:t>
            </a:r>
          </a:p>
        </p:txBody>
      </p:sp>
    </p:spTree>
    <p:extLst>
      <p:ext uri="{BB962C8B-B14F-4D97-AF65-F5344CB8AC3E}">
        <p14:creationId xmlns:p14="http://schemas.microsoft.com/office/powerpoint/2010/main" xmlns="" val="235735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24050" y="-3068638"/>
            <a:ext cx="12992100" cy="13001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28800" y="-5349770"/>
            <a:ext cx="12992100" cy="13001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Slza 21"/>
          <p:cNvSpPr/>
          <p:nvPr/>
        </p:nvSpPr>
        <p:spPr>
          <a:xfrm>
            <a:off x="6948264" y="332656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6 315</a:t>
            </a:r>
            <a:endParaRPr lang="cs-CZ" sz="2400" b="1" dirty="0"/>
          </a:p>
        </p:txBody>
      </p:sp>
      <p:sp>
        <p:nvSpPr>
          <p:cNvPr id="28" name="Slza 27"/>
          <p:cNvSpPr/>
          <p:nvPr/>
        </p:nvSpPr>
        <p:spPr>
          <a:xfrm>
            <a:off x="3007317" y="1294439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5 784</a:t>
            </a:r>
            <a:endParaRPr lang="cs-CZ" sz="2400" b="1" dirty="0"/>
          </a:p>
        </p:txBody>
      </p:sp>
      <p:sp>
        <p:nvSpPr>
          <p:cNvPr id="29" name="Slza 28"/>
          <p:cNvSpPr/>
          <p:nvPr/>
        </p:nvSpPr>
        <p:spPr>
          <a:xfrm>
            <a:off x="1979712" y="127136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3 156</a:t>
            </a:r>
            <a:endParaRPr lang="cs-CZ" sz="2400" b="1" dirty="0"/>
          </a:p>
        </p:txBody>
      </p:sp>
      <p:sp>
        <p:nvSpPr>
          <p:cNvPr id="30" name="Slza 29"/>
          <p:cNvSpPr/>
          <p:nvPr/>
        </p:nvSpPr>
        <p:spPr>
          <a:xfrm>
            <a:off x="899592" y="1794520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3 565</a:t>
            </a:r>
            <a:endParaRPr lang="cs-CZ" sz="2400" b="1" dirty="0"/>
          </a:p>
        </p:txBody>
      </p:sp>
      <p:sp>
        <p:nvSpPr>
          <p:cNvPr id="31" name="Slza 30"/>
          <p:cNvSpPr/>
          <p:nvPr/>
        </p:nvSpPr>
        <p:spPr>
          <a:xfrm>
            <a:off x="-108520" y="481128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7 845</a:t>
            </a:r>
            <a:endParaRPr lang="cs-CZ" sz="2400" b="1" dirty="0"/>
          </a:p>
        </p:txBody>
      </p:sp>
      <p:sp>
        <p:nvSpPr>
          <p:cNvPr id="32" name="Slza 31"/>
          <p:cNvSpPr/>
          <p:nvPr/>
        </p:nvSpPr>
        <p:spPr>
          <a:xfrm>
            <a:off x="5318101" y="3119264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2 009</a:t>
            </a:r>
            <a:endParaRPr lang="cs-CZ" sz="2400" b="1" dirty="0"/>
          </a:p>
        </p:txBody>
      </p:sp>
      <p:sp>
        <p:nvSpPr>
          <p:cNvPr id="33" name="Slza 32"/>
          <p:cNvSpPr/>
          <p:nvPr/>
        </p:nvSpPr>
        <p:spPr>
          <a:xfrm>
            <a:off x="7618478" y="1988840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4 098</a:t>
            </a:r>
            <a:endParaRPr lang="cs-CZ" sz="2400" b="1" dirty="0"/>
          </a:p>
        </p:txBody>
      </p:sp>
      <p:sp>
        <p:nvSpPr>
          <p:cNvPr id="34" name="Slza 33"/>
          <p:cNvSpPr/>
          <p:nvPr/>
        </p:nvSpPr>
        <p:spPr>
          <a:xfrm>
            <a:off x="4599606" y="105780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3 615</a:t>
            </a:r>
            <a:endParaRPr lang="cs-CZ" sz="2400" b="1" dirty="0"/>
          </a:p>
        </p:txBody>
      </p:sp>
      <p:sp>
        <p:nvSpPr>
          <p:cNvPr id="35" name="Slza 34"/>
          <p:cNvSpPr/>
          <p:nvPr/>
        </p:nvSpPr>
        <p:spPr>
          <a:xfrm>
            <a:off x="4562017" y="1859651"/>
            <a:ext cx="1512168" cy="1130424"/>
          </a:xfrm>
          <a:prstGeom prst="teardrop">
            <a:avLst>
              <a:gd name="adj" fmla="val 132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2 211</a:t>
            </a:r>
            <a:endParaRPr lang="cs-CZ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-449067" y="4581128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            Seřaď čísla na kapkách podle velikosti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Přečti čísla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9 754                6 001               2 150        7 047</a:t>
            </a:r>
          </a:p>
          <a:p>
            <a:endParaRPr lang="cs-CZ" b="1" dirty="0" smtClean="0"/>
          </a:p>
          <a:p>
            <a:r>
              <a:rPr lang="cs-CZ" b="1" dirty="0" smtClean="0"/>
              <a:t>4 803                8 311               3 475         8 902</a:t>
            </a:r>
          </a:p>
          <a:p>
            <a:endParaRPr lang="cs-CZ" b="1" dirty="0" smtClean="0"/>
          </a:p>
          <a:p>
            <a:r>
              <a:rPr lang="cs-CZ" b="1" dirty="0" smtClean="0"/>
              <a:t>5 205                4 207               6 003         1 001</a:t>
            </a:r>
          </a:p>
          <a:p>
            <a:endParaRPr lang="cs-CZ" b="1" dirty="0" smtClean="0"/>
          </a:p>
          <a:p>
            <a:r>
              <a:rPr lang="cs-CZ" b="1" dirty="0" smtClean="0"/>
              <a:t>9 013                2 236               3 705       10 000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3999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Přečti a doplň řady čísel - </a:t>
            </a:r>
            <a:r>
              <a:rPr lang="cs-CZ" dirty="0" err="1" smtClean="0">
                <a:solidFill>
                  <a:schemeClr val="bg1"/>
                </a:solidFill>
              </a:rPr>
              <a:t>vzestupně</a:t>
            </a:r>
            <a:r>
              <a:rPr lang="cs-CZ" dirty="0" err="1" smtClean="0"/>
              <a:t>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19256" cy="44973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999,    1 000,              ,              ,             ,1 004,    1 005,             …           </a:t>
            </a:r>
          </a:p>
          <a:p>
            <a:endParaRPr lang="cs-CZ" sz="2400" b="1" dirty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2 799,              ,             ,             ,  2 803,           ,              ,            …</a:t>
            </a:r>
          </a:p>
          <a:p>
            <a:endParaRPr lang="cs-CZ" sz="2400" b="1" dirty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4 029,             ,             ,  2 032,             ,              ,              , 2 036...</a:t>
            </a:r>
          </a:p>
          <a:p>
            <a:endParaRPr lang="cs-CZ" sz="2400" b="1" dirty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7 564, 7 565,               ,             ,              ,  7 569,               ,           …</a:t>
            </a:r>
          </a:p>
          <a:p>
            <a:endParaRPr lang="cs-CZ" sz="2400" b="1" dirty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9 317,            , 9 319,               ,              ,             , 9 323,               …                  </a:t>
            </a:r>
          </a:p>
        </p:txBody>
      </p:sp>
      <p:sp>
        <p:nvSpPr>
          <p:cNvPr id="5" name="Nadpis 1"/>
          <p:cNvSpPr>
            <a:spLocks noGrp="1"/>
          </p:cNvSpPr>
          <p:nvPr/>
        </p:nvSpPr>
        <p:spPr>
          <a:xfrm>
            <a:off x="462372" y="2850505"/>
            <a:ext cx="8219256" cy="1156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648" y="0"/>
            <a:ext cx="11665296" cy="753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6632"/>
            <a:ext cx="8964488" cy="7060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Porovnej čísla podle velikosti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79512" y="3717032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3 754</a:t>
            </a:r>
            <a:endParaRPr lang="cs-CZ" sz="24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179512" y="4509120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1 115                 </a:t>
            </a:r>
            <a:endParaRPr lang="cs-CZ" sz="24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179512" y="5301208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9 909</a:t>
            </a:r>
            <a:endParaRPr lang="cs-CZ" sz="24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179512" y="6093296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2 226</a:t>
            </a:r>
            <a:endParaRPr lang="cs-CZ" sz="2400" b="1" dirty="0"/>
          </a:p>
        </p:txBody>
      </p:sp>
      <p:sp>
        <p:nvSpPr>
          <p:cNvPr id="14" name="Zaoblený obdélník 13"/>
          <p:cNvSpPr/>
          <p:nvPr/>
        </p:nvSpPr>
        <p:spPr>
          <a:xfrm>
            <a:off x="1979712" y="6093296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2 262</a:t>
            </a:r>
            <a:endParaRPr lang="cs-CZ" sz="2400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1979712" y="5301208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8 910</a:t>
            </a:r>
            <a:endParaRPr lang="cs-CZ" sz="2400" b="1" dirty="0"/>
          </a:p>
        </p:txBody>
      </p:sp>
      <p:sp>
        <p:nvSpPr>
          <p:cNvPr id="16" name="Zaoblený obdélník 15"/>
          <p:cNvSpPr/>
          <p:nvPr/>
        </p:nvSpPr>
        <p:spPr>
          <a:xfrm>
            <a:off x="1979712" y="4509120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1 025</a:t>
            </a:r>
            <a:endParaRPr lang="cs-CZ" sz="2400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1979712" y="3717032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3 745</a:t>
            </a:r>
            <a:endParaRPr lang="cs-CZ" sz="2400" b="1" dirty="0"/>
          </a:p>
        </p:txBody>
      </p:sp>
      <p:sp>
        <p:nvSpPr>
          <p:cNvPr id="18" name="Zaoblený obdélník 17"/>
          <p:cNvSpPr/>
          <p:nvPr/>
        </p:nvSpPr>
        <p:spPr>
          <a:xfrm>
            <a:off x="6084168" y="6021288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8 319</a:t>
            </a:r>
            <a:endParaRPr lang="cs-CZ" sz="2400" b="1" dirty="0"/>
          </a:p>
        </p:txBody>
      </p:sp>
      <p:sp>
        <p:nvSpPr>
          <p:cNvPr id="19" name="Zaoblený obdélník 18"/>
          <p:cNvSpPr/>
          <p:nvPr/>
        </p:nvSpPr>
        <p:spPr>
          <a:xfrm>
            <a:off x="6084168" y="5229200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7 850</a:t>
            </a:r>
            <a:endParaRPr lang="cs-CZ" sz="2400" b="1" dirty="0"/>
          </a:p>
        </p:txBody>
      </p:sp>
      <p:sp>
        <p:nvSpPr>
          <p:cNvPr id="20" name="Zaoblený obdélník 19"/>
          <p:cNvSpPr/>
          <p:nvPr/>
        </p:nvSpPr>
        <p:spPr>
          <a:xfrm>
            <a:off x="6084168" y="4365104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5 600</a:t>
            </a:r>
            <a:endParaRPr lang="cs-CZ" sz="2400" b="1" dirty="0"/>
          </a:p>
        </p:txBody>
      </p:sp>
      <p:sp>
        <p:nvSpPr>
          <p:cNvPr id="21" name="Zaoblený obdélník 20"/>
          <p:cNvSpPr/>
          <p:nvPr/>
        </p:nvSpPr>
        <p:spPr>
          <a:xfrm>
            <a:off x="6012160" y="3501008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3 014</a:t>
            </a:r>
            <a:endParaRPr lang="cs-CZ" sz="2400" b="1" dirty="0"/>
          </a:p>
        </p:txBody>
      </p:sp>
      <p:sp>
        <p:nvSpPr>
          <p:cNvPr id="22" name="Zaoblený obdélník 21"/>
          <p:cNvSpPr/>
          <p:nvPr/>
        </p:nvSpPr>
        <p:spPr>
          <a:xfrm>
            <a:off x="7847856" y="6021288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8 93</a:t>
            </a:r>
            <a:endParaRPr lang="cs-CZ" sz="2400" b="1" dirty="0"/>
          </a:p>
        </p:txBody>
      </p:sp>
      <p:sp>
        <p:nvSpPr>
          <p:cNvPr id="23" name="Zaoblený obdélník 22"/>
          <p:cNvSpPr/>
          <p:nvPr/>
        </p:nvSpPr>
        <p:spPr>
          <a:xfrm>
            <a:off x="7847856" y="5229200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785</a:t>
            </a:r>
            <a:endParaRPr lang="cs-CZ" sz="2400" b="1" dirty="0"/>
          </a:p>
        </p:txBody>
      </p:sp>
      <p:sp>
        <p:nvSpPr>
          <p:cNvPr id="24" name="Zaoblený obdélník 23"/>
          <p:cNvSpPr/>
          <p:nvPr/>
        </p:nvSpPr>
        <p:spPr>
          <a:xfrm>
            <a:off x="7847856" y="4365104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5 060</a:t>
            </a:r>
            <a:endParaRPr lang="cs-CZ" sz="2400" b="1" dirty="0"/>
          </a:p>
        </p:txBody>
      </p:sp>
      <p:sp>
        <p:nvSpPr>
          <p:cNvPr id="25" name="Zaoblený obdélník 24"/>
          <p:cNvSpPr/>
          <p:nvPr/>
        </p:nvSpPr>
        <p:spPr>
          <a:xfrm>
            <a:off x="7847856" y="3501008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3 140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83568" y="-99392"/>
            <a:ext cx="288032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5 307 =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2 910 = 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6 841 =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2 034 =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23728" y="4725144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 . 1 000 + 8 . 100 + 4 . 10 + 1 . 1 = 6 841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1979712" y="1628800"/>
            <a:ext cx="51475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5 . 1 000 + 3 . 100 + 0 . 10 + 7 . 1 = 5 307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23728" y="321297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. 1 000 + 9 . 100 + 1 . 10 + 0 . 1 = 2 910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1871192" y="3140968"/>
            <a:ext cx="72728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123728" y="6237312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. 1 000 + 0 . 100 + 3 . 10 + 4 . 1 = 2 034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1871192" y="4653136"/>
            <a:ext cx="72728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871192" y="1700808"/>
            <a:ext cx="72728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871192" y="6281936"/>
            <a:ext cx="72728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691680" y="260648"/>
            <a:ext cx="7236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Proveď rozklad čísel v desítkové soustavě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Zapište do tabulky čísla podle vzoru</a:t>
            </a:r>
            <a:endParaRPr lang="cs-CZ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67544" y="1556792"/>
          <a:ext cx="8229600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1220688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číslo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DT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 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 S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  J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4 538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 4   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 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    8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7 301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6 094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8 720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43272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13 116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979712" y="6021288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desetitisíce        tisíce                 stovky              desítky              jednotky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229600" cy="4525963"/>
          </a:xfrm>
        </p:spPr>
        <p:txBody>
          <a:bodyPr/>
          <a:lstStyle/>
          <a:p>
            <a:pPr lvl="8"/>
            <a:r>
              <a:rPr lang="cs-CZ" dirty="0" smtClean="0">
                <a:solidFill>
                  <a:schemeClr val="bg1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Ilustrace www.office.microsoft.com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924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417</Words>
  <Application>Microsoft Office PowerPoint</Application>
  <PresentationFormat>Předvádění na obrazovce (4:3)</PresentationFormat>
  <Paragraphs>117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Snímek 3</vt:lpstr>
      <vt:lpstr>Přečti čísla</vt:lpstr>
      <vt:lpstr>Přečti a doplň řady čísel - vzestupněě</vt:lpstr>
      <vt:lpstr>Porovnej čísla podle velikosti</vt:lpstr>
      <vt:lpstr>Snímek 7</vt:lpstr>
      <vt:lpstr>Zapište do tabulky čísla podle vzoru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Emanuel</dc:creator>
  <cp:lastModifiedBy>Žák</cp:lastModifiedBy>
  <cp:revision>19</cp:revision>
  <dcterms:created xsi:type="dcterms:W3CDTF">2011-11-19T19:15:52Z</dcterms:created>
  <dcterms:modified xsi:type="dcterms:W3CDTF">2012-06-13T10:20:45Z</dcterms:modified>
</cp:coreProperties>
</file>