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slides/slide34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theme/themeOverride1.xml" ContentType="application/vnd.openxmlformats-officedocument.themeOverride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s/slide33.xml" ContentType="application/vnd.openxmlformats-officedocument.presentationml.slide+xml"/>
  <Override PartName="/ppt/slideLayouts/slideLayout3.xml" ContentType="application/vnd.openxmlformats-officedocument.presentationml.slideLayout+xml"/>
  <Default Extension="jpeg" ContentType="image/jpe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6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  <p:sldId id="281" r:id="rId27"/>
    <p:sldId id="282" r:id="rId28"/>
    <p:sldId id="283" r:id="rId29"/>
    <p:sldId id="284" r:id="rId30"/>
    <p:sldId id="285" r:id="rId31"/>
    <p:sldId id="286" r:id="rId32"/>
    <p:sldId id="287" r:id="rId33"/>
    <p:sldId id="288" r:id="rId34"/>
    <p:sldId id="289" r:id="rId3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582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presProps" Target="presProps.xml"/><Relationship Id="rId40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1291415-2ACC-4FBF-B789-B0529E9355CF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04083AA-A054-4FE9-A82E-35504398B77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608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dirty="0" smtClean="0"/>
          </a:p>
        </p:txBody>
      </p:sp>
      <p:sp>
        <p:nvSpPr>
          <p:cNvPr id="46084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9A5F5236-AED2-4C83-8F99-FE6FE036003D}" type="slidenum">
              <a:rPr lang="cs-CZ" smtClean="0">
                <a:latin typeface="Arial" pitchFamily="34" charset="0"/>
              </a:rPr>
              <a:pPr/>
              <a:t>3</a:t>
            </a:fld>
            <a:endParaRPr lang="cs-CZ" smtClean="0">
              <a:latin typeface="Arial" pitchFamily="34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wmf"/><Relationship Id="rId3" Type="http://schemas.openxmlformats.org/officeDocument/2006/relationships/image" Target="../media/image2.wmf"/><Relationship Id="rId7" Type="http://schemas.openxmlformats.org/officeDocument/2006/relationships/image" Target="../media/image6.jpeg"/><Relationship Id="rId2" Type="http://schemas.openxmlformats.org/officeDocument/2006/relationships/image" Target="../media/image1.wmf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jpeg"/><Relationship Id="rId5" Type="http://schemas.openxmlformats.org/officeDocument/2006/relationships/image" Target="../media/image4.wmf"/><Relationship Id="rId10" Type="http://schemas.openxmlformats.org/officeDocument/2006/relationships/image" Target="../media/image9.jpeg"/><Relationship Id="rId4" Type="http://schemas.openxmlformats.org/officeDocument/2006/relationships/image" Target="../media/image3.wmf"/><Relationship Id="rId9" Type="http://schemas.openxmlformats.org/officeDocument/2006/relationships/image" Target="../media/image8.jpe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jpeg"/><Relationship Id="rId13" Type="http://schemas.openxmlformats.org/officeDocument/2006/relationships/slide" Target="slide25.xml"/><Relationship Id="rId18" Type="http://schemas.openxmlformats.org/officeDocument/2006/relationships/slide" Target="slide24.xml"/><Relationship Id="rId26" Type="http://schemas.openxmlformats.org/officeDocument/2006/relationships/slide" Target="slide16.xml"/><Relationship Id="rId39" Type="http://schemas.openxmlformats.org/officeDocument/2006/relationships/slide" Target="slide8.xml"/><Relationship Id="rId3" Type="http://schemas.openxmlformats.org/officeDocument/2006/relationships/image" Target="../media/image10.wmf"/><Relationship Id="rId21" Type="http://schemas.openxmlformats.org/officeDocument/2006/relationships/slide" Target="slide30.xml"/><Relationship Id="rId34" Type="http://schemas.openxmlformats.org/officeDocument/2006/relationships/slide" Target="slide23.xml"/><Relationship Id="rId7" Type="http://schemas.openxmlformats.org/officeDocument/2006/relationships/image" Target="../media/image14.jpeg"/><Relationship Id="rId12" Type="http://schemas.openxmlformats.org/officeDocument/2006/relationships/slide" Target="slide4.xml"/><Relationship Id="rId17" Type="http://schemas.openxmlformats.org/officeDocument/2006/relationships/slide" Target="slide19.xml"/><Relationship Id="rId25" Type="http://schemas.openxmlformats.org/officeDocument/2006/relationships/slide" Target="slide26.xml"/><Relationship Id="rId33" Type="http://schemas.openxmlformats.org/officeDocument/2006/relationships/slide" Target="slide12.xml"/><Relationship Id="rId38" Type="http://schemas.openxmlformats.org/officeDocument/2006/relationships/slide" Target="slide7.xml"/><Relationship Id="rId2" Type="http://schemas.openxmlformats.org/officeDocument/2006/relationships/notesSlide" Target="../notesSlides/notesSlide1.xml"/><Relationship Id="rId16" Type="http://schemas.openxmlformats.org/officeDocument/2006/relationships/slide" Target="slide29.xml"/><Relationship Id="rId20" Type="http://schemas.openxmlformats.org/officeDocument/2006/relationships/slide" Target="slide20.xml"/><Relationship Id="rId29" Type="http://schemas.openxmlformats.org/officeDocument/2006/relationships/slide" Target="slide1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.jpeg"/><Relationship Id="rId11" Type="http://schemas.openxmlformats.org/officeDocument/2006/relationships/slide" Target="slide9.xml"/><Relationship Id="rId24" Type="http://schemas.openxmlformats.org/officeDocument/2006/relationships/slide" Target="slide21.xml"/><Relationship Id="rId32" Type="http://schemas.openxmlformats.org/officeDocument/2006/relationships/slide" Target="slide17.xml"/><Relationship Id="rId37" Type="http://schemas.openxmlformats.org/officeDocument/2006/relationships/slide" Target="slide13.xml"/><Relationship Id="rId5" Type="http://schemas.openxmlformats.org/officeDocument/2006/relationships/image" Target="../media/image12.jpeg"/><Relationship Id="rId15" Type="http://schemas.openxmlformats.org/officeDocument/2006/relationships/slide" Target="slide10.xml"/><Relationship Id="rId23" Type="http://schemas.openxmlformats.org/officeDocument/2006/relationships/slide" Target="slide31.xml"/><Relationship Id="rId28" Type="http://schemas.openxmlformats.org/officeDocument/2006/relationships/slide" Target="slide6.xml"/><Relationship Id="rId36" Type="http://schemas.openxmlformats.org/officeDocument/2006/relationships/slide" Target="slide18.xml"/><Relationship Id="rId10" Type="http://schemas.openxmlformats.org/officeDocument/2006/relationships/audio" Target="../media/audio1.wav"/><Relationship Id="rId19" Type="http://schemas.openxmlformats.org/officeDocument/2006/relationships/slide" Target="slide14.xml"/><Relationship Id="rId31" Type="http://schemas.openxmlformats.org/officeDocument/2006/relationships/slide" Target="slide27.xml"/><Relationship Id="rId4" Type="http://schemas.openxmlformats.org/officeDocument/2006/relationships/image" Target="../media/image11.jpeg"/><Relationship Id="rId9" Type="http://schemas.openxmlformats.org/officeDocument/2006/relationships/slide" Target="slide33.xml"/><Relationship Id="rId14" Type="http://schemas.openxmlformats.org/officeDocument/2006/relationships/slide" Target="slide15.xml"/><Relationship Id="rId22" Type="http://schemas.openxmlformats.org/officeDocument/2006/relationships/slide" Target="slide5.xml"/><Relationship Id="rId27" Type="http://schemas.openxmlformats.org/officeDocument/2006/relationships/slide" Target="slide32.xml"/><Relationship Id="rId30" Type="http://schemas.openxmlformats.org/officeDocument/2006/relationships/slide" Target="slide22.xml"/><Relationship Id="rId35" Type="http://schemas.openxmlformats.org/officeDocument/2006/relationships/slide" Target="slide28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930400"/>
          </a:xfrm>
        </p:spPr>
        <p:txBody>
          <a:bodyPr/>
          <a:lstStyle/>
          <a:p>
            <a:pPr algn="l" eaLnBrk="1" hangingPunct="1"/>
            <a:r>
              <a:rPr lang="cs-CZ" sz="1200" smtClean="0"/>
              <a:t>		</a:t>
            </a:r>
            <a:br>
              <a:rPr lang="cs-CZ" sz="1200" smtClean="0"/>
            </a:br>
            <a:r>
              <a:rPr lang="cs-CZ" sz="1200" smtClean="0"/>
              <a:t>		Základní škola Ústí nad Labem, Anežky České 702/17, příspěvková organizace</a:t>
            </a:r>
            <a:br>
              <a:rPr lang="cs-CZ" sz="1200" smtClean="0"/>
            </a:br>
            <a:r>
              <a:rPr lang="cs-CZ" sz="1200" smtClean="0"/>
              <a:t> </a:t>
            </a:r>
            <a:br>
              <a:rPr lang="cs-CZ" sz="1200" smtClean="0"/>
            </a:br>
            <a:r>
              <a:rPr lang="cs-CZ" sz="1200" smtClean="0">
                <a:ea typeface="Calibri" pitchFamily="34" charset="0"/>
                <a:cs typeface="Times New Roman" pitchFamily="18" charset="0"/>
              </a:rPr>
              <a:t>Číslo projektu: CZ.1.07/1.4.00/21.2887 </a:t>
            </a:r>
            <a:r>
              <a:rPr lang="cs-CZ" sz="1200" smtClean="0"/>
              <a:t>			</a:t>
            </a:r>
            <a:br>
              <a:rPr lang="cs-CZ" sz="1200" smtClean="0"/>
            </a:br>
            <a:r>
              <a:rPr lang="cs-CZ" sz="1200" smtClean="0">
                <a:ea typeface="Calibri" pitchFamily="34" charset="0"/>
                <a:cs typeface="Calibri" pitchFamily="34" charset="0"/>
              </a:rPr>
              <a:t>Název projektu: „Učíme lépe a moderněji“ </a:t>
            </a:r>
            <a:r>
              <a:rPr lang="cs-CZ" sz="1200" smtClean="0"/>
              <a:t/>
            </a:r>
            <a:br>
              <a:rPr lang="cs-CZ" sz="1200" smtClean="0"/>
            </a:br>
            <a:r>
              <a:rPr lang="cs-CZ" sz="1200" smtClean="0">
                <a:ea typeface="Calibri" pitchFamily="34" charset="0"/>
                <a:cs typeface="Calibri" pitchFamily="34" charset="0"/>
              </a:rPr>
              <a:t>OP VK 1.4 </a:t>
            </a:r>
            <a:r>
              <a:rPr lang="cs-CZ" sz="1200" smtClean="0"/>
              <a:t/>
            </a:r>
            <a:br>
              <a:rPr lang="cs-CZ" sz="1200" smtClean="0"/>
            </a:br>
            <a:r>
              <a:rPr lang="cs-CZ" sz="1200" smtClean="0"/>
              <a:t>		               </a:t>
            </a:r>
            <a:r>
              <a:rPr lang="cs-CZ" sz="3600" smtClean="0"/>
              <a:t>Výukový materiál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2349500"/>
            <a:ext cx="8229600" cy="3959225"/>
          </a:xfrm>
        </p:spPr>
        <p:txBody>
          <a:bodyPr rtlCol="0">
            <a:normAutofit fontScale="55000" lnSpcReduction="20000"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Název </a:t>
            </a:r>
            <a:r>
              <a:rPr lang="cs-CZ" sz="1700" dirty="0" err="1"/>
              <a:t>DUMu</a:t>
            </a:r>
            <a:r>
              <a:rPr lang="cs-CZ" sz="1700" dirty="0" smtClean="0"/>
              <a:t>: VY_52_INOVACE_36_2_ OPAKOVÁNÍ  UČIVA 7.ROČNÍKU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Číslo skupiny: 1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Autor: Mgr. Jana </a:t>
            </a:r>
            <a:r>
              <a:rPr lang="cs-CZ" sz="1700" dirty="0" err="1" smtClean="0"/>
              <a:t>Střížková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Vzdělávací oblast/Předmět/Téma: ČLOVĚK A PŘÍRODA / PŘÍRODOPIS / PŘEHLED ORGANISMŮ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Druh </a:t>
            </a:r>
            <a:r>
              <a:rPr lang="cs-CZ" sz="1700" dirty="0"/>
              <a:t>učebního materiálu</a:t>
            </a:r>
            <a:r>
              <a:rPr lang="cs-CZ" sz="1700" dirty="0" smtClean="0"/>
              <a:t>: PREZENTACE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Metodický list:	ne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marL="446088" indent="-446088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Anotace: Pomocí hry Riskuj opakování učiva 7.ročníku. Žáci se rozdělí na dvě skupiny. Kliknutím na číslo v políčku se zobrazí otázka. Žáci odpovídají, body si sčítají. Po odkrytí všech polí se zobrazí téma přírodopisu v 8.ročníku. Pokud tuto hru použijete na začátku školního roku pro 8.ročník, tak vyměňte text.  </a:t>
            </a:r>
          </a:p>
          <a:p>
            <a:pPr marL="446088" indent="-446088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marL="542925" indent="-542925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Ověřeno </a:t>
            </a:r>
            <a:r>
              <a:rPr lang="cs-CZ" sz="1700" dirty="0"/>
              <a:t>ve třídě</a:t>
            </a:r>
            <a:r>
              <a:rPr lang="cs-CZ" sz="1700" dirty="0" smtClean="0"/>
              <a:t>:  7.A</a:t>
            </a: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Datum </a:t>
            </a:r>
            <a:r>
              <a:rPr lang="cs-CZ" sz="1700" dirty="0"/>
              <a:t>ověření</a:t>
            </a:r>
            <a:r>
              <a:rPr lang="cs-CZ" sz="1700" dirty="0" smtClean="0"/>
              <a:t>: 13. 6. 2012</a:t>
            </a: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Prohlášení: Prohlašuji, že při tvorbě výukového materiálu jsem respektoval(a) všeobecně užívané právní a morální zvyklosti, autorská a jiná práva třetích osob, zejména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práva duševního vlastnictví (např. práva k obchodní firmě, autorská práva k software, k filmovým, hudebníma fotografickým dílům nebo práva k ochranným známkám)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dle zákona 121/2000 Sb. (autorský zákon). Nesu veškerou právní odpovědnost za obsah a původ svého díla. Prohlašuji dále, že </a:t>
            </a:r>
            <a:r>
              <a:rPr lang="cs-CZ" sz="1700" dirty="0"/>
              <a:t>výše uvedený materiál jsem ověřil(a) 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ve </a:t>
            </a:r>
            <a:r>
              <a:rPr lang="cs-CZ" sz="1700" dirty="0"/>
              <a:t>výuce a provedl(a) o tom zápis do </a:t>
            </a:r>
            <a:r>
              <a:rPr lang="cs-CZ" sz="1700" dirty="0" smtClean="0"/>
              <a:t>TK.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Dávám souhlas, aby moje dílo bylo dáno k dispozici veřejnosti k účelům volného užití (§30 odst. 1 zákona 121/2000 Sb.), tj. že k uvedeným účelům může být kýmkoliv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zveřejňováno, používáno, upravováno a uchováváno.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/>
              <a:t>Datum:	13. 6. </a:t>
            </a:r>
            <a:r>
              <a:rPr lang="cs-CZ" sz="1400" smtClean="0"/>
              <a:t>2012      </a:t>
            </a:r>
            <a:r>
              <a:rPr lang="cs-CZ" sz="1400" dirty="0" smtClean="0"/>
              <a:t>	Podpis: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200" dirty="0"/>
              <a:t> 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200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Nadpis 16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Opakování učiva 7.ročníku</a:t>
            </a:r>
            <a:endParaRPr lang="cs-CZ" dirty="0"/>
          </a:p>
        </p:txBody>
      </p:sp>
      <p:pic>
        <p:nvPicPr>
          <p:cNvPr id="2" name="Picture 3" descr="C:\Documents and Settings\User\Local Settings\Temporary Internet Files\Content.IE5\DS8DD7TC\MC900356163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779912" y="3717032"/>
            <a:ext cx="1820570" cy="1107338"/>
          </a:xfrm>
          <a:prstGeom prst="rect">
            <a:avLst/>
          </a:prstGeom>
          <a:noFill/>
        </p:spPr>
      </p:pic>
      <p:pic>
        <p:nvPicPr>
          <p:cNvPr id="4" name="Picture 6" descr="C:\Documents and Settings\User\Local Settings\Temporary Internet Files\Content.IE5\DS8DD7TC\MC900330295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419872" y="5373216"/>
            <a:ext cx="1810693" cy="820848"/>
          </a:xfrm>
          <a:prstGeom prst="rect">
            <a:avLst/>
          </a:prstGeom>
          <a:noFill/>
        </p:spPr>
      </p:pic>
      <p:pic>
        <p:nvPicPr>
          <p:cNvPr id="5" name="Picture 7" descr="C:\Documents and Settings\User\Local Settings\Temporary Internet Files\Content.IE5\DS8DD7TC\MC900326480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flipH="1">
            <a:off x="3059832" y="980728"/>
            <a:ext cx="1853666" cy="1065276"/>
          </a:xfrm>
          <a:prstGeom prst="rect">
            <a:avLst/>
          </a:prstGeom>
          <a:noFill/>
        </p:spPr>
      </p:pic>
      <p:pic>
        <p:nvPicPr>
          <p:cNvPr id="6" name="Picture 8" descr="C:\Documents and Settings\User\Local Settings\Temporary Internet Files\Content.IE5\SZO1P66S\MC900324470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092280" y="3068960"/>
            <a:ext cx="1854403" cy="1335938"/>
          </a:xfrm>
          <a:prstGeom prst="rect">
            <a:avLst/>
          </a:prstGeom>
          <a:noFill/>
        </p:spPr>
      </p:pic>
      <p:pic>
        <p:nvPicPr>
          <p:cNvPr id="7" name="Picture 9" descr="C:\Documents and Settings\User\Local Settings\Temporary Internet Files\Content.IE5\BI2D836D\MP900405184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67544" y="2636912"/>
            <a:ext cx="1005851" cy="1760240"/>
          </a:xfrm>
          <a:prstGeom prst="rect">
            <a:avLst/>
          </a:prstGeom>
          <a:noFill/>
        </p:spPr>
      </p:pic>
      <p:pic>
        <p:nvPicPr>
          <p:cNvPr id="1034" name="Picture 10" descr="C:\Documents and Settings\User\Local Settings\Temporary Internet Files\Content.IE5\SZO1P66S\MP900309222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940152" y="4653136"/>
            <a:ext cx="2865512" cy="1910341"/>
          </a:xfrm>
          <a:prstGeom prst="rect">
            <a:avLst/>
          </a:prstGeom>
          <a:noFill/>
        </p:spPr>
      </p:pic>
      <p:pic>
        <p:nvPicPr>
          <p:cNvPr id="8" name="Picture 11" descr="C:\Program Files\Microsoft Office\MEDIA\CAGCAT10\j0281904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395536" y="404664"/>
            <a:ext cx="1825142" cy="1725473"/>
          </a:xfrm>
          <a:prstGeom prst="rect">
            <a:avLst/>
          </a:prstGeom>
          <a:noFill/>
        </p:spPr>
      </p:pic>
      <p:pic>
        <p:nvPicPr>
          <p:cNvPr id="1036" name="Picture 12" descr="C:\Documents and Settings\User\Local Settings\Temporary Internet Files\Content.IE5\QNNDW2MD\MP900179632[1].jp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467544" y="4653136"/>
            <a:ext cx="2649488" cy="1739830"/>
          </a:xfrm>
          <a:prstGeom prst="rect">
            <a:avLst/>
          </a:prstGeom>
          <a:noFill/>
        </p:spPr>
      </p:pic>
      <p:pic>
        <p:nvPicPr>
          <p:cNvPr id="9" name="Picture 13" descr="C:\Documents and Settings\User\Local Settings\Temporary Internet Files\Content.IE5\3YD0CJ5H\MP900185187[1].jpg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5940152" y="188640"/>
            <a:ext cx="2908920" cy="193443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6" name="Picture 8" descr="C:\Documents and Settings\User\Local Settings\Temporary Internet Files\Content.IE5\SZO1P66S\MC900053352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652120" y="3212976"/>
            <a:ext cx="1917936" cy="2735879"/>
          </a:xfrm>
          <a:prstGeom prst="rect">
            <a:avLst/>
          </a:prstGeom>
          <a:noFill/>
        </p:spPr>
      </p:pic>
      <p:pic>
        <p:nvPicPr>
          <p:cNvPr id="2053" name="Picture 5" descr="C:\Documents and Settings\User\Local Settings\Temporary Internet Files\Content.IE5\DCG9WUW0\MP900403841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771800" y="4077072"/>
            <a:ext cx="2880320" cy="1919463"/>
          </a:xfrm>
          <a:prstGeom prst="rect">
            <a:avLst/>
          </a:prstGeom>
          <a:noFill/>
        </p:spPr>
      </p:pic>
      <p:pic>
        <p:nvPicPr>
          <p:cNvPr id="2052" name="Picture 4" descr="C:\Documents and Settings\User\Local Settings\Temporary Internet Files\Content.IE5\RBOXAEU4\MP900262927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403648" y="4077072"/>
            <a:ext cx="1315946" cy="1949550"/>
          </a:xfrm>
          <a:prstGeom prst="rect">
            <a:avLst/>
          </a:prstGeom>
          <a:noFill/>
        </p:spPr>
      </p:pic>
      <p:sp>
        <p:nvSpPr>
          <p:cNvPr id="57" name="Obdélník 56"/>
          <p:cNvSpPr/>
          <p:nvPr/>
        </p:nvSpPr>
        <p:spPr>
          <a:xfrm>
            <a:off x="1403648" y="2564904"/>
            <a:ext cx="4176464" cy="1296144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V osmém ročníku na vás čekají  druhy savců, včetně člověka.</a:t>
            </a:r>
            <a:endParaRPr lang="cs-CZ" sz="2800" dirty="0"/>
          </a:p>
        </p:txBody>
      </p:sp>
      <p:pic>
        <p:nvPicPr>
          <p:cNvPr id="2050" name="Picture 2" descr="C:\Documents and Settings\User\Local Settings\Temporary Internet Files\Content.IE5\RBOXAEU4\MP900262625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228184" y="836712"/>
            <a:ext cx="1418096" cy="2137833"/>
          </a:xfrm>
          <a:prstGeom prst="rect">
            <a:avLst/>
          </a:prstGeom>
          <a:noFill/>
        </p:spPr>
      </p:pic>
      <p:pic>
        <p:nvPicPr>
          <p:cNvPr id="2054" name="Picture 6" descr="C:\Documents and Settings\User\Local Settings\Temporary Internet Files\Content.IE5\3YD0CJ5H\MP900406566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779912" y="908719"/>
            <a:ext cx="2376264" cy="1583557"/>
          </a:xfrm>
          <a:prstGeom prst="rect">
            <a:avLst/>
          </a:prstGeom>
          <a:noFill/>
        </p:spPr>
      </p:pic>
      <p:pic>
        <p:nvPicPr>
          <p:cNvPr id="2051" name="Picture 3" descr="C:\Documents and Settings\User\Local Settings\Temporary Internet Files\Content.IE5\SZO1P66S\MP900406857[1]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1331640" y="836712"/>
            <a:ext cx="2376264" cy="1583557"/>
          </a:xfrm>
          <a:prstGeom prst="rect">
            <a:avLst/>
          </a:prstGeom>
          <a:noFill/>
        </p:spPr>
      </p:pic>
      <p:sp>
        <p:nvSpPr>
          <p:cNvPr id="3106" name="AutoShape 34">
            <a:hlinkClick r:id="rId9" action="ppaction://hlinksldjump" highlightClick="1">
              <a:snd r:embed="rId10" name="voltage.wav"/>
            </a:hlinkClick>
          </p:cNvPr>
          <p:cNvSpPr>
            <a:spLocks noChangeArrowheads="1"/>
          </p:cNvSpPr>
          <p:nvPr/>
        </p:nvSpPr>
        <p:spPr bwMode="auto">
          <a:xfrm>
            <a:off x="6732240" y="2924944"/>
            <a:ext cx="1042987" cy="1042987"/>
          </a:xfrm>
          <a:prstGeom prst="actionButtonBlank">
            <a:avLst/>
          </a:prstGeom>
          <a:solidFill>
            <a:schemeClr val="accent6">
              <a:lumMod val="50000"/>
            </a:schemeClr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800" b="1" dirty="0"/>
              <a:t>5000</a:t>
            </a:r>
          </a:p>
        </p:txBody>
      </p:sp>
      <p:sp>
        <p:nvSpPr>
          <p:cNvPr id="3078" name="AutoShape 6">
            <a:hlinkClick r:id="rId11" action="ppaction://hlinksldjump" highlightClick="1">
              <a:snd r:embed="rId10" name="voltage.wav"/>
            </a:hlinkClick>
          </p:cNvPr>
          <p:cNvSpPr>
            <a:spLocks noChangeArrowheads="1"/>
          </p:cNvSpPr>
          <p:nvPr/>
        </p:nvSpPr>
        <p:spPr bwMode="auto">
          <a:xfrm>
            <a:off x="1331640" y="5085184"/>
            <a:ext cx="1042987" cy="1042987"/>
          </a:xfrm>
          <a:prstGeom prst="actionButtonBlank">
            <a:avLst/>
          </a:prstGeom>
          <a:solidFill>
            <a:srgbClr val="FFFF00"/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800" b="1" dirty="0"/>
              <a:t>1000</a:t>
            </a:r>
          </a:p>
        </p:txBody>
      </p:sp>
      <p:sp>
        <p:nvSpPr>
          <p:cNvPr id="3079" name="AutoShape 7">
            <a:hlinkClick r:id="rId12" action="ppaction://hlinksldjump" highlightClick="1">
              <a:snd r:embed="rId10" name="voltage.wav"/>
            </a:hlinkClick>
          </p:cNvPr>
          <p:cNvSpPr>
            <a:spLocks noChangeArrowheads="1"/>
          </p:cNvSpPr>
          <p:nvPr/>
        </p:nvSpPr>
        <p:spPr bwMode="auto">
          <a:xfrm>
            <a:off x="1331640" y="764704"/>
            <a:ext cx="1042987" cy="1042987"/>
          </a:xfrm>
          <a:prstGeom prst="actionButtonBlank">
            <a:avLst/>
          </a:prstGeom>
          <a:solidFill>
            <a:srgbClr val="C00000"/>
          </a:solidFill>
          <a:ln w="1905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800" b="1" dirty="0"/>
              <a:t>1000</a:t>
            </a:r>
          </a:p>
        </p:txBody>
      </p:sp>
      <p:sp>
        <p:nvSpPr>
          <p:cNvPr id="3080" name="AutoShape 8">
            <a:hlinkClick r:id="rId13" action="ppaction://hlinksldjump" highlightClick="1">
              <a:snd r:embed="rId10" name="voltage.wav"/>
            </a:hlinkClick>
          </p:cNvPr>
          <p:cNvSpPr>
            <a:spLocks noChangeArrowheads="1"/>
          </p:cNvSpPr>
          <p:nvPr/>
        </p:nvSpPr>
        <p:spPr bwMode="auto">
          <a:xfrm>
            <a:off x="6732240" y="764704"/>
            <a:ext cx="1042987" cy="1042988"/>
          </a:xfrm>
          <a:prstGeom prst="actionButtonBlank">
            <a:avLst/>
          </a:prstGeom>
          <a:solidFill>
            <a:schemeClr val="bg1">
              <a:lumMod val="50000"/>
            </a:schemeClr>
          </a:solidFill>
          <a:ln w="1905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800" b="1" dirty="0"/>
              <a:t>2000</a:t>
            </a:r>
          </a:p>
        </p:txBody>
      </p:sp>
      <p:sp>
        <p:nvSpPr>
          <p:cNvPr id="3081" name="AutoShape 9">
            <a:hlinkClick r:id="rId14" action="ppaction://hlinksldjump" highlightClick="1">
              <a:snd r:embed="rId10" name="voltage.wav"/>
            </a:hlinkClick>
          </p:cNvPr>
          <p:cNvSpPr>
            <a:spLocks noChangeArrowheads="1"/>
          </p:cNvSpPr>
          <p:nvPr/>
        </p:nvSpPr>
        <p:spPr bwMode="auto">
          <a:xfrm>
            <a:off x="4572000" y="764704"/>
            <a:ext cx="1042987" cy="1042988"/>
          </a:xfrm>
          <a:prstGeom prst="actionButtonBlank">
            <a:avLst/>
          </a:prstGeom>
          <a:solidFill>
            <a:srgbClr val="00B050"/>
          </a:solidFill>
          <a:ln w="1905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800" b="1" dirty="0"/>
              <a:t>2000</a:t>
            </a:r>
          </a:p>
        </p:txBody>
      </p:sp>
      <p:sp>
        <p:nvSpPr>
          <p:cNvPr id="3082" name="AutoShape 10">
            <a:hlinkClick r:id="rId15" action="ppaction://hlinksldjump" highlightClick="1">
              <a:snd r:embed="rId10" name="voltage.wav"/>
            </a:hlinkClick>
          </p:cNvPr>
          <p:cNvSpPr>
            <a:spLocks noChangeArrowheads="1"/>
          </p:cNvSpPr>
          <p:nvPr/>
        </p:nvSpPr>
        <p:spPr bwMode="auto">
          <a:xfrm>
            <a:off x="2411760" y="5085184"/>
            <a:ext cx="1042987" cy="1042987"/>
          </a:xfrm>
          <a:prstGeom prst="actionButtonBlank">
            <a:avLst/>
          </a:prstGeom>
          <a:solidFill>
            <a:srgbClr val="FFFF00"/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800" b="1" dirty="0"/>
              <a:t>2000</a:t>
            </a:r>
          </a:p>
        </p:txBody>
      </p:sp>
      <p:sp>
        <p:nvSpPr>
          <p:cNvPr id="3088" name="AutoShape 16">
            <a:hlinkClick r:id="rId16" action="ppaction://hlinksldjump" highlightClick="1">
              <a:snd r:embed="rId10" name="voltage.wav"/>
            </a:hlinkClick>
          </p:cNvPr>
          <p:cNvSpPr>
            <a:spLocks noChangeArrowheads="1"/>
          </p:cNvSpPr>
          <p:nvPr/>
        </p:nvSpPr>
        <p:spPr bwMode="auto">
          <a:xfrm>
            <a:off x="5652120" y="5085184"/>
            <a:ext cx="1042987" cy="1042987"/>
          </a:xfrm>
          <a:prstGeom prst="actionButtonBlank">
            <a:avLst/>
          </a:prstGeom>
          <a:solidFill>
            <a:schemeClr val="accent6">
              <a:lumMod val="50000"/>
            </a:schemeClr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800" b="1" dirty="0"/>
              <a:t>1000</a:t>
            </a:r>
          </a:p>
        </p:txBody>
      </p:sp>
      <p:sp>
        <p:nvSpPr>
          <p:cNvPr id="3089" name="AutoShape 17">
            <a:hlinkClick r:id="rId17" action="ppaction://hlinksldjump" highlightClick="1">
              <a:snd r:embed="rId10" name="voltage.wav"/>
            </a:hlinkClick>
          </p:cNvPr>
          <p:cNvSpPr>
            <a:spLocks noChangeArrowheads="1"/>
          </p:cNvSpPr>
          <p:nvPr/>
        </p:nvSpPr>
        <p:spPr bwMode="auto">
          <a:xfrm>
            <a:off x="3491880" y="5085184"/>
            <a:ext cx="1042987" cy="1042988"/>
          </a:xfrm>
          <a:prstGeom prst="actionButtonBlank">
            <a:avLst/>
          </a:prstGeom>
          <a:solidFill>
            <a:schemeClr val="accent1"/>
          </a:solidFill>
          <a:ln w="1905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800" b="1" dirty="0"/>
              <a:t>1000</a:t>
            </a:r>
          </a:p>
        </p:txBody>
      </p:sp>
      <p:sp>
        <p:nvSpPr>
          <p:cNvPr id="3090" name="AutoShape 18">
            <a:hlinkClick r:id="rId18" action="ppaction://hlinksldjump" highlightClick="1">
              <a:snd r:embed="rId10" name="voltage.wav"/>
            </a:hlinkClick>
          </p:cNvPr>
          <p:cNvSpPr>
            <a:spLocks noChangeArrowheads="1"/>
          </p:cNvSpPr>
          <p:nvPr/>
        </p:nvSpPr>
        <p:spPr bwMode="auto">
          <a:xfrm>
            <a:off x="5652120" y="764704"/>
            <a:ext cx="1042987" cy="1042988"/>
          </a:xfrm>
          <a:prstGeom prst="actionButtonBlank">
            <a:avLst/>
          </a:prstGeom>
          <a:solidFill>
            <a:schemeClr val="bg1">
              <a:lumMod val="50000"/>
            </a:schemeClr>
          </a:solidFill>
          <a:ln w="1905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800" b="1" dirty="0"/>
              <a:t>1000</a:t>
            </a:r>
          </a:p>
        </p:txBody>
      </p:sp>
      <p:sp>
        <p:nvSpPr>
          <p:cNvPr id="3091" name="AutoShape 19">
            <a:hlinkClick r:id="rId19" action="ppaction://hlinksldjump" highlightClick="1">
              <a:snd r:embed="rId10" name="voltage.wav"/>
            </a:hlinkClick>
          </p:cNvPr>
          <p:cNvSpPr>
            <a:spLocks noChangeArrowheads="1"/>
          </p:cNvSpPr>
          <p:nvPr/>
        </p:nvSpPr>
        <p:spPr bwMode="auto">
          <a:xfrm>
            <a:off x="3491880" y="764704"/>
            <a:ext cx="1042987" cy="1042988"/>
          </a:xfrm>
          <a:prstGeom prst="actionButtonBlank">
            <a:avLst/>
          </a:prstGeom>
          <a:solidFill>
            <a:srgbClr val="00B050"/>
          </a:solidFill>
          <a:ln w="1905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800" b="1" dirty="0"/>
              <a:t>1000</a:t>
            </a:r>
          </a:p>
        </p:txBody>
      </p:sp>
      <p:sp>
        <p:nvSpPr>
          <p:cNvPr id="3092" name="AutoShape 20">
            <a:hlinkClick r:id="rId20" action="ppaction://hlinksldjump" highlightClick="1">
              <a:snd r:embed="rId10" name="voltage.wav"/>
            </a:hlinkClick>
          </p:cNvPr>
          <p:cNvSpPr>
            <a:spLocks noChangeArrowheads="1"/>
          </p:cNvSpPr>
          <p:nvPr/>
        </p:nvSpPr>
        <p:spPr bwMode="auto">
          <a:xfrm>
            <a:off x="4572000" y="5085184"/>
            <a:ext cx="1042987" cy="1042988"/>
          </a:xfrm>
          <a:prstGeom prst="actionButtonBlank">
            <a:avLst/>
          </a:prstGeom>
          <a:solidFill>
            <a:schemeClr val="accent1"/>
          </a:solidFill>
          <a:ln w="1905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800" b="1"/>
              <a:t>2000</a:t>
            </a:r>
          </a:p>
        </p:txBody>
      </p:sp>
      <p:sp>
        <p:nvSpPr>
          <p:cNvPr id="3093" name="AutoShape 21">
            <a:hlinkClick r:id="rId21" action="ppaction://hlinksldjump" highlightClick="1">
              <a:snd r:embed="rId10" name="voltage.wav"/>
            </a:hlinkClick>
          </p:cNvPr>
          <p:cNvSpPr>
            <a:spLocks noChangeArrowheads="1"/>
          </p:cNvSpPr>
          <p:nvPr/>
        </p:nvSpPr>
        <p:spPr bwMode="auto">
          <a:xfrm>
            <a:off x="6732240" y="5085184"/>
            <a:ext cx="1042987" cy="1042987"/>
          </a:xfrm>
          <a:prstGeom prst="actionButtonBlank">
            <a:avLst/>
          </a:prstGeom>
          <a:solidFill>
            <a:schemeClr val="accent6">
              <a:lumMod val="50000"/>
            </a:schemeClr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800" b="1"/>
              <a:t>2000</a:t>
            </a:r>
          </a:p>
        </p:txBody>
      </p:sp>
      <p:sp>
        <p:nvSpPr>
          <p:cNvPr id="3094" name="AutoShape 22">
            <a:hlinkClick r:id="rId22" action="ppaction://hlinksldjump" highlightClick="1">
              <a:snd r:embed="rId10" name="voltage.wav"/>
            </a:hlinkClick>
          </p:cNvPr>
          <p:cNvSpPr>
            <a:spLocks noChangeArrowheads="1"/>
          </p:cNvSpPr>
          <p:nvPr/>
        </p:nvSpPr>
        <p:spPr bwMode="auto">
          <a:xfrm>
            <a:off x="1331640" y="1844824"/>
            <a:ext cx="1042987" cy="1042987"/>
          </a:xfrm>
          <a:prstGeom prst="actionButtonBlank">
            <a:avLst/>
          </a:prstGeom>
          <a:solidFill>
            <a:srgbClr val="C00000"/>
          </a:solidFill>
          <a:ln w="1905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800" b="1" dirty="0"/>
              <a:t>2000</a:t>
            </a:r>
          </a:p>
        </p:txBody>
      </p:sp>
      <p:sp>
        <p:nvSpPr>
          <p:cNvPr id="3095" name="AutoShape 23">
            <a:hlinkClick r:id="rId23" action="ppaction://hlinksldjump" highlightClick="1">
              <a:snd r:embed="rId10" name="voltage.wav"/>
            </a:hlinkClick>
          </p:cNvPr>
          <p:cNvSpPr>
            <a:spLocks noChangeArrowheads="1"/>
          </p:cNvSpPr>
          <p:nvPr/>
        </p:nvSpPr>
        <p:spPr bwMode="auto">
          <a:xfrm>
            <a:off x="5652120" y="4005064"/>
            <a:ext cx="1042988" cy="1042987"/>
          </a:xfrm>
          <a:prstGeom prst="actionButtonBlank">
            <a:avLst/>
          </a:prstGeom>
          <a:solidFill>
            <a:schemeClr val="accent6">
              <a:lumMod val="50000"/>
            </a:schemeClr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800" b="1" dirty="0"/>
              <a:t>3000</a:t>
            </a:r>
          </a:p>
        </p:txBody>
      </p:sp>
      <p:sp>
        <p:nvSpPr>
          <p:cNvPr id="3096" name="AutoShape 24">
            <a:hlinkClick r:id="rId24" action="ppaction://hlinksldjump" highlightClick="1">
              <a:snd r:embed="rId10" name="voltage.wav"/>
            </a:hlinkClick>
          </p:cNvPr>
          <p:cNvSpPr>
            <a:spLocks noChangeArrowheads="1"/>
          </p:cNvSpPr>
          <p:nvPr/>
        </p:nvSpPr>
        <p:spPr bwMode="auto">
          <a:xfrm>
            <a:off x="3491880" y="4005064"/>
            <a:ext cx="1042988" cy="1042988"/>
          </a:xfrm>
          <a:prstGeom prst="actionButtonBlank">
            <a:avLst/>
          </a:prstGeom>
          <a:solidFill>
            <a:schemeClr val="accent1"/>
          </a:solidFill>
          <a:ln w="1905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800" b="1" dirty="0"/>
              <a:t>3000</a:t>
            </a:r>
          </a:p>
        </p:txBody>
      </p:sp>
      <p:sp>
        <p:nvSpPr>
          <p:cNvPr id="3097" name="AutoShape 25">
            <a:hlinkClick r:id="rId25" action="ppaction://hlinksldjump" highlightClick="1">
              <a:snd r:embed="rId10" name="voltage.wav"/>
            </a:hlinkClick>
          </p:cNvPr>
          <p:cNvSpPr>
            <a:spLocks noChangeArrowheads="1"/>
          </p:cNvSpPr>
          <p:nvPr/>
        </p:nvSpPr>
        <p:spPr bwMode="auto">
          <a:xfrm>
            <a:off x="5652120" y="1844824"/>
            <a:ext cx="1042988" cy="1042988"/>
          </a:xfrm>
          <a:prstGeom prst="actionButtonBlank">
            <a:avLst/>
          </a:prstGeom>
          <a:solidFill>
            <a:schemeClr val="bg1">
              <a:lumMod val="50000"/>
            </a:schemeClr>
          </a:solidFill>
          <a:ln w="1905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800" b="1" dirty="0"/>
              <a:t>3000</a:t>
            </a:r>
          </a:p>
        </p:txBody>
      </p:sp>
      <p:sp>
        <p:nvSpPr>
          <p:cNvPr id="3098" name="AutoShape 26">
            <a:hlinkClick r:id="rId26" action="ppaction://hlinksldjump" highlightClick="1">
              <a:snd r:embed="rId10" name="voltage.wav"/>
            </a:hlinkClick>
          </p:cNvPr>
          <p:cNvSpPr>
            <a:spLocks noChangeArrowheads="1"/>
          </p:cNvSpPr>
          <p:nvPr/>
        </p:nvSpPr>
        <p:spPr bwMode="auto">
          <a:xfrm>
            <a:off x="3491880" y="1844824"/>
            <a:ext cx="1042988" cy="1042988"/>
          </a:xfrm>
          <a:prstGeom prst="actionButtonBlank">
            <a:avLst/>
          </a:prstGeom>
          <a:solidFill>
            <a:srgbClr val="00B050"/>
          </a:solidFill>
          <a:ln w="1905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800" b="1" dirty="0"/>
              <a:t>3000</a:t>
            </a:r>
          </a:p>
        </p:txBody>
      </p:sp>
      <p:sp>
        <p:nvSpPr>
          <p:cNvPr id="3099" name="AutoShape 27">
            <a:hlinkClick r:id="rId27" action="ppaction://hlinksldjump" highlightClick="1">
              <a:snd r:embed="rId10" name="voltage.wav"/>
            </a:hlinkClick>
          </p:cNvPr>
          <p:cNvSpPr>
            <a:spLocks noChangeArrowheads="1"/>
          </p:cNvSpPr>
          <p:nvPr/>
        </p:nvSpPr>
        <p:spPr bwMode="auto">
          <a:xfrm>
            <a:off x="6732240" y="4005064"/>
            <a:ext cx="1042988" cy="1042987"/>
          </a:xfrm>
          <a:prstGeom prst="actionButtonBlank">
            <a:avLst/>
          </a:prstGeom>
          <a:solidFill>
            <a:schemeClr val="accent6">
              <a:lumMod val="50000"/>
            </a:schemeClr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800" b="1" dirty="0"/>
              <a:t>4000</a:t>
            </a:r>
          </a:p>
        </p:txBody>
      </p:sp>
      <p:sp>
        <p:nvSpPr>
          <p:cNvPr id="3100" name="AutoShape 28">
            <a:hlinkClick r:id="rId28" action="ppaction://hlinksldjump" highlightClick="1">
              <a:snd r:embed="rId10" name="voltage.wav"/>
            </a:hlinkClick>
          </p:cNvPr>
          <p:cNvSpPr>
            <a:spLocks noChangeArrowheads="1"/>
          </p:cNvSpPr>
          <p:nvPr/>
        </p:nvSpPr>
        <p:spPr bwMode="auto">
          <a:xfrm>
            <a:off x="2411760" y="764704"/>
            <a:ext cx="1042988" cy="1042987"/>
          </a:xfrm>
          <a:prstGeom prst="actionButtonBlank">
            <a:avLst/>
          </a:prstGeom>
          <a:solidFill>
            <a:srgbClr val="C00000"/>
          </a:solidFill>
          <a:ln w="1905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800" b="1" dirty="0"/>
              <a:t>3000</a:t>
            </a:r>
          </a:p>
        </p:txBody>
      </p:sp>
      <p:sp>
        <p:nvSpPr>
          <p:cNvPr id="3101" name="AutoShape 29">
            <a:hlinkClick r:id="rId29" action="ppaction://hlinksldjump" highlightClick="1">
              <a:snd r:embed="rId10" name="voltage.wav"/>
            </a:hlinkClick>
          </p:cNvPr>
          <p:cNvSpPr>
            <a:spLocks noChangeArrowheads="1"/>
          </p:cNvSpPr>
          <p:nvPr/>
        </p:nvSpPr>
        <p:spPr bwMode="auto">
          <a:xfrm>
            <a:off x="1331640" y="4005064"/>
            <a:ext cx="1042988" cy="1042987"/>
          </a:xfrm>
          <a:prstGeom prst="actionButtonBlank">
            <a:avLst/>
          </a:prstGeom>
          <a:solidFill>
            <a:srgbClr val="FFFF00"/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800" b="1" dirty="0"/>
              <a:t>3000</a:t>
            </a:r>
          </a:p>
        </p:txBody>
      </p:sp>
      <p:sp>
        <p:nvSpPr>
          <p:cNvPr id="3102" name="AutoShape 30">
            <a:hlinkClick r:id="rId30" action="ppaction://hlinksldjump" highlightClick="1">
              <a:snd r:embed="rId10" name="voltage.wav"/>
            </a:hlinkClick>
          </p:cNvPr>
          <p:cNvSpPr>
            <a:spLocks noChangeArrowheads="1"/>
          </p:cNvSpPr>
          <p:nvPr/>
        </p:nvSpPr>
        <p:spPr bwMode="auto">
          <a:xfrm>
            <a:off x="4572000" y="4005064"/>
            <a:ext cx="1042988" cy="1042988"/>
          </a:xfrm>
          <a:prstGeom prst="actionButtonBlank">
            <a:avLst/>
          </a:prstGeom>
          <a:solidFill>
            <a:schemeClr val="accent1"/>
          </a:solidFill>
          <a:ln w="1905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800" b="1" dirty="0"/>
              <a:t>4000</a:t>
            </a:r>
          </a:p>
        </p:txBody>
      </p:sp>
      <p:sp>
        <p:nvSpPr>
          <p:cNvPr id="3103" name="AutoShape 31">
            <a:hlinkClick r:id="rId31" action="ppaction://hlinksldjump" highlightClick="1">
              <a:snd r:embed="rId10" name="voltage.wav"/>
            </a:hlinkClick>
          </p:cNvPr>
          <p:cNvSpPr>
            <a:spLocks noChangeArrowheads="1"/>
          </p:cNvSpPr>
          <p:nvPr/>
        </p:nvSpPr>
        <p:spPr bwMode="auto">
          <a:xfrm>
            <a:off x="6732240" y="1844824"/>
            <a:ext cx="1042988" cy="1042988"/>
          </a:xfrm>
          <a:prstGeom prst="actionButtonBlank">
            <a:avLst/>
          </a:prstGeom>
          <a:solidFill>
            <a:schemeClr val="bg1">
              <a:lumMod val="50000"/>
            </a:schemeClr>
          </a:solidFill>
          <a:ln w="1905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800" b="1" dirty="0"/>
              <a:t>4000</a:t>
            </a:r>
          </a:p>
        </p:txBody>
      </p:sp>
      <p:sp>
        <p:nvSpPr>
          <p:cNvPr id="3104" name="AutoShape 32">
            <a:hlinkClick r:id="rId32" action="ppaction://hlinksldjump" highlightClick="1">
              <a:snd r:embed="rId10" name="voltage.wav"/>
            </a:hlinkClick>
          </p:cNvPr>
          <p:cNvSpPr>
            <a:spLocks noChangeArrowheads="1"/>
          </p:cNvSpPr>
          <p:nvPr/>
        </p:nvSpPr>
        <p:spPr bwMode="auto">
          <a:xfrm>
            <a:off x="4572000" y="1844824"/>
            <a:ext cx="1042988" cy="1042988"/>
          </a:xfrm>
          <a:prstGeom prst="actionButtonBlank">
            <a:avLst/>
          </a:prstGeom>
          <a:solidFill>
            <a:srgbClr val="00B050"/>
          </a:solidFill>
          <a:ln w="1905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800" b="1" dirty="0"/>
              <a:t>4000</a:t>
            </a:r>
          </a:p>
        </p:txBody>
      </p:sp>
      <p:sp>
        <p:nvSpPr>
          <p:cNvPr id="3105" name="AutoShape 33">
            <a:hlinkClick r:id="rId33" action="ppaction://hlinksldjump" highlightClick="1">
              <a:snd r:embed="rId10" name="voltage.wav"/>
            </a:hlinkClick>
          </p:cNvPr>
          <p:cNvSpPr>
            <a:spLocks noChangeArrowheads="1"/>
          </p:cNvSpPr>
          <p:nvPr/>
        </p:nvSpPr>
        <p:spPr bwMode="auto">
          <a:xfrm>
            <a:off x="2411760" y="4005064"/>
            <a:ext cx="1042988" cy="1042987"/>
          </a:xfrm>
          <a:prstGeom prst="actionButtonBlank">
            <a:avLst/>
          </a:prstGeom>
          <a:solidFill>
            <a:srgbClr val="FFFF00"/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800" b="1" dirty="0"/>
              <a:t>4000</a:t>
            </a:r>
          </a:p>
        </p:txBody>
      </p:sp>
      <p:sp>
        <p:nvSpPr>
          <p:cNvPr id="3107" name="AutoShape 35">
            <a:hlinkClick r:id="rId34" action="ppaction://hlinksldjump" highlightClick="1">
              <a:snd r:embed="rId10" name="voltage.wav"/>
            </a:hlinkClick>
          </p:cNvPr>
          <p:cNvSpPr>
            <a:spLocks noChangeArrowheads="1"/>
          </p:cNvSpPr>
          <p:nvPr/>
        </p:nvSpPr>
        <p:spPr bwMode="auto">
          <a:xfrm>
            <a:off x="3491880" y="2924944"/>
            <a:ext cx="1042987" cy="1042988"/>
          </a:xfrm>
          <a:prstGeom prst="actionButtonBlank">
            <a:avLst/>
          </a:prstGeom>
          <a:solidFill>
            <a:schemeClr val="accent1"/>
          </a:solidFill>
          <a:ln w="1905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800" b="1" dirty="0"/>
              <a:t>5000</a:t>
            </a:r>
          </a:p>
        </p:txBody>
      </p:sp>
      <p:sp>
        <p:nvSpPr>
          <p:cNvPr id="3108" name="AutoShape 36">
            <a:hlinkClick r:id="rId35" action="ppaction://hlinksldjump" highlightClick="1">
              <a:snd r:embed="rId10" name="voltage.wav"/>
            </a:hlinkClick>
          </p:cNvPr>
          <p:cNvSpPr>
            <a:spLocks noChangeArrowheads="1"/>
          </p:cNvSpPr>
          <p:nvPr/>
        </p:nvSpPr>
        <p:spPr bwMode="auto">
          <a:xfrm>
            <a:off x="5652120" y="2924944"/>
            <a:ext cx="1042987" cy="1042988"/>
          </a:xfrm>
          <a:prstGeom prst="actionButtonBlank">
            <a:avLst/>
          </a:prstGeom>
          <a:solidFill>
            <a:schemeClr val="bg1">
              <a:lumMod val="50000"/>
            </a:schemeClr>
          </a:solidFill>
          <a:ln w="1905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800" b="1" dirty="0"/>
              <a:t>5000</a:t>
            </a:r>
          </a:p>
        </p:txBody>
      </p:sp>
      <p:sp>
        <p:nvSpPr>
          <p:cNvPr id="3109" name="AutoShape 37">
            <a:hlinkClick r:id="rId36" action="ppaction://hlinksldjump" highlightClick="1">
              <a:snd r:embed="rId10" name="voltage.wav"/>
            </a:hlinkClick>
          </p:cNvPr>
          <p:cNvSpPr>
            <a:spLocks noChangeArrowheads="1"/>
          </p:cNvSpPr>
          <p:nvPr/>
        </p:nvSpPr>
        <p:spPr bwMode="auto">
          <a:xfrm>
            <a:off x="4572000" y="2924944"/>
            <a:ext cx="1042987" cy="1042988"/>
          </a:xfrm>
          <a:prstGeom prst="actionButtonBlank">
            <a:avLst/>
          </a:prstGeom>
          <a:solidFill>
            <a:srgbClr val="00B050"/>
          </a:solidFill>
          <a:ln w="1905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800" b="1" dirty="0"/>
              <a:t>5000</a:t>
            </a:r>
          </a:p>
        </p:txBody>
      </p:sp>
      <p:sp>
        <p:nvSpPr>
          <p:cNvPr id="3110" name="AutoShape 38">
            <a:hlinkClick r:id="rId37" action="ppaction://hlinksldjump" highlightClick="1">
              <a:snd r:embed="rId10" name="voltage.wav"/>
            </a:hlinkClick>
          </p:cNvPr>
          <p:cNvSpPr>
            <a:spLocks noChangeArrowheads="1"/>
          </p:cNvSpPr>
          <p:nvPr/>
        </p:nvSpPr>
        <p:spPr bwMode="auto">
          <a:xfrm>
            <a:off x="1331640" y="2924944"/>
            <a:ext cx="1042987" cy="1042987"/>
          </a:xfrm>
          <a:prstGeom prst="actionButtonBlank">
            <a:avLst/>
          </a:prstGeom>
          <a:solidFill>
            <a:srgbClr val="FFFF00"/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800" b="1" dirty="0"/>
              <a:t>5000</a:t>
            </a:r>
          </a:p>
        </p:txBody>
      </p:sp>
      <p:sp>
        <p:nvSpPr>
          <p:cNvPr id="3111" name="AutoShape 39">
            <a:hlinkClick r:id="rId38" action="ppaction://hlinksldjump" highlightClick="1">
              <a:snd r:embed="rId10" name="voltage.wav"/>
            </a:hlinkClick>
          </p:cNvPr>
          <p:cNvSpPr>
            <a:spLocks noChangeArrowheads="1"/>
          </p:cNvSpPr>
          <p:nvPr/>
        </p:nvSpPr>
        <p:spPr bwMode="auto">
          <a:xfrm>
            <a:off x="2411760" y="1844824"/>
            <a:ext cx="1042988" cy="1042987"/>
          </a:xfrm>
          <a:prstGeom prst="actionButtonBlank">
            <a:avLst/>
          </a:prstGeom>
          <a:solidFill>
            <a:srgbClr val="C00000"/>
          </a:solidFill>
          <a:ln w="1905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800" b="1" dirty="0"/>
              <a:t>4000</a:t>
            </a:r>
          </a:p>
        </p:txBody>
      </p:sp>
      <p:sp>
        <p:nvSpPr>
          <p:cNvPr id="3112" name="AutoShape 40">
            <a:hlinkClick r:id="rId39" action="ppaction://hlinksldjump" highlightClick="1">
              <a:snd r:embed="rId10" name="voltage.wav"/>
            </a:hlinkClick>
          </p:cNvPr>
          <p:cNvSpPr>
            <a:spLocks noChangeArrowheads="1"/>
          </p:cNvSpPr>
          <p:nvPr/>
        </p:nvSpPr>
        <p:spPr bwMode="auto">
          <a:xfrm>
            <a:off x="2411760" y="2924944"/>
            <a:ext cx="1042987" cy="1042987"/>
          </a:xfrm>
          <a:prstGeom prst="actionButtonBlank">
            <a:avLst/>
          </a:prstGeom>
          <a:solidFill>
            <a:srgbClr val="C00000"/>
          </a:solidFill>
          <a:ln w="1905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800" b="1" dirty="0"/>
              <a:t>5000</a:t>
            </a:r>
          </a:p>
        </p:txBody>
      </p:sp>
      <p:sp>
        <p:nvSpPr>
          <p:cNvPr id="64" name="TextovéPole 63"/>
          <p:cNvSpPr txBox="1"/>
          <p:nvPr/>
        </p:nvSpPr>
        <p:spPr>
          <a:xfrm>
            <a:off x="0" y="1556792"/>
            <a:ext cx="1187624" cy="646331"/>
          </a:xfrm>
          <a:prstGeom prst="rect">
            <a:avLst/>
          </a:prstGeom>
          <a:solidFill>
            <a:srgbClr val="C00000"/>
          </a:solidFill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PARYBY</a:t>
            </a:r>
          </a:p>
          <a:p>
            <a:pPr algn="ctr"/>
            <a:r>
              <a:rPr lang="cs-CZ" b="1" dirty="0" smtClean="0"/>
              <a:t>RYBY</a:t>
            </a:r>
            <a:endParaRPr lang="cs-CZ" b="1" dirty="0"/>
          </a:p>
        </p:txBody>
      </p:sp>
      <p:sp>
        <p:nvSpPr>
          <p:cNvPr id="65" name="TextovéPole 64"/>
          <p:cNvSpPr txBox="1"/>
          <p:nvPr/>
        </p:nvSpPr>
        <p:spPr>
          <a:xfrm>
            <a:off x="0" y="4653136"/>
            <a:ext cx="1187624" cy="646331"/>
          </a:xfrm>
          <a:prstGeom prst="rect">
            <a:avLst/>
          </a:prstGeom>
          <a:solidFill>
            <a:srgbClr val="FFFF00"/>
          </a:solidFill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ČELEDI ROSTLIN</a:t>
            </a:r>
            <a:endParaRPr lang="cs-CZ" b="1" dirty="0"/>
          </a:p>
        </p:txBody>
      </p:sp>
      <p:sp>
        <p:nvSpPr>
          <p:cNvPr id="66" name="TextovéPole 65"/>
          <p:cNvSpPr txBox="1"/>
          <p:nvPr/>
        </p:nvSpPr>
        <p:spPr>
          <a:xfrm>
            <a:off x="3563888" y="0"/>
            <a:ext cx="1944216" cy="646331"/>
          </a:xfrm>
          <a:prstGeom prst="rect">
            <a:avLst/>
          </a:prstGeom>
          <a:solidFill>
            <a:srgbClr val="00B050"/>
          </a:solidFill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VÝTRUSNÉ ROSLTINY</a:t>
            </a:r>
            <a:endParaRPr lang="cs-CZ" b="1" dirty="0"/>
          </a:p>
        </p:txBody>
      </p:sp>
      <p:sp>
        <p:nvSpPr>
          <p:cNvPr id="67" name="TextovéPole 66"/>
          <p:cNvSpPr txBox="1"/>
          <p:nvPr/>
        </p:nvSpPr>
        <p:spPr>
          <a:xfrm>
            <a:off x="3563888" y="6211669"/>
            <a:ext cx="1944216" cy="646331"/>
          </a:xfrm>
          <a:prstGeom prst="rect">
            <a:avLst/>
          </a:prstGeom>
          <a:solidFill>
            <a:schemeClr val="accent1">
              <a:lumMod val="75000"/>
            </a:schemeClr>
          </a:solidFill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OBOJŽIVELNÍCI PLAZI</a:t>
            </a:r>
            <a:endParaRPr lang="cs-CZ" b="1" dirty="0"/>
          </a:p>
        </p:txBody>
      </p:sp>
      <p:sp>
        <p:nvSpPr>
          <p:cNvPr id="69" name="TextovéPole 68"/>
          <p:cNvSpPr txBox="1"/>
          <p:nvPr/>
        </p:nvSpPr>
        <p:spPr>
          <a:xfrm>
            <a:off x="7812360" y="1628800"/>
            <a:ext cx="1187624" cy="646331"/>
          </a:xfrm>
          <a:prstGeom prst="rect">
            <a:avLst/>
          </a:prstGeom>
          <a:solidFill>
            <a:schemeClr val="bg1">
              <a:lumMod val="50000"/>
            </a:schemeClr>
          </a:solidFill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ROSTLINY OBECNĚ</a:t>
            </a:r>
            <a:endParaRPr lang="cs-CZ" b="1" dirty="0"/>
          </a:p>
        </p:txBody>
      </p:sp>
      <p:sp>
        <p:nvSpPr>
          <p:cNvPr id="70" name="TextovéPole 69"/>
          <p:cNvSpPr txBox="1"/>
          <p:nvPr/>
        </p:nvSpPr>
        <p:spPr>
          <a:xfrm>
            <a:off x="7812360" y="4653136"/>
            <a:ext cx="1187624" cy="369332"/>
          </a:xfrm>
          <a:prstGeom prst="rect">
            <a:avLst/>
          </a:prstGeom>
          <a:solidFill>
            <a:schemeClr val="accent6">
              <a:lumMod val="50000"/>
            </a:schemeClr>
          </a:solidFill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PTÁCI</a:t>
            </a: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07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307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9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09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 nodeType="clickPar">
                      <p:stCondLst>
                        <p:cond delay="0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2000"/>
                                        <p:tgtEl>
                                          <p:spTgt spid="309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0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94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31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 nodeType="clickPar">
                      <p:stCondLst>
                        <p:cond delay="0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" dur="2000"/>
                                        <p:tgtEl>
                                          <p:spTgt spid="31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1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12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310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 nodeType="clickPar">
                      <p:stCondLst>
                        <p:cond delay="0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4" dur="2000"/>
                                        <p:tgtEl>
                                          <p:spTgt spid="310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00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31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 nodeType="clickPar">
                      <p:stCondLst>
                        <p:cond delay="0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2000"/>
                                        <p:tgtEl>
                                          <p:spTgt spid="31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1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11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307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 nodeType="clickPar">
                      <p:stCondLst>
                        <p:cond delay="0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6" dur="2000"/>
                                        <p:tgtEl>
                                          <p:spTgt spid="307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8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308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 nodeType="clickPar">
                      <p:stCondLst>
                        <p:cond delay="0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2" dur="2000"/>
                                        <p:tgtEl>
                                          <p:spTgt spid="308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0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82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310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 nodeType="clickPar">
                      <p:stCondLst>
                        <p:cond delay="0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8" dur="2000"/>
                                        <p:tgtEl>
                                          <p:spTgt spid="310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01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310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 nodeType="clickPar">
                      <p:stCondLst>
                        <p:cond delay="0"/>
                      </p:stCondLst>
                      <p:childTnLst>
                        <p:par>
                          <p:cTn id="5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3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4" dur="2000"/>
                                        <p:tgtEl>
                                          <p:spTgt spid="310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05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31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 nodeType="clickPar">
                      <p:stCondLst>
                        <p:cond delay="0"/>
                      </p:stCondLst>
                      <p:childTnLst>
                        <p:par>
                          <p:cTn id="5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9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0" dur="2000"/>
                                        <p:tgtEl>
                                          <p:spTgt spid="31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1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10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309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 nodeType="clickPar">
                      <p:stCondLst>
                        <p:cond delay="0"/>
                      </p:stCondLst>
                      <p:childTnLst>
                        <p:par>
                          <p:cTn id="6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6" dur="2000"/>
                                        <p:tgtEl>
                                          <p:spTgt spid="309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0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91"/>
                  </p:tgtEl>
                </p:cond>
              </p:nextCondLst>
            </p:seq>
            <p:seq concurrent="1" nextAc="seek">
              <p:cTn id="68" restart="whenNotActive" fill="hold" evtFilter="cancelBubble" nodeType="interactiveSeq">
                <p:stCondLst>
                  <p:cond evt="onClick" delay="0">
                    <p:tgtEl>
                      <p:spTgt spid="308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9" fill="hold" nodeType="clickPar">
                      <p:stCondLst>
                        <p:cond delay="0"/>
                      </p:stCondLst>
                      <p:childTnLst>
                        <p:par>
                          <p:cTn id="7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1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2" dur="2000"/>
                                        <p:tgtEl>
                                          <p:spTgt spid="308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0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81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309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 nodeType="clickPar">
                      <p:stCondLst>
                        <p:cond delay="0"/>
                      </p:stCondLst>
                      <p:childTnLst>
                        <p:par>
                          <p:cTn id="7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7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8" dur="2000"/>
                                        <p:tgtEl>
                                          <p:spTgt spid="309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98"/>
                  </p:tgtEl>
                </p:cond>
              </p:nextCondLst>
            </p:seq>
            <p:seq concurrent="1" nextAc="seek">
              <p:cTn id="80" restart="whenNotActive" fill="hold" evtFilter="cancelBubble" nodeType="interactiveSeq">
                <p:stCondLst>
                  <p:cond evt="onClick" delay="0">
                    <p:tgtEl>
                      <p:spTgt spid="310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1" fill="hold" nodeType="clickPar">
                      <p:stCondLst>
                        <p:cond delay="0"/>
                      </p:stCondLst>
                      <p:childTnLst>
                        <p:par>
                          <p:cTn id="8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3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4" dur="2000"/>
                                        <p:tgtEl>
                                          <p:spTgt spid="310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04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310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 nodeType="clickPar">
                      <p:stCondLst>
                        <p:cond delay="0"/>
                      </p:stCondLst>
                      <p:childTnLst>
                        <p:par>
                          <p:cTn id="8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9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0" dur="2000"/>
                                        <p:tgtEl>
                                          <p:spTgt spid="310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1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09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309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 nodeType="clickPar">
                      <p:stCondLst>
                        <p:cond delay="0"/>
                      </p:stCondLst>
                      <p:childTnLst>
                        <p:par>
                          <p:cTn id="9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6" dur="2000"/>
                                        <p:tgtEl>
                                          <p:spTgt spid="309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0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90"/>
                  </p:tgtEl>
                </p:cond>
              </p:nextCondLst>
            </p:seq>
            <p:seq concurrent="1" nextAc="seek">
              <p:cTn id="98" restart="whenNotActive" fill="hold" evtFilter="cancelBubble" nodeType="interactiveSeq">
                <p:stCondLst>
                  <p:cond evt="onClick" delay="0">
                    <p:tgtEl>
                      <p:spTgt spid="308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9" fill="hold" nodeType="clickPar">
                      <p:stCondLst>
                        <p:cond delay="0"/>
                      </p:stCondLst>
                      <p:childTnLst>
                        <p:par>
                          <p:cTn id="10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1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2" dur="2000"/>
                                        <p:tgtEl>
                                          <p:spTgt spid="308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80"/>
                  </p:tgtEl>
                </p:cond>
              </p:nextCondLst>
            </p:seq>
            <p:seq concurrent="1" nextAc="seek">
              <p:cTn id="104" restart="whenNotActive" fill="hold" evtFilter="cancelBubble" nodeType="interactiveSeq">
                <p:stCondLst>
                  <p:cond evt="onClick" delay="0">
                    <p:tgtEl>
                      <p:spTgt spid="310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5" fill="hold" nodeType="clickPar">
                      <p:stCondLst>
                        <p:cond delay="0"/>
                      </p:stCondLst>
                      <p:childTnLst>
                        <p:par>
                          <p:cTn id="10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7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8" dur="2000"/>
                                        <p:tgtEl>
                                          <p:spTgt spid="310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08"/>
                  </p:tgtEl>
                </p:cond>
              </p:nextCondLst>
            </p:seq>
            <p:seq concurrent="1" nextAc="seek">
              <p:cTn id="110" restart="whenNotActive" fill="hold" evtFilter="cancelBubble" nodeType="interactiveSeq">
                <p:stCondLst>
                  <p:cond evt="onClick" delay="0">
                    <p:tgtEl>
                      <p:spTgt spid="310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1" fill="hold" nodeType="clickPar">
                      <p:stCondLst>
                        <p:cond delay="0"/>
                      </p:stCondLst>
                      <p:childTnLst>
                        <p:par>
                          <p:cTn id="1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3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4" dur="2000"/>
                                        <p:tgtEl>
                                          <p:spTgt spid="310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03"/>
                  </p:tgtEl>
                </p:cond>
              </p:nextCondLst>
            </p:seq>
            <p:seq concurrent="1" nextAc="seek">
              <p:cTn id="116" restart="whenNotActive" fill="hold" evtFilter="cancelBubble" nodeType="interactiveSeq">
                <p:stCondLst>
                  <p:cond evt="onClick" delay="0">
                    <p:tgtEl>
                      <p:spTgt spid="309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7" fill="hold" nodeType="clickPar">
                      <p:stCondLst>
                        <p:cond delay="0"/>
                      </p:stCondLst>
                      <p:childTnLst>
                        <p:par>
                          <p:cTn id="1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9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0" dur="2000"/>
                                        <p:tgtEl>
                                          <p:spTgt spid="309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0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97"/>
                  </p:tgtEl>
                </p:cond>
              </p:nextCondLst>
            </p:seq>
            <p:seq concurrent="1" nextAc="seek">
              <p:cTn id="122" restart="whenNotActive" fill="hold" evtFilter="cancelBubble" nodeType="interactiveSeq">
                <p:stCondLst>
                  <p:cond evt="onClick" delay="0">
                    <p:tgtEl>
                      <p:spTgt spid="308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3" fill="hold" nodeType="clickPar">
                      <p:stCondLst>
                        <p:cond delay="0"/>
                      </p:stCondLst>
                      <p:childTnLst>
                        <p:par>
                          <p:cTn id="1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6" dur="2000"/>
                                        <p:tgtEl>
                                          <p:spTgt spid="308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0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89"/>
                  </p:tgtEl>
                </p:cond>
              </p:nextCondLst>
            </p:seq>
            <p:seq concurrent="1" nextAc="seek">
              <p:cTn id="128" restart="whenNotActive" fill="hold" evtFilter="cancelBubble" nodeType="interactiveSeq">
                <p:stCondLst>
                  <p:cond evt="onClick" delay="0">
                    <p:tgtEl>
                      <p:spTgt spid="309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9" fill="hold" nodeType="clickPar">
                      <p:stCondLst>
                        <p:cond delay="0"/>
                      </p:stCondLst>
                      <p:childTnLst>
                        <p:par>
                          <p:cTn id="13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1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2" dur="2000"/>
                                        <p:tgtEl>
                                          <p:spTgt spid="309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0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92"/>
                  </p:tgtEl>
                </p:cond>
              </p:nextCondLst>
            </p:seq>
            <p:seq concurrent="1" nextAc="seek">
              <p:cTn id="134" restart="whenNotActive" fill="hold" evtFilter="cancelBubble" nodeType="interactiveSeq">
                <p:stCondLst>
                  <p:cond evt="onClick" delay="0">
                    <p:tgtEl>
                      <p:spTgt spid="309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5" fill="hold" nodeType="clickPar">
                      <p:stCondLst>
                        <p:cond delay="0"/>
                      </p:stCondLst>
                      <p:childTnLst>
                        <p:par>
                          <p:cTn id="13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7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8" dur="2000"/>
                                        <p:tgtEl>
                                          <p:spTgt spid="309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0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96"/>
                  </p:tgtEl>
                </p:cond>
              </p:nextCondLst>
            </p:seq>
            <p:seq concurrent="1" nextAc="seek">
              <p:cTn id="140" restart="whenNotActive" fill="hold" evtFilter="cancelBubble" nodeType="interactiveSeq">
                <p:stCondLst>
                  <p:cond evt="onClick" delay="0">
                    <p:tgtEl>
                      <p:spTgt spid="310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1" fill="hold" nodeType="clickPar">
                      <p:stCondLst>
                        <p:cond delay="0"/>
                      </p:stCondLst>
                      <p:childTnLst>
                        <p:par>
                          <p:cTn id="14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43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4" dur="2000"/>
                                        <p:tgtEl>
                                          <p:spTgt spid="310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02"/>
                  </p:tgtEl>
                </p:cond>
              </p:nextCondLst>
            </p:seq>
            <p:seq concurrent="1" nextAc="seek">
              <p:cTn id="146" restart="whenNotActive" fill="hold" evtFilter="cancelBubble" nodeType="interactiveSeq">
                <p:stCondLst>
                  <p:cond evt="onClick" delay="0">
                    <p:tgtEl>
                      <p:spTgt spid="310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7" fill="hold" nodeType="clickPar">
                      <p:stCondLst>
                        <p:cond delay="0"/>
                      </p:stCondLst>
                      <p:childTnLst>
                        <p:par>
                          <p:cTn id="14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49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50" dur="2000"/>
                                        <p:tgtEl>
                                          <p:spTgt spid="310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07"/>
                  </p:tgtEl>
                </p:cond>
              </p:nextCondLst>
            </p:seq>
            <p:seq concurrent="1" nextAc="seek">
              <p:cTn id="152" restart="whenNotActive" fill="hold" evtFilter="cancelBubble" nodeType="interactiveSeq">
                <p:stCondLst>
                  <p:cond evt="onClick" delay="0">
                    <p:tgtEl>
                      <p:spTgt spid="308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3" fill="hold" nodeType="clickPar">
                      <p:stCondLst>
                        <p:cond delay="0"/>
                      </p:stCondLst>
                      <p:childTnLst>
                        <p:par>
                          <p:cTn id="15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56" dur="2000"/>
                                        <p:tgtEl>
                                          <p:spTgt spid="308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0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88"/>
                  </p:tgtEl>
                </p:cond>
              </p:nextCondLst>
            </p:seq>
            <p:seq concurrent="1" nextAc="seek">
              <p:cTn id="158" restart="whenNotActive" fill="hold" evtFilter="cancelBubble" nodeType="interactiveSeq">
                <p:stCondLst>
                  <p:cond evt="onClick" delay="0">
                    <p:tgtEl>
                      <p:spTgt spid="309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9" fill="hold" nodeType="clickPar">
                      <p:stCondLst>
                        <p:cond delay="0"/>
                      </p:stCondLst>
                      <p:childTnLst>
                        <p:par>
                          <p:cTn id="16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1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2" dur="2000"/>
                                        <p:tgtEl>
                                          <p:spTgt spid="309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0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93"/>
                  </p:tgtEl>
                </p:cond>
              </p:nextCondLst>
            </p:seq>
            <p:seq concurrent="1" nextAc="seek">
              <p:cTn id="164" restart="whenNotActive" fill="hold" evtFilter="cancelBubble" nodeType="interactiveSeq">
                <p:stCondLst>
                  <p:cond evt="onClick" delay="0">
                    <p:tgtEl>
                      <p:spTgt spid="309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5" fill="hold" nodeType="clickPar">
                      <p:stCondLst>
                        <p:cond delay="0"/>
                      </p:stCondLst>
                      <p:childTnLst>
                        <p:par>
                          <p:cTn id="16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7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8" dur="2000"/>
                                        <p:tgtEl>
                                          <p:spTgt spid="309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0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95"/>
                  </p:tgtEl>
                </p:cond>
              </p:nextCondLst>
            </p:seq>
            <p:seq concurrent="1" nextAc="seek">
              <p:cTn id="170" restart="whenNotActive" fill="hold" evtFilter="cancelBubble" nodeType="interactiveSeq">
                <p:stCondLst>
                  <p:cond evt="onClick" delay="0">
                    <p:tgtEl>
                      <p:spTgt spid="310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1" fill="hold" nodeType="clickPar">
                      <p:stCondLst>
                        <p:cond delay="0"/>
                      </p:stCondLst>
                      <p:childTnLst>
                        <p:par>
                          <p:cTn id="17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3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74" dur="2000"/>
                                        <p:tgtEl>
                                          <p:spTgt spid="310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06"/>
                  </p:tgtEl>
                </p:cond>
              </p:nextCondLst>
            </p:seq>
            <p:seq concurrent="1" nextAc="seek">
              <p:cTn id="176" restart="whenNotActive" fill="hold" evtFilter="cancelBubble" nodeType="interactiveSeq">
                <p:stCondLst>
                  <p:cond evt="onClick" delay="0">
                    <p:tgtEl>
                      <p:spTgt spid="309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7" fill="hold" nodeType="clickPar">
                      <p:stCondLst>
                        <p:cond delay="0"/>
                      </p:stCondLst>
                      <p:childTnLst>
                        <p:par>
                          <p:cTn id="17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9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0" dur="2000"/>
                                        <p:tgtEl>
                                          <p:spTgt spid="309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99"/>
                  </p:tgtEl>
                </p:cond>
              </p:nextCondLst>
            </p:seq>
          </p:childTnLst>
        </p:cTn>
      </p:par>
    </p:tnLst>
    <p:bldLst>
      <p:bldP spid="3106" grpId="0" animBg="1"/>
      <p:bldP spid="3078" grpId="0" animBg="1"/>
      <p:bldP spid="3079" grpId="0" animBg="1"/>
      <p:bldP spid="3080" grpId="0" animBg="1"/>
      <p:bldP spid="3081" grpId="0" animBg="1"/>
      <p:bldP spid="3082" grpId="0" animBg="1"/>
      <p:bldP spid="3088" grpId="0" animBg="1"/>
      <p:bldP spid="3089" grpId="0" animBg="1"/>
      <p:bldP spid="3090" grpId="0" animBg="1"/>
      <p:bldP spid="3091" grpId="0" animBg="1"/>
      <p:bldP spid="3092" grpId="0" animBg="1"/>
      <p:bldP spid="3093" grpId="0" animBg="1"/>
      <p:bldP spid="3094" grpId="0" animBg="1"/>
      <p:bldP spid="3095" grpId="0" animBg="1"/>
      <p:bldP spid="3096" grpId="0" animBg="1"/>
      <p:bldP spid="3097" grpId="0" animBg="1"/>
      <p:bldP spid="3098" grpId="0" animBg="1"/>
      <p:bldP spid="3099" grpId="0" animBg="1"/>
      <p:bldP spid="3100" grpId="0" animBg="1"/>
      <p:bldP spid="3101" grpId="0" animBg="1"/>
      <p:bldP spid="3102" grpId="0" animBg="1"/>
      <p:bldP spid="3103" grpId="0" animBg="1"/>
      <p:bldP spid="3104" grpId="0" animBg="1"/>
      <p:bldP spid="3105" grpId="0" animBg="1"/>
      <p:bldP spid="3107" grpId="0" animBg="1"/>
      <p:bldP spid="3108" grpId="0" animBg="1"/>
      <p:bldP spid="3109" grpId="0" animBg="1"/>
      <p:bldP spid="3110" grpId="0" animBg="1"/>
      <p:bldP spid="3111" grpId="0" animBg="1"/>
      <p:bldP spid="311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C00000"/>
          </a:solidFill>
          <a:ln w="19050">
            <a:solidFill>
              <a:schemeClr val="tx1"/>
            </a:solidFill>
          </a:ln>
        </p:spPr>
        <p:txBody>
          <a:bodyPr/>
          <a:lstStyle/>
          <a:p>
            <a:r>
              <a:rPr lang="cs-CZ" dirty="0" smtClean="0"/>
              <a:t>PARYBY RYBY 1000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1468760"/>
          </a:xfrm>
        </p:spPr>
        <p:txBody>
          <a:bodyPr/>
          <a:lstStyle/>
          <a:p>
            <a:r>
              <a:rPr lang="cs-CZ" dirty="0" smtClean="0"/>
              <a:t>Řekni, čím dýchají paryby.</a:t>
            </a:r>
            <a:endParaRPr lang="cs-CZ" dirty="0"/>
          </a:p>
        </p:txBody>
      </p:sp>
      <p:sp>
        <p:nvSpPr>
          <p:cNvPr id="4" name="Šipka ohnutá nahoru 3">
            <a:hlinkClick r:id="rId2" action="ppaction://hlinksldjump"/>
          </p:cNvPr>
          <p:cNvSpPr/>
          <p:nvPr/>
        </p:nvSpPr>
        <p:spPr>
          <a:xfrm>
            <a:off x="7524328" y="5229200"/>
            <a:ext cx="1224136" cy="1080120"/>
          </a:xfrm>
          <a:prstGeom prst="bentUpArrow">
            <a:avLst/>
          </a:prstGeom>
          <a:solidFill>
            <a:srgbClr val="FFC000"/>
          </a:solidFill>
          <a:ln w="57150"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ZPĚT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5" name="Popisek se šipkou dolů 4"/>
          <p:cNvSpPr/>
          <p:nvPr/>
        </p:nvSpPr>
        <p:spPr>
          <a:xfrm>
            <a:off x="3275856" y="3284984"/>
            <a:ext cx="2232248" cy="1440160"/>
          </a:xfrm>
          <a:prstGeom prst="downArrowCallout">
            <a:avLst/>
          </a:prstGeom>
          <a:solidFill>
            <a:srgbClr val="FF0000"/>
          </a:solidFill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ODPOVĚĎ</a:t>
            </a:r>
            <a:endParaRPr lang="cs-CZ" sz="2000" b="1" dirty="0"/>
          </a:p>
        </p:txBody>
      </p:sp>
      <p:sp>
        <p:nvSpPr>
          <p:cNvPr id="6" name="Obdélník 5"/>
          <p:cNvSpPr/>
          <p:nvPr/>
        </p:nvSpPr>
        <p:spPr>
          <a:xfrm>
            <a:off x="1907704" y="4941168"/>
            <a:ext cx="5112568" cy="1512168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žábrami</a:t>
            </a:r>
            <a:endParaRPr lang="cs-CZ" sz="24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C00000"/>
          </a:solidFill>
          <a:ln w="19050">
            <a:solidFill>
              <a:schemeClr val="tx1"/>
            </a:solidFill>
          </a:ln>
        </p:spPr>
        <p:txBody>
          <a:bodyPr/>
          <a:lstStyle/>
          <a:p>
            <a:r>
              <a:rPr lang="cs-CZ" dirty="0" smtClean="0"/>
              <a:t>PARYBY RYBY 2000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1468760"/>
          </a:xfrm>
        </p:spPr>
        <p:txBody>
          <a:bodyPr/>
          <a:lstStyle/>
          <a:p>
            <a:r>
              <a:rPr lang="cs-CZ" dirty="0" smtClean="0"/>
              <a:t>Řekni, k čemu slouží rybám plynový měchýř.</a:t>
            </a:r>
            <a:endParaRPr lang="cs-CZ" dirty="0"/>
          </a:p>
        </p:txBody>
      </p:sp>
      <p:sp>
        <p:nvSpPr>
          <p:cNvPr id="4" name="Šipka ohnutá nahoru 3">
            <a:hlinkClick r:id="rId2" action="ppaction://hlinksldjump"/>
          </p:cNvPr>
          <p:cNvSpPr/>
          <p:nvPr/>
        </p:nvSpPr>
        <p:spPr>
          <a:xfrm>
            <a:off x="7524328" y="5229200"/>
            <a:ext cx="1224136" cy="1080120"/>
          </a:xfrm>
          <a:prstGeom prst="bentUpArrow">
            <a:avLst/>
          </a:prstGeom>
          <a:solidFill>
            <a:srgbClr val="FFC000"/>
          </a:solidFill>
          <a:ln w="57150"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ZPĚT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5" name="Popisek se šipkou dolů 4"/>
          <p:cNvSpPr/>
          <p:nvPr/>
        </p:nvSpPr>
        <p:spPr>
          <a:xfrm>
            <a:off x="3275856" y="3284984"/>
            <a:ext cx="2232248" cy="1440160"/>
          </a:xfrm>
          <a:prstGeom prst="downArrowCallout">
            <a:avLst/>
          </a:prstGeom>
          <a:solidFill>
            <a:srgbClr val="FF0000"/>
          </a:solidFill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ODPOVĚĎ</a:t>
            </a:r>
            <a:endParaRPr lang="cs-CZ" sz="2000" b="1" dirty="0"/>
          </a:p>
        </p:txBody>
      </p:sp>
      <p:sp>
        <p:nvSpPr>
          <p:cNvPr id="6" name="Obdélník 5"/>
          <p:cNvSpPr/>
          <p:nvPr/>
        </p:nvSpPr>
        <p:spPr>
          <a:xfrm>
            <a:off x="1907704" y="4941168"/>
            <a:ext cx="5112568" cy="1512168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K nadnášení a pohybu nahoru a dolů.</a:t>
            </a:r>
            <a:endParaRPr lang="cs-CZ" sz="24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C00000"/>
          </a:solidFill>
          <a:ln w="19050">
            <a:solidFill>
              <a:schemeClr val="tx1"/>
            </a:solidFill>
          </a:ln>
        </p:spPr>
        <p:txBody>
          <a:bodyPr/>
          <a:lstStyle/>
          <a:p>
            <a:r>
              <a:rPr lang="cs-CZ" dirty="0" smtClean="0"/>
              <a:t>PARYBY RYBY 3000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1468760"/>
          </a:xfrm>
        </p:spPr>
        <p:txBody>
          <a:bodyPr/>
          <a:lstStyle/>
          <a:p>
            <a:r>
              <a:rPr lang="cs-CZ" dirty="0" smtClean="0"/>
              <a:t>Vysvětli pojem </a:t>
            </a:r>
            <a:r>
              <a:rPr lang="cs-CZ" dirty="0" smtClean="0"/>
              <a:t>„plůdek“.</a:t>
            </a:r>
            <a:endParaRPr lang="cs-CZ" dirty="0"/>
          </a:p>
        </p:txBody>
      </p:sp>
      <p:sp>
        <p:nvSpPr>
          <p:cNvPr id="4" name="Šipka ohnutá nahoru 3">
            <a:hlinkClick r:id="rId2" action="ppaction://hlinksldjump"/>
          </p:cNvPr>
          <p:cNvSpPr/>
          <p:nvPr/>
        </p:nvSpPr>
        <p:spPr>
          <a:xfrm>
            <a:off x="7524328" y="5229200"/>
            <a:ext cx="1224136" cy="1080120"/>
          </a:xfrm>
          <a:prstGeom prst="bentUpArrow">
            <a:avLst/>
          </a:prstGeom>
          <a:solidFill>
            <a:srgbClr val="FFC000"/>
          </a:solidFill>
          <a:ln w="57150"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ZPĚT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5" name="Popisek se šipkou dolů 4"/>
          <p:cNvSpPr/>
          <p:nvPr/>
        </p:nvSpPr>
        <p:spPr>
          <a:xfrm>
            <a:off x="3275856" y="3284984"/>
            <a:ext cx="2232248" cy="1440160"/>
          </a:xfrm>
          <a:prstGeom prst="downArrowCallout">
            <a:avLst/>
          </a:prstGeom>
          <a:solidFill>
            <a:srgbClr val="FF0000"/>
          </a:solidFill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ODPOVĚĎ</a:t>
            </a:r>
            <a:endParaRPr lang="cs-CZ" sz="2000" b="1" dirty="0"/>
          </a:p>
        </p:txBody>
      </p:sp>
      <p:sp>
        <p:nvSpPr>
          <p:cNvPr id="6" name="Obdélník 5"/>
          <p:cNvSpPr/>
          <p:nvPr/>
        </p:nvSpPr>
        <p:spPr>
          <a:xfrm>
            <a:off x="1907704" y="4941168"/>
            <a:ext cx="5112568" cy="1512168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Plůdek je malá rybka.</a:t>
            </a:r>
            <a:endParaRPr lang="cs-CZ" sz="24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C00000"/>
          </a:solidFill>
          <a:ln w="19050">
            <a:solidFill>
              <a:schemeClr val="tx1"/>
            </a:solidFill>
          </a:ln>
        </p:spPr>
        <p:txBody>
          <a:bodyPr/>
          <a:lstStyle/>
          <a:p>
            <a:r>
              <a:rPr lang="cs-CZ" dirty="0" smtClean="0"/>
              <a:t>PARYBY RYBY 4000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1468760"/>
          </a:xfrm>
        </p:spPr>
        <p:txBody>
          <a:bodyPr/>
          <a:lstStyle/>
          <a:p>
            <a:r>
              <a:rPr lang="cs-CZ" dirty="0" smtClean="0"/>
              <a:t>Řekni, z jaké tkáně jsou rybí šupiny.</a:t>
            </a:r>
            <a:endParaRPr lang="cs-CZ" dirty="0"/>
          </a:p>
        </p:txBody>
      </p:sp>
      <p:sp>
        <p:nvSpPr>
          <p:cNvPr id="4" name="Šipka ohnutá nahoru 3">
            <a:hlinkClick r:id="rId2" action="ppaction://hlinksldjump"/>
          </p:cNvPr>
          <p:cNvSpPr/>
          <p:nvPr/>
        </p:nvSpPr>
        <p:spPr>
          <a:xfrm>
            <a:off x="7524328" y="5229200"/>
            <a:ext cx="1224136" cy="1080120"/>
          </a:xfrm>
          <a:prstGeom prst="bentUpArrow">
            <a:avLst/>
          </a:prstGeom>
          <a:solidFill>
            <a:srgbClr val="FFC000"/>
          </a:solidFill>
          <a:ln w="57150"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ZPĚT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5" name="Popisek se šipkou dolů 4"/>
          <p:cNvSpPr/>
          <p:nvPr/>
        </p:nvSpPr>
        <p:spPr>
          <a:xfrm>
            <a:off x="3275856" y="3284984"/>
            <a:ext cx="2232248" cy="1440160"/>
          </a:xfrm>
          <a:prstGeom prst="downArrowCallout">
            <a:avLst/>
          </a:prstGeom>
          <a:solidFill>
            <a:srgbClr val="FF0000"/>
          </a:solidFill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ODPOVĚĎ</a:t>
            </a:r>
            <a:endParaRPr lang="cs-CZ" sz="2000" b="1" dirty="0"/>
          </a:p>
        </p:txBody>
      </p:sp>
      <p:sp>
        <p:nvSpPr>
          <p:cNvPr id="6" name="Obdélník 5"/>
          <p:cNvSpPr/>
          <p:nvPr/>
        </p:nvSpPr>
        <p:spPr>
          <a:xfrm>
            <a:off x="1907704" y="4941168"/>
            <a:ext cx="5112568" cy="1512168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z kostěné tkáně</a:t>
            </a:r>
            <a:endParaRPr lang="cs-CZ" sz="24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143000"/>
          </a:xfrm>
          <a:solidFill>
            <a:srgbClr val="C00000"/>
          </a:solidFill>
          <a:ln w="19050">
            <a:solidFill>
              <a:schemeClr val="tx1"/>
            </a:solidFill>
          </a:ln>
        </p:spPr>
        <p:txBody>
          <a:bodyPr/>
          <a:lstStyle/>
          <a:p>
            <a:r>
              <a:rPr lang="cs-CZ" dirty="0" smtClean="0"/>
              <a:t>PARYBY RYBY 5000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1468760"/>
          </a:xfrm>
        </p:spPr>
        <p:txBody>
          <a:bodyPr/>
          <a:lstStyle/>
          <a:p>
            <a:r>
              <a:rPr lang="cs-CZ" dirty="0" smtClean="0"/>
              <a:t>Řekni, v čem se liší paryby od ryb.</a:t>
            </a:r>
            <a:endParaRPr lang="cs-CZ" dirty="0"/>
          </a:p>
        </p:txBody>
      </p:sp>
      <p:sp>
        <p:nvSpPr>
          <p:cNvPr id="4" name="Šipka ohnutá nahoru 3">
            <a:hlinkClick r:id="rId2" action="ppaction://hlinksldjump"/>
          </p:cNvPr>
          <p:cNvSpPr/>
          <p:nvPr/>
        </p:nvSpPr>
        <p:spPr>
          <a:xfrm>
            <a:off x="7524328" y="5229200"/>
            <a:ext cx="1224136" cy="1080120"/>
          </a:xfrm>
          <a:prstGeom prst="bentUpArrow">
            <a:avLst/>
          </a:prstGeom>
          <a:solidFill>
            <a:srgbClr val="FFC000"/>
          </a:solidFill>
          <a:ln w="57150"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ZPĚT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5" name="Popisek se šipkou dolů 4"/>
          <p:cNvSpPr/>
          <p:nvPr/>
        </p:nvSpPr>
        <p:spPr>
          <a:xfrm>
            <a:off x="3275856" y="3284984"/>
            <a:ext cx="2232248" cy="1440160"/>
          </a:xfrm>
          <a:prstGeom prst="downArrowCallout">
            <a:avLst/>
          </a:prstGeom>
          <a:solidFill>
            <a:srgbClr val="FF0000"/>
          </a:solidFill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ODPOVĚĎ</a:t>
            </a:r>
            <a:endParaRPr lang="cs-CZ" sz="2000" b="1" dirty="0"/>
          </a:p>
        </p:txBody>
      </p:sp>
      <p:sp>
        <p:nvSpPr>
          <p:cNvPr id="6" name="Obdélník 5"/>
          <p:cNvSpPr/>
          <p:nvPr/>
        </p:nvSpPr>
        <p:spPr>
          <a:xfrm>
            <a:off x="1907704" y="4941168"/>
            <a:ext cx="5112568" cy="1512168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Paryby mají v těle chrupavky a nemají skřele. Ryby mají kosti a žábry kryty skřelemi.</a:t>
            </a:r>
            <a:endParaRPr lang="cs-CZ" sz="24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  <a:ln w="28575">
            <a:solidFill>
              <a:schemeClr val="tx1"/>
            </a:solidFill>
          </a:ln>
        </p:spPr>
        <p:txBody>
          <a:bodyPr/>
          <a:lstStyle/>
          <a:p>
            <a:r>
              <a:rPr lang="cs-CZ" dirty="0" smtClean="0"/>
              <a:t>ČELEDI ROSTLIN  1000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1468760"/>
          </a:xfrm>
        </p:spPr>
        <p:txBody>
          <a:bodyPr/>
          <a:lstStyle/>
          <a:p>
            <a:r>
              <a:rPr lang="cs-CZ" dirty="0" smtClean="0"/>
              <a:t>Řekni, jak se jmenuje čeleď rostlin, kam patří hrách setý.</a:t>
            </a:r>
            <a:endParaRPr lang="cs-CZ" dirty="0"/>
          </a:p>
        </p:txBody>
      </p:sp>
      <p:sp>
        <p:nvSpPr>
          <p:cNvPr id="4" name="Šipka ohnutá nahoru 3">
            <a:hlinkClick r:id="rId2" action="ppaction://hlinksldjump"/>
          </p:cNvPr>
          <p:cNvSpPr/>
          <p:nvPr/>
        </p:nvSpPr>
        <p:spPr>
          <a:xfrm>
            <a:off x="7524328" y="5229200"/>
            <a:ext cx="1224136" cy="1080120"/>
          </a:xfrm>
          <a:prstGeom prst="bentUpArrow">
            <a:avLst/>
          </a:prstGeom>
          <a:solidFill>
            <a:srgbClr val="FFC000"/>
          </a:solidFill>
          <a:ln w="57150"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ZPĚT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5" name="Popisek se šipkou dolů 4"/>
          <p:cNvSpPr/>
          <p:nvPr/>
        </p:nvSpPr>
        <p:spPr>
          <a:xfrm>
            <a:off x="3275856" y="3284984"/>
            <a:ext cx="2232248" cy="1440160"/>
          </a:xfrm>
          <a:prstGeom prst="downArrowCallout">
            <a:avLst/>
          </a:prstGeom>
          <a:solidFill>
            <a:srgbClr val="FF0000"/>
          </a:solidFill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ODPOVĚĎ</a:t>
            </a:r>
            <a:endParaRPr lang="cs-CZ" sz="2000" b="1" dirty="0"/>
          </a:p>
        </p:txBody>
      </p:sp>
      <p:sp>
        <p:nvSpPr>
          <p:cNvPr id="6" name="Obdélník 5"/>
          <p:cNvSpPr/>
          <p:nvPr/>
        </p:nvSpPr>
        <p:spPr>
          <a:xfrm>
            <a:off x="1907704" y="4941168"/>
            <a:ext cx="5112568" cy="1512168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bobovité</a:t>
            </a:r>
            <a:endParaRPr lang="cs-CZ" sz="24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  <a:ln w="28575">
            <a:solidFill>
              <a:schemeClr val="tx1"/>
            </a:solidFill>
          </a:ln>
        </p:spPr>
        <p:txBody>
          <a:bodyPr/>
          <a:lstStyle/>
          <a:p>
            <a:r>
              <a:rPr lang="cs-CZ" dirty="0" smtClean="0"/>
              <a:t>ČELEDI ROSTLIN  2000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1468760"/>
          </a:xfrm>
        </p:spPr>
        <p:txBody>
          <a:bodyPr/>
          <a:lstStyle/>
          <a:p>
            <a:r>
              <a:rPr lang="cs-CZ" dirty="0" smtClean="0"/>
              <a:t>Řekni, jaké květenství je typické pro </a:t>
            </a:r>
            <a:r>
              <a:rPr lang="cs-CZ" dirty="0" err="1" smtClean="0"/>
              <a:t>hvězdnicovité</a:t>
            </a:r>
            <a:r>
              <a:rPr lang="cs-CZ" dirty="0" smtClean="0"/>
              <a:t> rostliny.</a:t>
            </a:r>
            <a:endParaRPr lang="cs-CZ" dirty="0"/>
          </a:p>
        </p:txBody>
      </p:sp>
      <p:sp>
        <p:nvSpPr>
          <p:cNvPr id="4" name="Šipka ohnutá nahoru 3">
            <a:hlinkClick r:id="rId2" action="ppaction://hlinksldjump"/>
          </p:cNvPr>
          <p:cNvSpPr/>
          <p:nvPr/>
        </p:nvSpPr>
        <p:spPr>
          <a:xfrm>
            <a:off x="7524328" y="5229200"/>
            <a:ext cx="1224136" cy="1080120"/>
          </a:xfrm>
          <a:prstGeom prst="bentUpArrow">
            <a:avLst/>
          </a:prstGeom>
          <a:solidFill>
            <a:srgbClr val="FFC000"/>
          </a:solidFill>
          <a:ln w="57150"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ZPĚT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5" name="Popisek se šipkou dolů 4"/>
          <p:cNvSpPr/>
          <p:nvPr/>
        </p:nvSpPr>
        <p:spPr>
          <a:xfrm>
            <a:off x="3275856" y="3284984"/>
            <a:ext cx="2232248" cy="1440160"/>
          </a:xfrm>
          <a:prstGeom prst="downArrowCallout">
            <a:avLst/>
          </a:prstGeom>
          <a:solidFill>
            <a:srgbClr val="FF0000"/>
          </a:solidFill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ODPOVĚĎ</a:t>
            </a:r>
            <a:endParaRPr lang="cs-CZ" sz="2000" b="1" dirty="0"/>
          </a:p>
        </p:txBody>
      </p:sp>
      <p:sp>
        <p:nvSpPr>
          <p:cNvPr id="6" name="Obdélník 5"/>
          <p:cNvSpPr/>
          <p:nvPr/>
        </p:nvSpPr>
        <p:spPr>
          <a:xfrm>
            <a:off x="1907704" y="4941168"/>
            <a:ext cx="5112568" cy="1512168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úbor</a:t>
            </a:r>
            <a:endParaRPr lang="cs-CZ" sz="24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  <a:ln w="28575">
            <a:solidFill>
              <a:schemeClr val="tx1"/>
            </a:solidFill>
          </a:ln>
        </p:spPr>
        <p:txBody>
          <a:bodyPr/>
          <a:lstStyle/>
          <a:p>
            <a:r>
              <a:rPr lang="cs-CZ" dirty="0" smtClean="0"/>
              <a:t>ČELEDI ROSTLIN  3000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1468760"/>
          </a:xfrm>
        </p:spPr>
        <p:txBody>
          <a:bodyPr/>
          <a:lstStyle/>
          <a:p>
            <a:r>
              <a:rPr lang="cs-CZ" dirty="0" smtClean="0"/>
              <a:t>Řekni, jaký plod je typický pro kulturní trávy.</a:t>
            </a:r>
            <a:endParaRPr lang="cs-CZ" dirty="0"/>
          </a:p>
        </p:txBody>
      </p:sp>
      <p:sp>
        <p:nvSpPr>
          <p:cNvPr id="4" name="Šipka ohnutá nahoru 3">
            <a:hlinkClick r:id="rId2" action="ppaction://hlinksldjump"/>
          </p:cNvPr>
          <p:cNvSpPr/>
          <p:nvPr/>
        </p:nvSpPr>
        <p:spPr>
          <a:xfrm>
            <a:off x="7524328" y="5229200"/>
            <a:ext cx="1224136" cy="1080120"/>
          </a:xfrm>
          <a:prstGeom prst="bentUpArrow">
            <a:avLst/>
          </a:prstGeom>
          <a:solidFill>
            <a:srgbClr val="FFC000"/>
          </a:solidFill>
          <a:ln w="57150"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ZPĚT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5" name="Popisek se šipkou dolů 4"/>
          <p:cNvSpPr/>
          <p:nvPr/>
        </p:nvSpPr>
        <p:spPr>
          <a:xfrm>
            <a:off x="3275856" y="3284984"/>
            <a:ext cx="2232248" cy="1440160"/>
          </a:xfrm>
          <a:prstGeom prst="downArrowCallout">
            <a:avLst/>
          </a:prstGeom>
          <a:solidFill>
            <a:srgbClr val="FF0000"/>
          </a:solidFill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ODPOVĚĎ</a:t>
            </a:r>
            <a:endParaRPr lang="cs-CZ" sz="2000" b="1" dirty="0"/>
          </a:p>
        </p:txBody>
      </p:sp>
      <p:sp>
        <p:nvSpPr>
          <p:cNvPr id="6" name="Obdélník 5"/>
          <p:cNvSpPr/>
          <p:nvPr/>
        </p:nvSpPr>
        <p:spPr>
          <a:xfrm>
            <a:off x="1907704" y="4941168"/>
            <a:ext cx="5112568" cy="1512168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obilka</a:t>
            </a:r>
            <a:endParaRPr lang="cs-CZ" sz="24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  <a:ln w="28575">
            <a:solidFill>
              <a:schemeClr val="tx1"/>
            </a:solidFill>
          </a:ln>
        </p:spPr>
        <p:txBody>
          <a:bodyPr/>
          <a:lstStyle/>
          <a:p>
            <a:r>
              <a:rPr lang="cs-CZ" dirty="0" smtClean="0"/>
              <a:t>ČELEDI ROSTLIN  4000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1468760"/>
          </a:xfrm>
        </p:spPr>
        <p:txBody>
          <a:bodyPr/>
          <a:lstStyle/>
          <a:p>
            <a:r>
              <a:rPr lang="cs-CZ" dirty="0" smtClean="0"/>
              <a:t>Jmenuj tři čeledi dvouděložných rostlin.</a:t>
            </a:r>
            <a:endParaRPr lang="cs-CZ" dirty="0"/>
          </a:p>
        </p:txBody>
      </p:sp>
      <p:sp>
        <p:nvSpPr>
          <p:cNvPr id="4" name="Šipka ohnutá nahoru 3">
            <a:hlinkClick r:id="rId2" action="ppaction://hlinksldjump"/>
          </p:cNvPr>
          <p:cNvSpPr/>
          <p:nvPr/>
        </p:nvSpPr>
        <p:spPr>
          <a:xfrm>
            <a:off x="7524328" y="5229200"/>
            <a:ext cx="1224136" cy="1080120"/>
          </a:xfrm>
          <a:prstGeom prst="bentUpArrow">
            <a:avLst/>
          </a:prstGeom>
          <a:solidFill>
            <a:srgbClr val="FFC000"/>
          </a:solidFill>
          <a:ln w="57150"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ZPĚT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5" name="Popisek se šipkou dolů 4"/>
          <p:cNvSpPr/>
          <p:nvPr/>
        </p:nvSpPr>
        <p:spPr>
          <a:xfrm>
            <a:off x="3275856" y="3284984"/>
            <a:ext cx="2232248" cy="1440160"/>
          </a:xfrm>
          <a:prstGeom prst="downArrowCallout">
            <a:avLst/>
          </a:prstGeom>
          <a:solidFill>
            <a:srgbClr val="FF0000"/>
          </a:solidFill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ODPOVĚĎ</a:t>
            </a:r>
            <a:endParaRPr lang="cs-CZ" sz="2000" b="1" dirty="0"/>
          </a:p>
        </p:txBody>
      </p:sp>
      <p:sp>
        <p:nvSpPr>
          <p:cNvPr id="6" name="Obdélník 5"/>
          <p:cNvSpPr/>
          <p:nvPr/>
        </p:nvSpPr>
        <p:spPr>
          <a:xfrm>
            <a:off x="1907704" y="4941168"/>
            <a:ext cx="5112568" cy="1512168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Pryskyřníkovité, </a:t>
            </a:r>
            <a:r>
              <a:rPr lang="cs-CZ" sz="2400" b="1" dirty="0" err="1" smtClean="0"/>
              <a:t>hluchavkovité</a:t>
            </a:r>
            <a:r>
              <a:rPr lang="cs-CZ" sz="2400" b="1" dirty="0" smtClean="0"/>
              <a:t>, </a:t>
            </a:r>
            <a:r>
              <a:rPr lang="cs-CZ" sz="2400" b="1" dirty="0" err="1" smtClean="0"/>
              <a:t>hvězdnicovité</a:t>
            </a:r>
            <a:r>
              <a:rPr lang="cs-CZ" sz="2400" b="1" dirty="0" smtClean="0"/>
              <a:t>, bobovité, růžovité…</a:t>
            </a:r>
            <a:endParaRPr lang="cs-CZ" sz="24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  <a:ln w="28575">
            <a:solidFill>
              <a:schemeClr val="tx1"/>
            </a:solidFill>
          </a:ln>
        </p:spPr>
        <p:txBody>
          <a:bodyPr/>
          <a:lstStyle/>
          <a:p>
            <a:r>
              <a:rPr lang="cs-CZ" dirty="0" smtClean="0"/>
              <a:t>ČELEDI ROSTLIN  5000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6923112" cy="1468760"/>
          </a:xfrm>
        </p:spPr>
        <p:txBody>
          <a:bodyPr/>
          <a:lstStyle/>
          <a:p>
            <a:r>
              <a:rPr lang="cs-CZ" dirty="0" smtClean="0"/>
              <a:t>Jmenuj rostliny, které člověk vyšlechtil z brukve zelné.</a:t>
            </a:r>
            <a:endParaRPr lang="cs-CZ" dirty="0"/>
          </a:p>
        </p:txBody>
      </p:sp>
      <p:sp>
        <p:nvSpPr>
          <p:cNvPr id="4" name="Šipka ohnutá nahoru 3">
            <a:hlinkClick r:id="rId2" action="ppaction://hlinksldjump"/>
          </p:cNvPr>
          <p:cNvSpPr/>
          <p:nvPr/>
        </p:nvSpPr>
        <p:spPr>
          <a:xfrm>
            <a:off x="7524328" y="5229200"/>
            <a:ext cx="1224136" cy="1080120"/>
          </a:xfrm>
          <a:prstGeom prst="bentUpArrow">
            <a:avLst/>
          </a:prstGeom>
          <a:solidFill>
            <a:srgbClr val="FFC000"/>
          </a:solidFill>
          <a:ln w="57150"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ZPĚT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5" name="Popisek se šipkou dolů 4"/>
          <p:cNvSpPr/>
          <p:nvPr/>
        </p:nvSpPr>
        <p:spPr>
          <a:xfrm>
            <a:off x="3275856" y="3284984"/>
            <a:ext cx="2232248" cy="1440160"/>
          </a:xfrm>
          <a:prstGeom prst="downArrowCallout">
            <a:avLst/>
          </a:prstGeom>
          <a:solidFill>
            <a:srgbClr val="FF0000"/>
          </a:solidFill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ODPOVĚĎ</a:t>
            </a:r>
            <a:endParaRPr lang="cs-CZ" sz="2000" b="1" dirty="0"/>
          </a:p>
        </p:txBody>
      </p:sp>
      <p:sp>
        <p:nvSpPr>
          <p:cNvPr id="6" name="Obdélník 5"/>
          <p:cNvSpPr/>
          <p:nvPr/>
        </p:nvSpPr>
        <p:spPr>
          <a:xfrm>
            <a:off x="1907704" y="4941168"/>
            <a:ext cx="5112568" cy="1512168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Kapusta, zelí, kedluben, ředkvička, </a:t>
            </a:r>
            <a:endParaRPr lang="cs-CZ" sz="24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B050"/>
          </a:solidFill>
          <a:ln w="28575"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sz="3600" b="1" dirty="0" smtClean="0"/>
              <a:t>VÝTRUSNÉ ROSTLINY  </a:t>
            </a:r>
            <a:r>
              <a:rPr lang="cs-CZ" dirty="0" smtClean="0"/>
              <a:t>1000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1468760"/>
          </a:xfrm>
        </p:spPr>
        <p:txBody>
          <a:bodyPr/>
          <a:lstStyle/>
          <a:p>
            <a:r>
              <a:rPr lang="cs-CZ" dirty="0" smtClean="0"/>
              <a:t>Jmenuj tři </a:t>
            </a:r>
            <a:r>
              <a:rPr lang="cs-CZ" dirty="0" smtClean="0"/>
              <a:t> skupiny výtrusných rostlin.</a:t>
            </a:r>
            <a:endParaRPr lang="cs-CZ" dirty="0"/>
          </a:p>
        </p:txBody>
      </p:sp>
      <p:sp>
        <p:nvSpPr>
          <p:cNvPr id="4" name="Šipka ohnutá nahoru 3">
            <a:hlinkClick r:id="rId2" action="ppaction://hlinksldjump"/>
          </p:cNvPr>
          <p:cNvSpPr/>
          <p:nvPr/>
        </p:nvSpPr>
        <p:spPr>
          <a:xfrm>
            <a:off x="7524328" y="5229200"/>
            <a:ext cx="1224136" cy="1080120"/>
          </a:xfrm>
          <a:prstGeom prst="bentUpArrow">
            <a:avLst/>
          </a:prstGeom>
          <a:solidFill>
            <a:srgbClr val="FFC000"/>
          </a:solidFill>
          <a:ln w="57150"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ZPĚT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5" name="Popisek se šipkou dolů 4"/>
          <p:cNvSpPr/>
          <p:nvPr/>
        </p:nvSpPr>
        <p:spPr>
          <a:xfrm>
            <a:off x="3275856" y="3284984"/>
            <a:ext cx="2232248" cy="1440160"/>
          </a:xfrm>
          <a:prstGeom prst="downArrowCallout">
            <a:avLst/>
          </a:prstGeom>
          <a:solidFill>
            <a:srgbClr val="FF0000"/>
          </a:solidFill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ODPOVĚĎ</a:t>
            </a:r>
            <a:endParaRPr lang="cs-CZ" sz="2000" b="1" dirty="0"/>
          </a:p>
        </p:txBody>
      </p:sp>
      <p:sp>
        <p:nvSpPr>
          <p:cNvPr id="6" name="Obdélník 5"/>
          <p:cNvSpPr/>
          <p:nvPr/>
        </p:nvSpPr>
        <p:spPr>
          <a:xfrm>
            <a:off x="1907704" y="4941168"/>
            <a:ext cx="5112568" cy="1512168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Mechy, kapradiny, plavuně, přesličky</a:t>
            </a:r>
            <a:endParaRPr lang="cs-CZ" sz="24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B050"/>
          </a:solidFill>
          <a:ln w="28575"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sz="3600" b="1" dirty="0" smtClean="0"/>
              <a:t>VÝTRUSNÉ ROSTLINY </a:t>
            </a:r>
            <a:r>
              <a:rPr lang="cs-CZ" dirty="0" smtClean="0"/>
              <a:t>2000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1468760"/>
          </a:xfrm>
        </p:spPr>
        <p:txBody>
          <a:bodyPr/>
          <a:lstStyle/>
          <a:p>
            <a:r>
              <a:rPr lang="cs-CZ" dirty="0" smtClean="0"/>
              <a:t>Řekni, jak se rozmnožují mechorosty.</a:t>
            </a:r>
            <a:endParaRPr lang="cs-CZ" dirty="0"/>
          </a:p>
        </p:txBody>
      </p:sp>
      <p:sp>
        <p:nvSpPr>
          <p:cNvPr id="4" name="Šipka ohnutá nahoru 3">
            <a:hlinkClick r:id="rId2" action="ppaction://hlinksldjump"/>
          </p:cNvPr>
          <p:cNvSpPr/>
          <p:nvPr/>
        </p:nvSpPr>
        <p:spPr>
          <a:xfrm>
            <a:off x="7524328" y="5229200"/>
            <a:ext cx="1224136" cy="1080120"/>
          </a:xfrm>
          <a:prstGeom prst="bentUpArrow">
            <a:avLst/>
          </a:prstGeom>
          <a:solidFill>
            <a:srgbClr val="FFC000"/>
          </a:solidFill>
          <a:ln w="57150"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ZPĚT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5" name="Popisek se šipkou dolů 4"/>
          <p:cNvSpPr/>
          <p:nvPr/>
        </p:nvSpPr>
        <p:spPr>
          <a:xfrm>
            <a:off x="3275856" y="3284984"/>
            <a:ext cx="2232248" cy="1440160"/>
          </a:xfrm>
          <a:prstGeom prst="downArrowCallout">
            <a:avLst/>
          </a:prstGeom>
          <a:solidFill>
            <a:srgbClr val="FF0000"/>
          </a:solidFill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ODPOVĚĎ</a:t>
            </a:r>
            <a:endParaRPr lang="cs-CZ" sz="2000" b="1" dirty="0"/>
          </a:p>
        </p:txBody>
      </p:sp>
      <p:sp>
        <p:nvSpPr>
          <p:cNvPr id="6" name="Obdélník 5"/>
          <p:cNvSpPr/>
          <p:nvPr/>
        </p:nvSpPr>
        <p:spPr>
          <a:xfrm>
            <a:off x="1907704" y="4941168"/>
            <a:ext cx="5112568" cy="1512168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Rodozměnou – střídání pohlavního a nepohlavního rozmnožování.</a:t>
            </a:r>
            <a:endParaRPr lang="cs-CZ" sz="24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B050"/>
          </a:solidFill>
          <a:ln w="28575"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sz="3600" b="1" dirty="0" smtClean="0"/>
              <a:t>VÝTRUSNÉ ROSTLINY </a:t>
            </a:r>
            <a:r>
              <a:rPr lang="cs-CZ" dirty="0" smtClean="0"/>
              <a:t>3000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1468760"/>
          </a:xfrm>
        </p:spPr>
        <p:txBody>
          <a:bodyPr>
            <a:normAutofit/>
          </a:bodyPr>
          <a:lstStyle/>
          <a:p>
            <a:r>
              <a:rPr lang="cs-CZ" dirty="0" smtClean="0"/>
              <a:t>Popiš stavbu mechové rostlinky.</a:t>
            </a:r>
            <a:endParaRPr lang="cs-CZ" dirty="0"/>
          </a:p>
        </p:txBody>
      </p:sp>
      <p:sp>
        <p:nvSpPr>
          <p:cNvPr id="4" name="Šipka ohnutá nahoru 3">
            <a:hlinkClick r:id="rId2" action="ppaction://hlinksldjump"/>
          </p:cNvPr>
          <p:cNvSpPr/>
          <p:nvPr/>
        </p:nvSpPr>
        <p:spPr>
          <a:xfrm>
            <a:off x="7524328" y="5229200"/>
            <a:ext cx="1224136" cy="1080120"/>
          </a:xfrm>
          <a:prstGeom prst="bentUpArrow">
            <a:avLst/>
          </a:prstGeom>
          <a:solidFill>
            <a:srgbClr val="FFC000"/>
          </a:solidFill>
          <a:ln w="57150"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ZPĚT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5" name="Popisek se šipkou dolů 4"/>
          <p:cNvSpPr/>
          <p:nvPr/>
        </p:nvSpPr>
        <p:spPr>
          <a:xfrm>
            <a:off x="3275856" y="3284984"/>
            <a:ext cx="2232248" cy="1440160"/>
          </a:xfrm>
          <a:prstGeom prst="downArrowCallout">
            <a:avLst/>
          </a:prstGeom>
          <a:solidFill>
            <a:srgbClr val="FF0000"/>
          </a:solidFill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ODPOVĚĎ</a:t>
            </a:r>
            <a:endParaRPr lang="cs-CZ" sz="2000" b="1" dirty="0"/>
          </a:p>
        </p:txBody>
      </p:sp>
      <p:sp>
        <p:nvSpPr>
          <p:cNvPr id="6" name="Obdélník 5"/>
          <p:cNvSpPr/>
          <p:nvPr/>
        </p:nvSpPr>
        <p:spPr>
          <a:xfrm>
            <a:off x="1907704" y="4941168"/>
            <a:ext cx="5112568" cy="1512168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Příchytné vlákno, lodyžka s lístky, štět a tobolka.</a:t>
            </a:r>
            <a:endParaRPr lang="cs-CZ" sz="24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B050"/>
          </a:solidFill>
          <a:ln w="28575"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sz="3600" b="1" dirty="0" smtClean="0"/>
              <a:t>VÝTRUSNÉ ROSTLINY </a:t>
            </a:r>
            <a:r>
              <a:rPr lang="cs-CZ" dirty="0" smtClean="0"/>
              <a:t>4000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1468760"/>
          </a:xfrm>
        </p:spPr>
        <p:txBody>
          <a:bodyPr>
            <a:normAutofit/>
          </a:bodyPr>
          <a:lstStyle/>
          <a:p>
            <a:r>
              <a:rPr lang="cs-CZ" dirty="0" smtClean="0"/>
              <a:t>Vysvětli pojem </a:t>
            </a:r>
            <a:r>
              <a:rPr lang="cs-CZ" dirty="0" smtClean="0"/>
              <a:t>„oddenek“ </a:t>
            </a:r>
            <a:r>
              <a:rPr lang="cs-CZ" dirty="0" smtClean="0"/>
              <a:t>a uveď příklad rostliny, která jej má.</a:t>
            </a:r>
            <a:endParaRPr lang="cs-CZ" dirty="0"/>
          </a:p>
        </p:txBody>
      </p:sp>
      <p:sp>
        <p:nvSpPr>
          <p:cNvPr id="4" name="Šipka ohnutá nahoru 3">
            <a:hlinkClick r:id="rId2" action="ppaction://hlinksldjump"/>
          </p:cNvPr>
          <p:cNvSpPr/>
          <p:nvPr/>
        </p:nvSpPr>
        <p:spPr>
          <a:xfrm>
            <a:off x="7524328" y="5229200"/>
            <a:ext cx="1224136" cy="1080120"/>
          </a:xfrm>
          <a:prstGeom prst="bentUpArrow">
            <a:avLst/>
          </a:prstGeom>
          <a:solidFill>
            <a:srgbClr val="FFC000"/>
          </a:solidFill>
          <a:ln w="57150"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ZPĚT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5" name="Popisek se šipkou dolů 4"/>
          <p:cNvSpPr/>
          <p:nvPr/>
        </p:nvSpPr>
        <p:spPr>
          <a:xfrm>
            <a:off x="3275856" y="3284984"/>
            <a:ext cx="2232248" cy="1440160"/>
          </a:xfrm>
          <a:prstGeom prst="downArrowCallout">
            <a:avLst/>
          </a:prstGeom>
          <a:solidFill>
            <a:srgbClr val="FF0000"/>
          </a:solidFill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ODPOVĚĎ</a:t>
            </a:r>
            <a:endParaRPr lang="cs-CZ" sz="2000" b="1" dirty="0"/>
          </a:p>
        </p:txBody>
      </p:sp>
      <p:sp>
        <p:nvSpPr>
          <p:cNvPr id="6" name="Obdélník 5"/>
          <p:cNvSpPr/>
          <p:nvPr/>
        </p:nvSpPr>
        <p:spPr>
          <a:xfrm>
            <a:off x="1907704" y="4941168"/>
            <a:ext cx="5112568" cy="1512168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Podzemní stonek, kapradiny.</a:t>
            </a:r>
            <a:endParaRPr lang="cs-CZ" sz="24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B050"/>
          </a:solidFill>
          <a:ln w="28575"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sz="3600" b="1" dirty="0" smtClean="0"/>
              <a:t>VÝTRUSNÉ ROSTLINY </a:t>
            </a:r>
            <a:r>
              <a:rPr lang="cs-CZ" dirty="0" smtClean="0"/>
              <a:t>5000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1468760"/>
          </a:xfrm>
        </p:spPr>
        <p:txBody>
          <a:bodyPr>
            <a:normAutofit/>
          </a:bodyPr>
          <a:lstStyle/>
          <a:p>
            <a:r>
              <a:rPr lang="cs-CZ" dirty="0" smtClean="0"/>
              <a:t>Vzpomeň si, kterým rostlinám vděčíme za vznik černého a hnědého uhlí.</a:t>
            </a:r>
            <a:endParaRPr lang="cs-CZ" dirty="0"/>
          </a:p>
        </p:txBody>
      </p:sp>
      <p:sp>
        <p:nvSpPr>
          <p:cNvPr id="4" name="Šipka ohnutá nahoru 3">
            <a:hlinkClick r:id="rId2" action="ppaction://hlinksldjump"/>
          </p:cNvPr>
          <p:cNvSpPr/>
          <p:nvPr/>
        </p:nvSpPr>
        <p:spPr>
          <a:xfrm>
            <a:off x="7524328" y="5229200"/>
            <a:ext cx="1224136" cy="1080120"/>
          </a:xfrm>
          <a:prstGeom prst="bentUpArrow">
            <a:avLst/>
          </a:prstGeom>
          <a:solidFill>
            <a:srgbClr val="FFC000"/>
          </a:solidFill>
          <a:ln w="57150"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ZPĚT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5" name="Popisek se šipkou dolů 4"/>
          <p:cNvSpPr/>
          <p:nvPr/>
        </p:nvSpPr>
        <p:spPr>
          <a:xfrm>
            <a:off x="3275856" y="3284984"/>
            <a:ext cx="2232248" cy="1440160"/>
          </a:xfrm>
          <a:prstGeom prst="downArrowCallout">
            <a:avLst/>
          </a:prstGeom>
          <a:solidFill>
            <a:srgbClr val="FF0000"/>
          </a:solidFill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ODPOVĚĎ</a:t>
            </a:r>
            <a:endParaRPr lang="cs-CZ" sz="2000" b="1" dirty="0"/>
          </a:p>
        </p:txBody>
      </p:sp>
      <p:sp>
        <p:nvSpPr>
          <p:cNvPr id="6" name="Obdélník 5"/>
          <p:cNvSpPr/>
          <p:nvPr/>
        </p:nvSpPr>
        <p:spPr>
          <a:xfrm>
            <a:off x="1907704" y="4941168"/>
            <a:ext cx="5112568" cy="1512168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Stromovitým kapradinám, přesličkám a plavuním.</a:t>
            </a:r>
            <a:endParaRPr lang="cs-CZ" sz="24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60000"/>
              <a:lumOff val="40000"/>
            </a:schemeClr>
          </a:solidFill>
          <a:ln w="28575"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sz="3600" b="1" dirty="0" smtClean="0"/>
              <a:t>OBOJŽIVELNÍCI, PLAZI </a:t>
            </a:r>
            <a:r>
              <a:rPr lang="cs-CZ" dirty="0" smtClean="0"/>
              <a:t>1000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1468760"/>
          </a:xfrm>
        </p:spPr>
        <p:txBody>
          <a:bodyPr>
            <a:normAutofit/>
          </a:bodyPr>
          <a:lstStyle/>
          <a:p>
            <a:r>
              <a:rPr lang="cs-CZ" dirty="0" smtClean="0"/>
              <a:t>Řekni, z koho se vyvinuli obojživelníci.</a:t>
            </a:r>
            <a:endParaRPr lang="cs-CZ" dirty="0"/>
          </a:p>
        </p:txBody>
      </p:sp>
      <p:sp>
        <p:nvSpPr>
          <p:cNvPr id="4" name="Šipka ohnutá nahoru 3">
            <a:hlinkClick r:id="rId2" action="ppaction://hlinksldjump"/>
          </p:cNvPr>
          <p:cNvSpPr/>
          <p:nvPr/>
        </p:nvSpPr>
        <p:spPr>
          <a:xfrm>
            <a:off x="7524328" y="5229200"/>
            <a:ext cx="1224136" cy="1080120"/>
          </a:xfrm>
          <a:prstGeom prst="bentUpArrow">
            <a:avLst/>
          </a:prstGeom>
          <a:solidFill>
            <a:srgbClr val="FFC000"/>
          </a:solidFill>
          <a:ln w="57150"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ZPĚT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5" name="Popisek se šipkou dolů 4"/>
          <p:cNvSpPr/>
          <p:nvPr/>
        </p:nvSpPr>
        <p:spPr>
          <a:xfrm>
            <a:off x="3275856" y="3284984"/>
            <a:ext cx="2232248" cy="1440160"/>
          </a:xfrm>
          <a:prstGeom prst="downArrowCallout">
            <a:avLst/>
          </a:prstGeom>
          <a:solidFill>
            <a:srgbClr val="FF0000"/>
          </a:solidFill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ODPOVĚĎ</a:t>
            </a:r>
            <a:endParaRPr lang="cs-CZ" sz="2000" b="1" dirty="0"/>
          </a:p>
        </p:txBody>
      </p:sp>
      <p:sp>
        <p:nvSpPr>
          <p:cNvPr id="6" name="Obdélník 5"/>
          <p:cNvSpPr/>
          <p:nvPr/>
        </p:nvSpPr>
        <p:spPr>
          <a:xfrm>
            <a:off x="1907704" y="4941168"/>
            <a:ext cx="5112568" cy="1512168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z ryb</a:t>
            </a:r>
            <a:endParaRPr lang="cs-CZ" sz="24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60000"/>
              <a:lumOff val="40000"/>
            </a:schemeClr>
          </a:solidFill>
          <a:ln w="28575"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sz="3600" b="1" dirty="0" smtClean="0"/>
              <a:t>OBOJŽIVELNÍCI, PLAZI </a:t>
            </a:r>
            <a:r>
              <a:rPr lang="cs-CZ" dirty="0" smtClean="0"/>
              <a:t>2000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1468760"/>
          </a:xfrm>
        </p:spPr>
        <p:txBody>
          <a:bodyPr>
            <a:normAutofit/>
          </a:bodyPr>
          <a:lstStyle/>
          <a:p>
            <a:r>
              <a:rPr lang="cs-CZ" dirty="0" smtClean="0"/>
              <a:t>Řekni, k jakému oplození dochází u obojživelníků.</a:t>
            </a:r>
            <a:endParaRPr lang="cs-CZ" dirty="0"/>
          </a:p>
        </p:txBody>
      </p:sp>
      <p:sp>
        <p:nvSpPr>
          <p:cNvPr id="4" name="Šipka ohnutá nahoru 3">
            <a:hlinkClick r:id="rId2" action="ppaction://hlinksldjump"/>
          </p:cNvPr>
          <p:cNvSpPr/>
          <p:nvPr/>
        </p:nvSpPr>
        <p:spPr>
          <a:xfrm>
            <a:off x="7524328" y="5229200"/>
            <a:ext cx="1224136" cy="1080120"/>
          </a:xfrm>
          <a:prstGeom prst="bentUpArrow">
            <a:avLst/>
          </a:prstGeom>
          <a:solidFill>
            <a:srgbClr val="FFC000"/>
          </a:solidFill>
          <a:ln w="57150"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ZPĚT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5" name="Popisek se šipkou dolů 4"/>
          <p:cNvSpPr/>
          <p:nvPr/>
        </p:nvSpPr>
        <p:spPr>
          <a:xfrm>
            <a:off x="3275856" y="3284984"/>
            <a:ext cx="2232248" cy="1440160"/>
          </a:xfrm>
          <a:prstGeom prst="downArrowCallout">
            <a:avLst/>
          </a:prstGeom>
          <a:solidFill>
            <a:srgbClr val="FF0000"/>
          </a:solidFill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ODPOVĚĎ</a:t>
            </a:r>
            <a:endParaRPr lang="cs-CZ" sz="2000" b="1" dirty="0"/>
          </a:p>
        </p:txBody>
      </p:sp>
      <p:sp>
        <p:nvSpPr>
          <p:cNvPr id="6" name="Obdélník 5"/>
          <p:cNvSpPr/>
          <p:nvPr/>
        </p:nvSpPr>
        <p:spPr>
          <a:xfrm>
            <a:off x="1907704" y="4941168"/>
            <a:ext cx="5112568" cy="1512168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K vnějšímu.</a:t>
            </a:r>
            <a:endParaRPr lang="cs-CZ" sz="24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60000"/>
              <a:lumOff val="40000"/>
            </a:schemeClr>
          </a:solidFill>
          <a:ln w="28575"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sz="3600" b="1" dirty="0" smtClean="0"/>
              <a:t>OBOJŽIVELNÍCI, PLAZI </a:t>
            </a:r>
            <a:r>
              <a:rPr lang="cs-CZ" dirty="0" smtClean="0"/>
              <a:t>3000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1468760"/>
          </a:xfrm>
        </p:spPr>
        <p:txBody>
          <a:bodyPr>
            <a:normAutofit/>
          </a:bodyPr>
          <a:lstStyle/>
          <a:p>
            <a:r>
              <a:rPr lang="cs-CZ" dirty="0" smtClean="0"/>
              <a:t>Řekni, z jakého materiálu jsou plazí a ptačí  vajíčka.</a:t>
            </a:r>
            <a:endParaRPr lang="cs-CZ" dirty="0"/>
          </a:p>
        </p:txBody>
      </p:sp>
      <p:sp>
        <p:nvSpPr>
          <p:cNvPr id="4" name="Šipka ohnutá nahoru 3">
            <a:hlinkClick r:id="rId2" action="ppaction://hlinksldjump"/>
          </p:cNvPr>
          <p:cNvSpPr/>
          <p:nvPr/>
        </p:nvSpPr>
        <p:spPr>
          <a:xfrm>
            <a:off x="7524328" y="5229200"/>
            <a:ext cx="1224136" cy="1080120"/>
          </a:xfrm>
          <a:prstGeom prst="bentUpArrow">
            <a:avLst/>
          </a:prstGeom>
          <a:solidFill>
            <a:srgbClr val="FFC000"/>
          </a:solidFill>
          <a:ln w="57150"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ZPĚT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5" name="Popisek se šipkou dolů 4"/>
          <p:cNvSpPr/>
          <p:nvPr/>
        </p:nvSpPr>
        <p:spPr>
          <a:xfrm>
            <a:off x="3275856" y="3284984"/>
            <a:ext cx="2232248" cy="1440160"/>
          </a:xfrm>
          <a:prstGeom prst="downArrowCallout">
            <a:avLst/>
          </a:prstGeom>
          <a:solidFill>
            <a:srgbClr val="FF0000"/>
          </a:solidFill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ODPOVĚĎ</a:t>
            </a:r>
            <a:endParaRPr lang="cs-CZ" sz="2000" b="1" dirty="0"/>
          </a:p>
        </p:txBody>
      </p:sp>
      <p:sp>
        <p:nvSpPr>
          <p:cNvPr id="6" name="Obdélník 5"/>
          <p:cNvSpPr/>
          <p:nvPr/>
        </p:nvSpPr>
        <p:spPr>
          <a:xfrm>
            <a:off x="1907704" y="4941168"/>
            <a:ext cx="5112568" cy="1512168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kožovitá a vápenitá</a:t>
            </a:r>
            <a:endParaRPr lang="cs-CZ" sz="24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60000"/>
              <a:lumOff val="40000"/>
            </a:schemeClr>
          </a:solidFill>
          <a:ln w="28575"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sz="3600" b="1" dirty="0" smtClean="0"/>
              <a:t>OBOJŽIVELNÍCI, PLAZI </a:t>
            </a:r>
            <a:r>
              <a:rPr lang="cs-CZ" dirty="0" smtClean="0"/>
              <a:t>4000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1468760"/>
          </a:xfrm>
        </p:spPr>
        <p:txBody>
          <a:bodyPr>
            <a:normAutofit/>
          </a:bodyPr>
          <a:lstStyle/>
          <a:p>
            <a:r>
              <a:rPr lang="cs-CZ" dirty="0" smtClean="0"/>
              <a:t>Jmenuj tři druhy našich obojživelníků.</a:t>
            </a:r>
            <a:endParaRPr lang="cs-CZ" dirty="0"/>
          </a:p>
        </p:txBody>
      </p:sp>
      <p:sp>
        <p:nvSpPr>
          <p:cNvPr id="4" name="Šipka ohnutá nahoru 3">
            <a:hlinkClick r:id="rId2" action="ppaction://hlinksldjump"/>
          </p:cNvPr>
          <p:cNvSpPr/>
          <p:nvPr/>
        </p:nvSpPr>
        <p:spPr>
          <a:xfrm>
            <a:off x="7524328" y="5229200"/>
            <a:ext cx="1224136" cy="1080120"/>
          </a:xfrm>
          <a:prstGeom prst="bentUpArrow">
            <a:avLst/>
          </a:prstGeom>
          <a:solidFill>
            <a:srgbClr val="FFC000"/>
          </a:solidFill>
          <a:ln w="57150"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ZPĚT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5" name="Popisek se šipkou dolů 4"/>
          <p:cNvSpPr/>
          <p:nvPr/>
        </p:nvSpPr>
        <p:spPr>
          <a:xfrm>
            <a:off x="3275856" y="3284984"/>
            <a:ext cx="2232248" cy="1440160"/>
          </a:xfrm>
          <a:prstGeom prst="downArrowCallout">
            <a:avLst/>
          </a:prstGeom>
          <a:solidFill>
            <a:srgbClr val="FF0000"/>
          </a:solidFill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ODPOVĚĎ</a:t>
            </a:r>
            <a:endParaRPr lang="cs-CZ" sz="2000" b="1" dirty="0"/>
          </a:p>
        </p:txBody>
      </p:sp>
      <p:sp>
        <p:nvSpPr>
          <p:cNvPr id="6" name="Obdélník 5"/>
          <p:cNvSpPr/>
          <p:nvPr/>
        </p:nvSpPr>
        <p:spPr>
          <a:xfrm>
            <a:off x="1907704" y="4941168"/>
            <a:ext cx="5112568" cy="1512168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skokan hnědý a zelený, ropucha obecná, rosnička obecná</a:t>
            </a:r>
            <a:endParaRPr lang="cs-CZ" sz="24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60000"/>
              <a:lumOff val="40000"/>
            </a:schemeClr>
          </a:solidFill>
          <a:ln w="28575"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sz="3600" b="1" dirty="0" smtClean="0"/>
              <a:t>OBOJŽIVELNÍCI, PLAZI </a:t>
            </a:r>
            <a:r>
              <a:rPr lang="cs-CZ" dirty="0" smtClean="0"/>
              <a:t>5000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5770984" cy="1468760"/>
          </a:xfrm>
        </p:spPr>
        <p:txBody>
          <a:bodyPr>
            <a:normAutofit/>
          </a:bodyPr>
          <a:lstStyle/>
          <a:p>
            <a:r>
              <a:rPr lang="cs-CZ" dirty="0" smtClean="0"/>
              <a:t>Řekni, která kost chybí </a:t>
            </a:r>
            <a:r>
              <a:rPr lang="cs-CZ" dirty="0" smtClean="0"/>
              <a:t>hadům </a:t>
            </a:r>
            <a:r>
              <a:rPr lang="cs-CZ" dirty="0" smtClean="0"/>
              <a:t>(v souvislosti s TS).</a:t>
            </a:r>
            <a:endParaRPr lang="cs-CZ" dirty="0"/>
          </a:p>
        </p:txBody>
      </p:sp>
      <p:sp>
        <p:nvSpPr>
          <p:cNvPr id="4" name="Šipka ohnutá nahoru 3">
            <a:hlinkClick r:id="rId2" action="ppaction://hlinksldjump"/>
          </p:cNvPr>
          <p:cNvSpPr/>
          <p:nvPr/>
        </p:nvSpPr>
        <p:spPr>
          <a:xfrm>
            <a:off x="7524328" y="5229200"/>
            <a:ext cx="1224136" cy="1080120"/>
          </a:xfrm>
          <a:prstGeom prst="bentUpArrow">
            <a:avLst/>
          </a:prstGeom>
          <a:solidFill>
            <a:srgbClr val="FFC000"/>
          </a:solidFill>
          <a:ln w="57150"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ZPĚT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5" name="Popisek se šipkou dolů 4"/>
          <p:cNvSpPr/>
          <p:nvPr/>
        </p:nvSpPr>
        <p:spPr>
          <a:xfrm>
            <a:off x="3275856" y="3284984"/>
            <a:ext cx="2232248" cy="1440160"/>
          </a:xfrm>
          <a:prstGeom prst="downArrowCallout">
            <a:avLst/>
          </a:prstGeom>
          <a:solidFill>
            <a:srgbClr val="FF0000"/>
          </a:solidFill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ODPOVĚĎ</a:t>
            </a:r>
            <a:endParaRPr lang="cs-CZ" sz="2000" b="1" dirty="0"/>
          </a:p>
        </p:txBody>
      </p:sp>
      <p:sp>
        <p:nvSpPr>
          <p:cNvPr id="6" name="Obdélník 5"/>
          <p:cNvSpPr/>
          <p:nvPr/>
        </p:nvSpPr>
        <p:spPr>
          <a:xfrm>
            <a:off x="1907704" y="4941168"/>
            <a:ext cx="5112568" cy="1512168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k</a:t>
            </a:r>
            <a:r>
              <a:rPr lang="cs-CZ" sz="2400" b="1" dirty="0" smtClean="0"/>
              <a:t>ost hrudní</a:t>
            </a:r>
            <a:endParaRPr lang="cs-CZ" sz="24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bg1">
              <a:lumMod val="65000"/>
            </a:schemeClr>
          </a:solidFill>
          <a:ln w="28575"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sz="3600" b="1" dirty="0" smtClean="0"/>
              <a:t>ROSTLINY OBECNĚ </a:t>
            </a:r>
            <a:r>
              <a:rPr lang="cs-CZ" dirty="0" smtClean="0"/>
              <a:t>1000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1468760"/>
          </a:xfrm>
        </p:spPr>
        <p:txBody>
          <a:bodyPr>
            <a:normAutofit/>
          </a:bodyPr>
          <a:lstStyle/>
          <a:p>
            <a:r>
              <a:rPr lang="cs-CZ" dirty="0" smtClean="0"/>
              <a:t>Popiš vnější stavbu listu.</a:t>
            </a:r>
            <a:endParaRPr lang="cs-CZ" dirty="0"/>
          </a:p>
        </p:txBody>
      </p:sp>
      <p:sp>
        <p:nvSpPr>
          <p:cNvPr id="4" name="Šipka ohnutá nahoru 3">
            <a:hlinkClick r:id="rId2" action="ppaction://hlinksldjump"/>
          </p:cNvPr>
          <p:cNvSpPr/>
          <p:nvPr/>
        </p:nvSpPr>
        <p:spPr>
          <a:xfrm>
            <a:off x="7524328" y="5229200"/>
            <a:ext cx="1224136" cy="1080120"/>
          </a:xfrm>
          <a:prstGeom prst="bentUpArrow">
            <a:avLst/>
          </a:prstGeom>
          <a:solidFill>
            <a:srgbClr val="FFC000"/>
          </a:solidFill>
          <a:ln w="57150"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ZPĚT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5" name="Popisek se šipkou dolů 4"/>
          <p:cNvSpPr/>
          <p:nvPr/>
        </p:nvSpPr>
        <p:spPr>
          <a:xfrm>
            <a:off x="3275856" y="3284984"/>
            <a:ext cx="2232248" cy="1440160"/>
          </a:xfrm>
          <a:prstGeom prst="downArrowCallout">
            <a:avLst/>
          </a:prstGeom>
          <a:solidFill>
            <a:srgbClr val="FF0000"/>
          </a:solidFill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ODPOVĚĎ</a:t>
            </a:r>
            <a:endParaRPr lang="cs-CZ" sz="2000" b="1" dirty="0"/>
          </a:p>
        </p:txBody>
      </p:sp>
      <p:sp>
        <p:nvSpPr>
          <p:cNvPr id="6" name="Obdélník 5"/>
          <p:cNvSpPr/>
          <p:nvPr/>
        </p:nvSpPr>
        <p:spPr>
          <a:xfrm>
            <a:off x="1907704" y="4941168"/>
            <a:ext cx="5112568" cy="1512168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řapík, čepel, žilnatina</a:t>
            </a:r>
            <a:endParaRPr lang="cs-CZ" sz="24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bg1">
              <a:lumMod val="65000"/>
            </a:schemeClr>
          </a:solidFill>
          <a:ln w="28575"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sz="3600" b="1" dirty="0" smtClean="0"/>
              <a:t>ROSTLINY OBECNĚ </a:t>
            </a:r>
            <a:r>
              <a:rPr lang="cs-CZ" dirty="0" smtClean="0"/>
              <a:t>2000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1468760"/>
          </a:xfrm>
        </p:spPr>
        <p:txBody>
          <a:bodyPr>
            <a:normAutofit/>
          </a:bodyPr>
          <a:lstStyle/>
          <a:p>
            <a:r>
              <a:rPr lang="cs-CZ" dirty="0" smtClean="0"/>
              <a:t>Vysvětli pojem </a:t>
            </a:r>
            <a:r>
              <a:rPr lang="cs-CZ" dirty="0" smtClean="0"/>
              <a:t>„opylení“.</a:t>
            </a:r>
            <a:endParaRPr lang="cs-CZ" dirty="0"/>
          </a:p>
        </p:txBody>
      </p:sp>
      <p:sp>
        <p:nvSpPr>
          <p:cNvPr id="4" name="Šipka ohnutá nahoru 3">
            <a:hlinkClick r:id="rId2" action="ppaction://hlinksldjump"/>
          </p:cNvPr>
          <p:cNvSpPr/>
          <p:nvPr/>
        </p:nvSpPr>
        <p:spPr>
          <a:xfrm>
            <a:off x="7524328" y="5229200"/>
            <a:ext cx="1224136" cy="1080120"/>
          </a:xfrm>
          <a:prstGeom prst="bentUpArrow">
            <a:avLst/>
          </a:prstGeom>
          <a:solidFill>
            <a:srgbClr val="FFC000"/>
          </a:solidFill>
          <a:ln w="57150"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ZPĚT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5" name="Popisek se šipkou dolů 4"/>
          <p:cNvSpPr/>
          <p:nvPr/>
        </p:nvSpPr>
        <p:spPr>
          <a:xfrm>
            <a:off x="3275856" y="3284984"/>
            <a:ext cx="2232248" cy="1440160"/>
          </a:xfrm>
          <a:prstGeom prst="downArrowCallout">
            <a:avLst/>
          </a:prstGeom>
          <a:solidFill>
            <a:srgbClr val="FF0000"/>
          </a:solidFill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ODPOVĚĎ</a:t>
            </a:r>
            <a:endParaRPr lang="cs-CZ" sz="2000" b="1" dirty="0"/>
          </a:p>
        </p:txBody>
      </p:sp>
      <p:sp>
        <p:nvSpPr>
          <p:cNvPr id="6" name="Obdélník 5"/>
          <p:cNvSpPr/>
          <p:nvPr/>
        </p:nvSpPr>
        <p:spPr>
          <a:xfrm>
            <a:off x="1907704" y="4941168"/>
            <a:ext cx="5112568" cy="1512168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Přenos pylového zrna z tyčinek na bliznu pestíku.</a:t>
            </a:r>
            <a:endParaRPr lang="cs-CZ" sz="24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bg1">
              <a:lumMod val="65000"/>
            </a:schemeClr>
          </a:solidFill>
          <a:ln w="28575"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sz="3600" b="1" dirty="0" smtClean="0"/>
              <a:t>ROSTLINY OBECNĚ </a:t>
            </a:r>
            <a:r>
              <a:rPr lang="cs-CZ" dirty="0" smtClean="0"/>
              <a:t>3000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1468760"/>
          </a:xfrm>
        </p:spPr>
        <p:txBody>
          <a:bodyPr>
            <a:normAutofit/>
          </a:bodyPr>
          <a:lstStyle/>
          <a:p>
            <a:r>
              <a:rPr lang="cs-CZ" dirty="0" smtClean="0"/>
              <a:t>Jmenuj po dvou druzích </a:t>
            </a:r>
            <a:r>
              <a:rPr lang="cs-CZ" dirty="0" smtClean="0"/>
              <a:t>suché </a:t>
            </a:r>
            <a:r>
              <a:rPr lang="cs-CZ" dirty="0" smtClean="0"/>
              <a:t>a </a:t>
            </a:r>
            <a:r>
              <a:rPr lang="cs-CZ" dirty="0" smtClean="0"/>
              <a:t>dužnaté plody.</a:t>
            </a:r>
            <a:endParaRPr lang="cs-CZ" dirty="0"/>
          </a:p>
        </p:txBody>
      </p:sp>
      <p:sp>
        <p:nvSpPr>
          <p:cNvPr id="4" name="Šipka ohnutá nahoru 3">
            <a:hlinkClick r:id="rId2" action="ppaction://hlinksldjump"/>
          </p:cNvPr>
          <p:cNvSpPr/>
          <p:nvPr/>
        </p:nvSpPr>
        <p:spPr>
          <a:xfrm>
            <a:off x="7524328" y="5229200"/>
            <a:ext cx="1224136" cy="1080120"/>
          </a:xfrm>
          <a:prstGeom prst="bentUpArrow">
            <a:avLst/>
          </a:prstGeom>
          <a:solidFill>
            <a:srgbClr val="FFC000"/>
          </a:solidFill>
          <a:ln w="57150"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ZPĚT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5" name="Popisek se šipkou dolů 4"/>
          <p:cNvSpPr/>
          <p:nvPr/>
        </p:nvSpPr>
        <p:spPr>
          <a:xfrm>
            <a:off x="3275856" y="3284984"/>
            <a:ext cx="2232248" cy="1440160"/>
          </a:xfrm>
          <a:prstGeom prst="downArrowCallout">
            <a:avLst/>
          </a:prstGeom>
          <a:solidFill>
            <a:srgbClr val="FF0000"/>
          </a:solidFill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ODPOVĚĎ</a:t>
            </a:r>
            <a:endParaRPr lang="cs-CZ" sz="2000" b="1" dirty="0"/>
          </a:p>
        </p:txBody>
      </p:sp>
      <p:sp>
        <p:nvSpPr>
          <p:cNvPr id="6" name="Obdélník 5"/>
          <p:cNvSpPr/>
          <p:nvPr/>
        </p:nvSpPr>
        <p:spPr>
          <a:xfrm>
            <a:off x="1907704" y="4941168"/>
            <a:ext cx="5112568" cy="1512168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Lusk, obilka, tvrdka, tobolka, nažka.</a:t>
            </a:r>
          </a:p>
          <a:p>
            <a:pPr algn="ctr"/>
            <a:r>
              <a:rPr lang="cs-CZ" sz="2400" b="1" dirty="0" smtClean="0"/>
              <a:t>Malvice, peckovice, bobule.</a:t>
            </a:r>
            <a:endParaRPr lang="cs-CZ" sz="24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bg1">
              <a:lumMod val="65000"/>
            </a:schemeClr>
          </a:solidFill>
          <a:ln w="28575"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sz="3600" b="1" dirty="0" smtClean="0"/>
              <a:t>ROSTLINY OBECNĚ </a:t>
            </a:r>
            <a:r>
              <a:rPr lang="cs-CZ" dirty="0" smtClean="0"/>
              <a:t>4000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1468760"/>
          </a:xfrm>
        </p:spPr>
        <p:txBody>
          <a:bodyPr>
            <a:normAutofit/>
          </a:bodyPr>
          <a:lstStyle/>
          <a:p>
            <a:r>
              <a:rPr lang="cs-CZ" dirty="0" smtClean="0"/>
              <a:t>Vysvětli hlavní rozdíl mezi nahosemennou a krytosemennou rostlinou.</a:t>
            </a:r>
            <a:endParaRPr lang="cs-CZ" dirty="0"/>
          </a:p>
        </p:txBody>
      </p:sp>
      <p:sp>
        <p:nvSpPr>
          <p:cNvPr id="4" name="Šipka ohnutá nahoru 3">
            <a:hlinkClick r:id="rId2" action="ppaction://hlinksldjump"/>
          </p:cNvPr>
          <p:cNvSpPr/>
          <p:nvPr/>
        </p:nvSpPr>
        <p:spPr>
          <a:xfrm>
            <a:off x="7524328" y="5229200"/>
            <a:ext cx="1224136" cy="1080120"/>
          </a:xfrm>
          <a:prstGeom prst="bentUpArrow">
            <a:avLst/>
          </a:prstGeom>
          <a:solidFill>
            <a:srgbClr val="FFC000"/>
          </a:solidFill>
          <a:ln w="57150"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ZPĚT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5" name="Popisek se šipkou dolů 4"/>
          <p:cNvSpPr/>
          <p:nvPr/>
        </p:nvSpPr>
        <p:spPr>
          <a:xfrm>
            <a:off x="3275856" y="3284984"/>
            <a:ext cx="2232248" cy="1440160"/>
          </a:xfrm>
          <a:prstGeom prst="downArrowCallout">
            <a:avLst/>
          </a:prstGeom>
          <a:solidFill>
            <a:srgbClr val="FF0000"/>
          </a:solidFill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ODPOVĚĎ</a:t>
            </a:r>
            <a:endParaRPr lang="cs-CZ" sz="2000" b="1" dirty="0"/>
          </a:p>
        </p:txBody>
      </p:sp>
      <p:sp>
        <p:nvSpPr>
          <p:cNvPr id="6" name="Obdélník 5"/>
          <p:cNvSpPr/>
          <p:nvPr/>
        </p:nvSpPr>
        <p:spPr>
          <a:xfrm>
            <a:off x="1907704" y="4941168"/>
            <a:ext cx="5112568" cy="1512168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Nahosemenné rostliny nemají plody, semena volně leží na šupinách šištic.</a:t>
            </a:r>
            <a:endParaRPr lang="cs-CZ" sz="24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bg1">
              <a:lumMod val="65000"/>
            </a:schemeClr>
          </a:solidFill>
          <a:ln w="28575"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sz="3600" b="1" dirty="0" smtClean="0"/>
              <a:t>ROSTLINY OBECNĚ </a:t>
            </a:r>
            <a:r>
              <a:rPr lang="cs-CZ" dirty="0" smtClean="0"/>
              <a:t>5000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1468760"/>
          </a:xfrm>
        </p:spPr>
        <p:txBody>
          <a:bodyPr>
            <a:normAutofit/>
          </a:bodyPr>
          <a:lstStyle/>
          <a:p>
            <a:r>
              <a:rPr lang="cs-CZ" dirty="0" smtClean="0"/>
              <a:t>Uveď dva příklady vegetativního rozmnožování. </a:t>
            </a:r>
            <a:endParaRPr lang="cs-CZ" dirty="0"/>
          </a:p>
        </p:txBody>
      </p:sp>
      <p:sp>
        <p:nvSpPr>
          <p:cNvPr id="4" name="Šipka ohnutá nahoru 3">
            <a:hlinkClick r:id="rId2" action="ppaction://hlinksldjump"/>
          </p:cNvPr>
          <p:cNvSpPr/>
          <p:nvPr/>
        </p:nvSpPr>
        <p:spPr>
          <a:xfrm>
            <a:off x="7524328" y="5229200"/>
            <a:ext cx="1224136" cy="1080120"/>
          </a:xfrm>
          <a:prstGeom prst="bentUpArrow">
            <a:avLst/>
          </a:prstGeom>
          <a:solidFill>
            <a:srgbClr val="FFC000"/>
          </a:solidFill>
          <a:ln w="57150"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ZPĚT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5" name="Popisek se šipkou dolů 4"/>
          <p:cNvSpPr/>
          <p:nvPr/>
        </p:nvSpPr>
        <p:spPr>
          <a:xfrm>
            <a:off x="3275856" y="3284984"/>
            <a:ext cx="2232248" cy="1440160"/>
          </a:xfrm>
          <a:prstGeom prst="downArrowCallout">
            <a:avLst/>
          </a:prstGeom>
          <a:solidFill>
            <a:srgbClr val="FF0000"/>
          </a:solidFill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ODPOVĚĎ</a:t>
            </a:r>
            <a:endParaRPr lang="cs-CZ" sz="2000" b="1" dirty="0"/>
          </a:p>
        </p:txBody>
      </p:sp>
      <p:sp>
        <p:nvSpPr>
          <p:cNvPr id="6" name="Obdélník 5"/>
          <p:cNvSpPr/>
          <p:nvPr/>
        </p:nvSpPr>
        <p:spPr>
          <a:xfrm>
            <a:off x="1907704" y="4941168"/>
            <a:ext cx="5112568" cy="1512168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Pomocí šlahounů, oddenků, hlíz, cibulí, listů.</a:t>
            </a:r>
            <a:endParaRPr lang="cs-CZ" sz="24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50000"/>
            </a:schemeClr>
          </a:solidFill>
          <a:ln w="28575"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sz="3600" b="1" dirty="0" smtClean="0"/>
              <a:t>PTÁCI </a:t>
            </a:r>
            <a:r>
              <a:rPr lang="cs-CZ" dirty="0" smtClean="0"/>
              <a:t>1000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1468760"/>
          </a:xfrm>
        </p:spPr>
        <p:txBody>
          <a:bodyPr>
            <a:normAutofit/>
          </a:bodyPr>
          <a:lstStyle/>
          <a:p>
            <a:r>
              <a:rPr lang="cs-CZ" dirty="0" smtClean="0"/>
              <a:t>Řekni, k jakému oplození dochází u ptáků.</a:t>
            </a:r>
            <a:endParaRPr lang="cs-CZ" dirty="0"/>
          </a:p>
        </p:txBody>
      </p:sp>
      <p:sp>
        <p:nvSpPr>
          <p:cNvPr id="4" name="Šipka ohnutá nahoru 3">
            <a:hlinkClick r:id="rId2" action="ppaction://hlinksldjump"/>
          </p:cNvPr>
          <p:cNvSpPr/>
          <p:nvPr/>
        </p:nvSpPr>
        <p:spPr>
          <a:xfrm>
            <a:off x="7524328" y="5229200"/>
            <a:ext cx="1224136" cy="1080120"/>
          </a:xfrm>
          <a:prstGeom prst="bentUpArrow">
            <a:avLst/>
          </a:prstGeom>
          <a:solidFill>
            <a:srgbClr val="FFC000"/>
          </a:solidFill>
          <a:ln w="57150"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ZPĚT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5" name="Popisek se šipkou dolů 4"/>
          <p:cNvSpPr/>
          <p:nvPr/>
        </p:nvSpPr>
        <p:spPr>
          <a:xfrm>
            <a:off x="3275856" y="3284984"/>
            <a:ext cx="2232248" cy="1440160"/>
          </a:xfrm>
          <a:prstGeom prst="downArrowCallout">
            <a:avLst/>
          </a:prstGeom>
          <a:solidFill>
            <a:srgbClr val="FF0000"/>
          </a:solidFill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ODPOVĚĎ</a:t>
            </a:r>
            <a:endParaRPr lang="cs-CZ" sz="2000" b="1" dirty="0"/>
          </a:p>
        </p:txBody>
      </p:sp>
      <p:sp>
        <p:nvSpPr>
          <p:cNvPr id="6" name="Obdélník 5"/>
          <p:cNvSpPr/>
          <p:nvPr/>
        </p:nvSpPr>
        <p:spPr>
          <a:xfrm>
            <a:off x="1907704" y="4941168"/>
            <a:ext cx="5112568" cy="1512168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vnitřnímu</a:t>
            </a:r>
            <a:endParaRPr lang="cs-CZ" sz="24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50000"/>
            </a:schemeClr>
          </a:solidFill>
          <a:ln w="28575"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sz="3600" b="1" dirty="0" smtClean="0"/>
              <a:t>PTÁCI </a:t>
            </a:r>
            <a:r>
              <a:rPr lang="cs-CZ" dirty="0" smtClean="0"/>
              <a:t>2000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1468760"/>
          </a:xfrm>
        </p:spPr>
        <p:txBody>
          <a:bodyPr>
            <a:normAutofit/>
          </a:bodyPr>
          <a:lstStyle/>
          <a:p>
            <a:r>
              <a:rPr lang="cs-CZ" dirty="0" smtClean="0"/>
              <a:t>Řekni, jak jsou přizpůsobeny kosti ptáků k létání.</a:t>
            </a:r>
            <a:endParaRPr lang="cs-CZ" dirty="0"/>
          </a:p>
        </p:txBody>
      </p:sp>
      <p:sp>
        <p:nvSpPr>
          <p:cNvPr id="4" name="Šipka ohnutá nahoru 3">
            <a:hlinkClick r:id="rId2" action="ppaction://hlinksldjump"/>
          </p:cNvPr>
          <p:cNvSpPr/>
          <p:nvPr/>
        </p:nvSpPr>
        <p:spPr>
          <a:xfrm>
            <a:off x="7524328" y="5229200"/>
            <a:ext cx="1224136" cy="1080120"/>
          </a:xfrm>
          <a:prstGeom prst="bentUpArrow">
            <a:avLst/>
          </a:prstGeom>
          <a:solidFill>
            <a:srgbClr val="FFC000"/>
          </a:solidFill>
          <a:ln w="57150"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ZPĚT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5" name="Popisek se šipkou dolů 4"/>
          <p:cNvSpPr/>
          <p:nvPr/>
        </p:nvSpPr>
        <p:spPr>
          <a:xfrm>
            <a:off x="3275856" y="3284984"/>
            <a:ext cx="2232248" cy="1440160"/>
          </a:xfrm>
          <a:prstGeom prst="downArrowCallout">
            <a:avLst/>
          </a:prstGeom>
          <a:solidFill>
            <a:srgbClr val="FF0000"/>
          </a:solidFill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ODPOVĚĎ</a:t>
            </a:r>
            <a:endParaRPr lang="cs-CZ" sz="2000" b="1" dirty="0"/>
          </a:p>
        </p:txBody>
      </p:sp>
      <p:sp>
        <p:nvSpPr>
          <p:cNvPr id="6" name="Obdélník 5"/>
          <p:cNvSpPr/>
          <p:nvPr/>
        </p:nvSpPr>
        <p:spPr>
          <a:xfrm>
            <a:off x="1907704" y="4941168"/>
            <a:ext cx="5112568" cy="1512168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Kosti ptáků jsou </a:t>
            </a:r>
            <a:r>
              <a:rPr lang="cs-CZ" sz="2400" b="1" dirty="0" err="1" smtClean="0"/>
              <a:t>pneumatizované</a:t>
            </a:r>
            <a:r>
              <a:rPr lang="cs-CZ" sz="2400" b="1" dirty="0" smtClean="0"/>
              <a:t> = duté.</a:t>
            </a:r>
            <a:endParaRPr lang="cs-CZ" sz="24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1143000"/>
          </a:xfrm>
          <a:solidFill>
            <a:schemeClr val="accent6">
              <a:lumMod val="50000"/>
            </a:schemeClr>
          </a:solidFill>
          <a:ln w="28575"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sz="3600" b="1" dirty="0" smtClean="0"/>
              <a:t>PTÁCI </a:t>
            </a:r>
            <a:r>
              <a:rPr lang="cs-CZ" dirty="0" smtClean="0"/>
              <a:t>3000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1468760"/>
          </a:xfrm>
        </p:spPr>
        <p:txBody>
          <a:bodyPr>
            <a:normAutofit/>
          </a:bodyPr>
          <a:lstStyle/>
          <a:p>
            <a:r>
              <a:rPr lang="cs-CZ" dirty="0" smtClean="0"/>
              <a:t>Popiš vnější stavbu obrysového </a:t>
            </a:r>
            <a:r>
              <a:rPr lang="cs-CZ" dirty="0" smtClean="0"/>
              <a:t>pera.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4" name="Šipka ohnutá nahoru 3">
            <a:hlinkClick r:id="rId2" action="ppaction://hlinksldjump"/>
          </p:cNvPr>
          <p:cNvSpPr/>
          <p:nvPr/>
        </p:nvSpPr>
        <p:spPr>
          <a:xfrm>
            <a:off x="7524328" y="5229200"/>
            <a:ext cx="1224136" cy="1080120"/>
          </a:xfrm>
          <a:prstGeom prst="bentUpArrow">
            <a:avLst/>
          </a:prstGeom>
          <a:solidFill>
            <a:srgbClr val="FFC000"/>
          </a:solidFill>
          <a:ln w="57150"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ZPĚT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5" name="Popisek se šipkou dolů 4"/>
          <p:cNvSpPr/>
          <p:nvPr/>
        </p:nvSpPr>
        <p:spPr>
          <a:xfrm>
            <a:off x="3275856" y="3284984"/>
            <a:ext cx="2232248" cy="1440160"/>
          </a:xfrm>
          <a:prstGeom prst="downArrowCallout">
            <a:avLst/>
          </a:prstGeom>
          <a:solidFill>
            <a:srgbClr val="FF0000"/>
          </a:solidFill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ODPOVĚĎ</a:t>
            </a:r>
            <a:endParaRPr lang="cs-CZ" sz="2000" b="1" dirty="0"/>
          </a:p>
        </p:txBody>
      </p:sp>
      <p:sp>
        <p:nvSpPr>
          <p:cNvPr id="6" name="Obdélník 5"/>
          <p:cNvSpPr/>
          <p:nvPr/>
        </p:nvSpPr>
        <p:spPr>
          <a:xfrm>
            <a:off x="1907704" y="4941168"/>
            <a:ext cx="5112568" cy="1512168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brk, prapor, osten</a:t>
            </a:r>
            <a:endParaRPr lang="cs-CZ" sz="24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50000"/>
            </a:schemeClr>
          </a:solidFill>
          <a:ln w="28575"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sz="3600" b="1" dirty="0" smtClean="0"/>
              <a:t>PTÁCI </a:t>
            </a:r>
            <a:r>
              <a:rPr lang="cs-CZ" dirty="0" smtClean="0"/>
              <a:t>4000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1468760"/>
          </a:xfrm>
        </p:spPr>
        <p:txBody>
          <a:bodyPr>
            <a:normAutofit/>
          </a:bodyPr>
          <a:lstStyle/>
          <a:p>
            <a:r>
              <a:rPr lang="cs-CZ" dirty="0" smtClean="0"/>
              <a:t>Řekni, jak se nazývají spojené klíční kosti ptáků.</a:t>
            </a:r>
            <a:endParaRPr lang="cs-CZ" dirty="0"/>
          </a:p>
        </p:txBody>
      </p:sp>
      <p:sp>
        <p:nvSpPr>
          <p:cNvPr id="4" name="Šipka ohnutá nahoru 3">
            <a:hlinkClick r:id="rId2" action="ppaction://hlinksldjump"/>
          </p:cNvPr>
          <p:cNvSpPr/>
          <p:nvPr/>
        </p:nvSpPr>
        <p:spPr>
          <a:xfrm>
            <a:off x="7524328" y="5229200"/>
            <a:ext cx="1224136" cy="1080120"/>
          </a:xfrm>
          <a:prstGeom prst="bentUpArrow">
            <a:avLst/>
          </a:prstGeom>
          <a:solidFill>
            <a:srgbClr val="FFC000"/>
          </a:solidFill>
          <a:ln w="57150"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ZPĚT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5" name="Popisek se šipkou dolů 4"/>
          <p:cNvSpPr/>
          <p:nvPr/>
        </p:nvSpPr>
        <p:spPr>
          <a:xfrm>
            <a:off x="3275856" y="3284984"/>
            <a:ext cx="2232248" cy="1440160"/>
          </a:xfrm>
          <a:prstGeom prst="downArrowCallout">
            <a:avLst/>
          </a:prstGeom>
          <a:solidFill>
            <a:srgbClr val="FF0000"/>
          </a:solidFill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ODPOVĚĎ</a:t>
            </a:r>
            <a:endParaRPr lang="cs-CZ" sz="2000" b="1" dirty="0"/>
          </a:p>
        </p:txBody>
      </p:sp>
      <p:sp>
        <p:nvSpPr>
          <p:cNvPr id="6" name="Obdélník 5"/>
          <p:cNvSpPr/>
          <p:nvPr/>
        </p:nvSpPr>
        <p:spPr>
          <a:xfrm>
            <a:off x="1979712" y="4941168"/>
            <a:ext cx="5112568" cy="1512168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sáňky</a:t>
            </a:r>
            <a:endParaRPr lang="cs-CZ" sz="24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50000"/>
            </a:schemeClr>
          </a:solidFill>
          <a:ln w="28575"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sz="3600" b="1" dirty="0" smtClean="0"/>
              <a:t>PTÁCI </a:t>
            </a:r>
            <a:r>
              <a:rPr lang="cs-CZ" dirty="0" smtClean="0"/>
              <a:t>5000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1468760"/>
          </a:xfrm>
        </p:spPr>
        <p:txBody>
          <a:bodyPr>
            <a:normAutofit/>
          </a:bodyPr>
          <a:lstStyle/>
          <a:p>
            <a:r>
              <a:rPr lang="cs-CZ" dirty="0" smtClean="0"/>
              <a:t>Popiš tři druhy peří podle uložení na těle ptáků.</a:t>
            </a:r>
            <a:endParaRPr lang="cs-CZ" dirty="0"/>
          </a:p>
        </p:txBody>
      </p:sp>
      <p:sp>
        <p:nvSpPr>
          <p:cNvPr id="4" name="Šipka ohnutá nahoru 3">
            <a:hlinkClick r:id="rId2" action="ppaction://hlinksldjump"/>
          </p:cNvPr>
          <p:cNvSpPr/>
          <p:nvPr/>
        </p:nvSpPr>
        <p:spPr>
          <a:xfrm>
            <a:off x="7524328" y="5229200"/>
            <a:ext cx="1224136" cy="1080120"/>
          </a:xfrm>
          <a:prstGeom prst="bentUpArrow">
            <a:avLst/>
          </a:prstGeom>
          <a:solidFill>
            <a:srgbClr val="FFC000"/>
          </a:solidFill>
          <a:ln w="57150"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ZPĚT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5" name="Popisek se šipkou dolů 4"/>
          <p:cNvSpPr/>
          <p:nvPr/>
        </p:nvSpPr>
        <p:spPr>
          <a:xfrm>
            <a:off x="3275856" y="3284984"/>
            <a:ext cx="2232248" cy="1440160"/>
          </a:xfrm>
          <a:prstGeom prst="downArrowCallout">
            <a:avLst/>
          </a:prstGeom>
          <a:solidFill>
            <a:srgbClr val="FF0000"/>
          </a:solidFill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ODPOVĚĎ</a:t>
            </a:r>
            <a:endParaRPr lang="cs-CZ" sz="2000" b="1" dirty="0"/>
          </a:p>
        </p:txBody>
      </p:sp>
      <p:sp>
        <p:nvSpPr>
          <p:cNvPr id="6" name="Obdélník 5"/>
          <p:cNvSpPr/>
          <p:nvPr/>
        </p:nvSpPr>
        <p:spPr>
          <a:xfrm>
            <a:off x="1763688" y="4941168"/>
            <a:ext cx="5112568" cy="1512168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letky, krycí, rýdovací</a:t>
            </a:r>
            <a:endParaRPr lang="cs-CZ" sz="24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1200" dirty="0" smtClean="0"/>
              <a:t>Není-li uvedeno jinak vlastní práce autora.</a:t>
            </a:r>
          </a:p>
          <a:p>
            <a:pPr>
              <a:lnSpc>
                <a:spcPct val="90000"/>
              </a:lnSpc>
            </a:pPr>
            <a:endParaRPr lang="cs-CZ" sz="1200" dirty="0" smtClean="0"/>
          </a:p>
          <a:p>
            <a:pPr>
              <a:lnSpc>
                <a:spcPct val="90000"/>
              </a:lnSpc>
              <a:buNone/>
            </a:pPr>
            <a:r>
              <a:rPr lang="cs-CZ" sz="1200" dirty="0" smtClean="0"/>
              <a:t>Obrázky použité v prezentaci jsou dostupné pod licencí Microsoft Office 2007 na Office.</a:t>
            </a:r>
            <a:r>
              <a:rPr lang="cs-CZ" sz="1200" dirty="0" err="1" smtClean="0"/>
              <a:t>com</a:t>
            </a:r>
            <a:endParaRPr lang="cs-CZ" sz="1200" dirty="0" smtClean="0"/>
          </a:p>
          <a:p>
            <a:pPr>
              <a:lnSpc>
                <a:spcPct val="90000"/>
              </a:lnSpc>
            </a:pPr>
            <a:endParaRPr lang="cs-CZ" sz="1200" dirty="0" smtClean="0"/>
          </a:p>
          <a:p>
            <a:pPr>
              <a:buNone/>
            </a:pPr>
            <a:endParaRPr lang="cs-CZ" sz="1200" dirty="0" smtClean="0"/>
          </a:p>
          <a:p>
            <a:endParaRPr lang="cs-CZ" sz="1200" dirty="0" smtClean="0"/>
          </a:p>
          <a:p>
            <a:endParaRPr lang="cs-CZ" sz="1200" i="1" dirty="0" smtClean="0"/>
          </a:p>
          <a:p>
            <a:endParaRPr lang="cs-CZ" sz="1200" i="1" dirty="0" smtClean="0"/>
          </a:p>
          <a:p>
            <a:endParaRPr lang="cs-CZ" sz="1200" i="1" dirty="0" smtClean="0"/>
          </a:p>
          <a:p>
            <a:endParaRPr lang="cs-CZ" sz="1200" dirty="0" smtClean="0"/>
          </a:p>
          <a:p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otalTime>95</TotalTime>
  <Words>709</Words>
  <Application>Microsoft Office PowerPoint</Application>
  <PresentationFormat>Předvádění na obrazovce (4:3)</PresentationFormat>
  <Paragraphs>232</Paragraphs>
  <Slides>34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34</vt:i4>
      </vt:variant>
    </vt:vector>
  </HeadingPairs>
  <TitlesOfParts>
    <vt:vector size="35" baseType="lpstr">
      <vt:lpstr>Motiv sady Office</vt:lpstr>
      <vt:lpstr>     Základní škola Ústí nad Labem, Anežky České 702/17, příspěvková organizace   Číslo projektu: CZ.1.07/1.4.00/21.2887     Název projektu: „Učíme lépe a moderněji“  OP VK 1.4                   Výukový materiál</vt:lpstr>
      <vt:lpstr>Opakování učiva 7.ročníku</vt:lpstr>
      <vt:lpstr>Snímek 3</vt:lpstr>
      <vt:lpstr>PARYBY RYBY 1000</vt:lpstr>
      <vt:lpstr>PARYBY RYBY 2000</vt:lpstr>
      <vt:lpstr>PARYBY RYBY 3000</vt:lpstr>
      <vt:lpstr>PARYBY RYBY 4000</vt:lpstr>
      <vt:lpstr>PARYBY RYBY 5000</vt:lpstr>
      <vt:lpstr>ČELEDI ROSTLIN  1000</vt:lpstr>
      <vt:lpstr>ČELEDI ROSTLIN  2000</vt:lpstr>
      <vt:lpstr>ČELEDI ROSTLIN  3000</vt:lpstr>
      <vt:lpstr>ČELEDI ROSTLIN  4000</vt:lpstr>
      <vt:lpstr>ČELEDI ROSTLIN  5000</vt:lpstr>
      <vt:lpstr>VÝTRUSNÉ ROSTLINY  1000</vt:lpstr>
      <vt:lpstr>VÝTRUSNÉ ROSTLINY 2000</vt:lpstr>
      <vt:lpstr>VÝTRUSNÉ ROSTLINY 3000</vt:lpstr>
      <vt:lpstr>VÝTRUSNÉ ROSTLINY 4000</vt:lpstr>
      <vt:lpstr>VÝTRUSNÉ ROSTLINY 5000</vt:lpstr>
      <vt:lpstr>OBOJŽIVELNÍCI, PLAZI 1000</vt:lpstr>
      <vt:lpstr>OBOJŽIVELNÍCI, PLAZI 2000</vt:lpstr>
      <vt:lpstr>OBOJŽIVELNÍCI, PLAZI 3000</vt:lpstr>
      <vt:lpstr>OBOJŽIVELNÍCI, PLAZI 4000</vt:lpstr>
      <vt:lpstr>OBOJŽIVELNÍCI, PLAZI 5000</vt:lpstr>
      <vt:lpstr>ROSTLINY OBECNĚ 1000</vt:lpstr>
      <vt:lpstr>ROSTLINY OBECNĚ 2000</vt:lpstr>
      <vt:lpstr>ROSTLINY OBECNĚ 3000</vt:lpstr>
      <vt:lpstr>ROSTLINY OBECNĚ 4000</vt:lpstr>
      <vt:lpstr>ROSTLINY OBECNĚ 5000</vt:lpstr>
      <vt:lpstr>PTÁCI 1000</vt:lpstr>
      <vt:lpstr>PTÁCI 2000</vt:lpstr>
      <vt:lpstr>PTÁCI 3000</vt:lpstr>
      <vt:lpstr>PTÁCI 4000</vt:lpstr>
      <vt:lpstr>PTÁCI 5000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  Základní škola Ústí nad Labem, Anežky České 702/17, příspěvková organizace   Číslo projektu: CZ.1.07/1.4.00/21.2887     Název projektu: „Učíme lépe a moderněji“  OP VK 1.4                   Výukový materiál</dc:title>
  <cp:lastModifiedBy>PC-PRIRODOPIS</cp:lastModifiedBy>
  <cp:revision>10</cp:revision>
  <dcterms:modified xsi:type="dcterms:W3CDTF">2012-06-13T07:46:09Z</dcterms:modified>
</cp:coreProperties>
</file>