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64" r:id="rId4"/>
    <p:sldId id="263" r:id="rId5"/>
    <p:sldId id="265" r:id="rId6"/>
    <p:sldId id="266" r:id="rId7"/>
    <p:sldId id="256" r:id="rId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D2FF6-96A4-4DEB-A133-952576B3AE43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07D11-F112-4EC5-953B-A01BAC17B1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A9A39C-3047-4773-8927-188D4AF6B8D7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22E48-7B55-437F-A2D7-26DB4B9AA8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8F3F8-E190-4D01-9857-7B5E1D7213D8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E5DD9-FD6C-45DE-A125-CA76CD957A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9C0F34-B8C0-46D2-8C6A-381D1A8EA3F6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2B50E-017E-4BBF-8AEE-A83EA5AFF6F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7AABA-9CF7-4FAB-8F58-87ED1BD458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C1D07-0075-4B96-AC48-058A59B51A91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ED6D6-E955-42EB-871D-09984EE416CE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A3EF8-FF8C-4D18-8D3F-87B45E6A4D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91603-BB25-4AA1-96EF-D30E133B1451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0C7AC-7F4A-4DB3-B171-1E6B8398FE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748C-C034-4EC2-9149-3DD5E4AFFDAB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24D68-45BA-4DB4-8DBF-AE7F5B0067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756FEC-91F1-4298-B24E-E9DC2A6F348D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007A9-9FBE-42C5-B776-E94164FF30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8BC90A-6C1D-4CF8-B5AE-1BB3493989F7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FF016-6862-4A09-BCE8-FCAAF5040D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7D49-9D7A-405D-BA50-DAA7A1CF547B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35DDC-E3C8-4255-8E0E-FF5601DABE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4C265-43D0-4BD9-8DB6-8DA4DA8216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49C29F54-D2E4-45E8-A50F-CF0D38E39755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E7499CF5-FD21-4E7B-88C2-7A223E3575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2" r:id="rId2"/>
    <p:sldLayoutId id="2147483674" r:id="rId3"/>
    <p:sldLayoutId id="2147483671" r:id="rId4"/>
    <p:sldLayoutId id="2147483675" r:id="rId5"/>
    <p:sldLayoutId id="2147483670" r:id="rId6"/>
    <p:sldLayoutId id="2147483669" r:id="rId7"/>
    <p:sldLayoutId id="2147483668" r:id="rId8"/>
    <p:sldLayoutId id="2147483667" r:id="rId9"/>
    <p:sldLayoutId id="2147483666" r:id="rId10"/>
    <p:sldLayoutId id="2147483665" r:id="rId11"/>
    <p:sldLayoutId id="2147483676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9168772"/>
              </p:ext>
            </p:extLst>
          </p:nvPr>
        </p:nvGraphicFramePr>
        <p:xfrm>
          <a:off x="1665288" y="2414588"/>
          <a:ext cx="5813425" cy="282638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VY_32_Inovace_3143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Dělení pravěku, koncepce vzniku člověka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Dělení pravěku, koncepce vzniku člověka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dělení pravěku na období podle toho, z jakého materiálu si lidé dokázali vyrobit nástroje a dvě koncepce vzniku člověka.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Uvede konkrétní příklady nástrojů, které člověk používal v pravěku a zařadí je do období , ve kterém v pravěku žil.Vysvětlí dva pohledy na vznik člověka.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43608" y="-531441"/>
            <a:ext cx="7185992" cy="238881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solidFill>
                  <a:schemeClr val="bg1"/>
                </a:solidFill>
              </a:rPr>
              <a:t>          </a:t>
            </a:r>
            <a:br>
              <a:rPr lang="cs-CZ" sz="6600" b="1" dirty="0" smtClean="0">
                <a:solidFill>
                  <a:schemeClr val="bg1"/>
                </a:solidFill>
              </a:rPr>
            </a:br>
            <a:r>
              <a:rPr lang="cs-CZ" sz="6600" b="1" dirty="0" smtClean="0">
                <a:solidFill>
                  <a:schemeClr val="bg1"/>
                </a:solidFill>
              </a:rPr>
              <a:t>Dělení pravěku</a:t>
            </a:r>
            <a:br>
              <a:rPr lang="cs-CZ" sz="6600" b="1" dirty="0" smtClean="0">
                <a:solidFill>
                  <a:schemeClr val="bg1"/>
                </a:solidFill>
              </a:rPr>
            </a:br>
            <a:r>
              <a:rPr lang="cs-CZ" sz="2800" b="1" dirty="0" smtClean="0">
                <a:solidFill>
                  <a:schemeClr val="bg1"/>
                </a:solidFill>
              </a:rPr>
              <a:t>6.TŘÍDA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5362" name="Picture 5" descr="C:\Users\PC\AppData\Local\Microsoft\Windows\Temporary Internet Files\Content.IE5\UDCG0Z6H\MC90033793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63" y="1857375"/>
            <a:ext cx="5143500" cy="401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1331640" y="692696"/>
            <a:ext cx="6264696" cy="5616624"/>
          </a:xfrm>
        </p:spPr>
        <p:txBody>
          <a:bodyPr>
            <a:normAutofit fontScale="92500"/>
          </a:bodyPr>
          <a:lstStyle/>
          <a:p>
            <a:pPr marL="0" indent="0" fontAlgn="auto">
              <a:spcAft>
                <a:spcPts val="0"/>
              </a:spcAft>
              <a:buClrTx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sz="3200" dirty="0" smtClean="0">
                <a:solidFill>
                  <a:schemeClr val="bg1"/>
                </a:solidFill>
              </a:rPr>
              <a:t>Dějiny lidstva – velmi krátké- předkové člověka se objevili až na prahu čtvrtohor</a:t>
            </a:r>
          </a:p>
          <a:p>
            <a:pPr marL="274320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endParaRPr lang="cs-CZ" sz="3200" dirty="0" smtClean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sz="3200" dirty="0" smtClean="0">
                <a:solidFill>
                  <a:schemeClr val="bg1"/>
                </a:solidFill>
              </a:rPr>
              <a:t>   Planeta Země a sluneční soustava –asi 4.6 miliard let</a:t>
            </a:r>
          </a:p>
          <a:p>
            <a:pPr marL="274320" indent="-274320" fontAlgn="auto">
              <a:spcAft>
                <a:spcPts val="0"/>
              </a:spcAft>
              <a:buClrTx/>
              <a:buFont typeface="Wingdings 2"/>
              <a:buNone/>
              <a:defRPr/>
            </a:pP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  <a:p>
            <a:pPr marL="274320" lvl="8" indent="-274320">
              <a:spcBef>
                <a:spcPts val="600"/>
              </a:spcBef>
              <a:buClrTx/>
              <a:buFont typeface="Wingdings" pitchFamily="2" charset="2"/>
              <a:buChar char="Ø"/>
              <a:defRPr/>
            </a:pPr>
            <a:r>
              <a:rPr lang="cs-CZ" sz="3200" dirty="0" smtClean="0">
                <a:solidFill>
                  <a:schemeClr val="bg1"/>
                </a:solidFill>
              </a:rPr>
              <a:t>Otázka vzniku vesmíru, života i člověka stále nezodpovězena – pouze hypotézy, spekulace a teorie</a:t>
            </a:r>
          </a:p>
          <a:p>
            <a:pPr marL="274320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endParaRPr lang="cs-CZ" sz="3200" dirty="0" smtClean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bg1"/>
              </a:buClr>
              <a:buFont typeface="Wingdings 2"/>
              <a:buChar char=""/>
              <a:defRPr/>
            </a:pPr>
            <a:endParaRPr lang="cs-CZ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357158" y="2428868"/>
            <a:ext cx="8158162" cy="3500461"/>
          </a:xfrm>
          <a:prstGeom prst="rect">
            <a:avLst/>
          </a:prstGeom>
        </p:spPr>
        <p:txBody>
          <a:bodyPr/>
          <a:lstStyle/>
          <a:p>
            <a:pPr marL="274320" indent="-274320" fontAlgn="auto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endParaRPr lang="cs-CZ" sz="2600" b="1" dirty="0">
              <a:solidFill>
                <a:srgbClr val="FF0000"/>
              </a:solidFill>
              <a:latin typeface="+mn-lt"/>
            </a:endParaRPr>
          </a:p>
          <a:p>
            <a:pPr marL="274320" indent="-274320" fontAlgn="auto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endParaRPr lang="cs-CZ" sz="2600" b="1" dirty="0">
              <a:solidFill>
                <a:srgbClr val="FF0000"/>
              </a:solidFill>
              <a:latin typeface="+mn-lt"/>
            </a:endParaRPr>
          </a:p>
          <a:p>
            <a:pPr marL="274320" indent="-274320" fontAlgn="auto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endParaRPr lang="cs-CZ" sz="2600" b="1" dirty="0">
              <a:solidFill>
                <a:srgbClr val="FF0000"/>
              </a:solidFill>
              <a:latin typeface="+mn-lt"/>
            </a:endParaRPr>
          </a:p>
          <a:p>
            <a:pPr marL="3474720" lvl="7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endParaRPr lang="cs-CZ" sz="2600" b="1" dirty="0">
              <a:solidFill>
                <a:srgbClr val="FF0000"/>
              </a:solidFill>
              <a:latin typeface="+mn-lt"/>
            </a:endParaRPr>
          </a:p>
          <a:p>
            <a:pPr marL="274320" indent="-274320" fontAlgn="auto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defRPr/>
            </a:pPr>
            <a:endParaRPr lang="cs-CZ" sz="2600" dirty="0">
              <a:latin typeface="+mn-lt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ts val="600"/>
              </a:spcBef>
              <a:buClr>
                <a:schemeClr val="accent2"/>
              </a:buClr>
              <a:buSzPct val="85000"/>
              <a:buFont typeface="Wingdings 2" pitchFamily="18" charset="2"/>
              <a:buChar char=""/>
            </a:pPr>
            <a:endParaRPr lang="cs-CZ" sz="2600">
              <a:latin typeface="Constantia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152400"/>
            <a:ext cx="7128792" cy="1764432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i="1" smtClean="0">
                <a:solidFill>
                  <a:schemeClr val="bg1"/>
                </a:solidFill>
              </a:rPr>
              <a:t>Dělení pravěku podle používaného materiálu</a:t>
            </a:r>
            <a:endParaRPr lang="cs-CZ" b="1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259632" y="1988840"/>
            <a:ext cx="5328592" cy="432048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u="sng" dirty="0" smtClean="0">
                <a:solidFill>
                  <a:schemeClr val="accent5">
                    <a:lumMod val="50000"/>
                  </a:schemeClr>
                </a:solidFill>
              </a:rPr>
              <a:t>Paleolit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 (starší doba kamenná)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u="sng" dirty="0" smtClean="0">
                <a:solidFill>
                  <a:schemeClr val="accent5">
                    <a:lumMod val="50000"/>
                  </a:schemeClr>
                </a:solidFill>
              </a:rPr>
              <a:t>Mezolit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(střední doba kamenná)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u="sng" dirty="0" smtClean="0">
                <a:solidFill>
                  <a:schemeClr val="accent5">
                    <a:lumMod val="50000"/>
                  </a:schemeClr>
                </a:solidFill>
              </a:rPr>
              <a:t>Neolit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 (mladší doba kamenná)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Doba </a:t>
            </a:r>
            <a:r>
              <a:rPr lang="cs-CZ" sz="2800" b="1" u="sng" dirty="0" smtClean="0">
                <a:solidFill>
                  <a:schemeClr val="accent5">
                    <a:lumMod val="50000"/>
                  </a:schemeClr>
                </a:solidFill>
              </a:rPr>
              <a:t>bronzová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Doba </a:t>
            </a:r>
            <a:r>
              <a:rPr lang="cs-CZ" sz="2800" b="1" u="sng" dirty="0" smtClean="0">
                <a:solidFill>
                  <a:schemeClr val="accent5">
                    <a:lumMod val="50000"/>
                  </a:schemeClr>
                </a:solidFill>
              </a:rPr>
              <a:t>starší železná</a:t>
            </a:r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halštatská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Doba </a:t>
            </a:r>
            <a:r>
              <a:rPr lang="cs-CZ" sz="2800" b="1" u="sng" dirty="0" smtClean="0">
                <a:solidFill>
                  <a:schemeClr val="accent5">
                    <a:lumMod val="50000"/>
                  </a:schemeClr>
                </a:solidFill>
              </a:rPr>
              <a:t>mladší železná</a:t>
            </a:r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laténská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85720" y="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V Z N I K    Č L O V Ě K 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28625" y="1143000"/>
            <a:ext cx="4619625" cy="4525963"/>
          </a:xfrm>
        </p:spPr>
        <p:txBody>
          <a:bodyPr/>
          <a:lstStyle/>
          <a:p>
            <a:pPr lvl="4"/>
            <a:r>
              <a:rPr lang="cs-CZ" sz="1800" u="sng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Dvě základní koncepce:</a:t>
            </a:r>
          </a:p>
          <a:p>
            <a:pPr>
              <a:buFont typeface="Arial" charset="0"/>
              <a:buNone/>
            </a:pPr>
            <a:r>
              <a:rPr lang="cs-CZ" sz="2800" smtClean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80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„náboženská“  </a:t>
            </a:r>
          </a:p>
          <a:p>
            <a:pPr lvl="1">
              <a:buFont typeface="Arial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X</a:t>
            </a:r>
          </a:p>
          <a:p>
            <a:endParaRPr lang="cs-CZ" sz="2800" smtClean="0">
              <a:solidFill>
                <a:srgbClr val="0099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None/>
            </a:pPr>
            <a:r>
              <a:rPr lang="cs-CZ" sz="2800" smtClean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80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„vědecká“</a:t>
            </a:r>
          </a:p>
        </p:txBody>
      </p:sp>
      <p:pic>
        <p:nvPicPr>
          <p:cNvPr id="1843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429125" y="3500438"/>
            <a:ext cx="4470400" cy="3214687"/>
          </a:xfr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341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>
                <a:solidFill>
                  <a:srgbClr val="7030A0"/>
                </a:solidFill>
              </a:rPr>
              <a:t>Porovnání obou koncepcí</a:t>
            </a:r>
          </a:p>
        </p:txBody>
      </p:sp>
      <p:sp>
        <p:nvSpPr>
          <p:cNvPr id="7171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1476364"/>
            <a:ext cx="4040188" cy="762000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0" dirty="0" smtClean="0">
                <a:solidFill>
                  <a:srgbClr val="7030A0"/>
                </a:solidFill>
              </a:rPr>
              <a:t>Náboženská</a:t>
            </a:r>
            <a:r>
              <a:rPr lang="cs-CZ" dirty="0" smtClean="0">
                <a:solidFill>
                  <a:srgbClr val="7030A0"/>
                </a:solidFill>
              </a:rPr>
              <a:t> koncepce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827584" y="2214563"/>
            <a:ext cx="3568204" cy="4238773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Ve všech náboženstvích je člověk stvořen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0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Příklad  křesťanství :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0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 stvořil Bůh člověka k obrazu svému, k obrazu Božímu, stvořil jej, muže a ženu a požehnal jim Bůh: Ploďte se a rozmnožujte se, a zaplňte Zemi a podmaňte si ji a panujte nad rybami mořskými, a nad ptactvem nebeským i nad všelikým živočichem hýbajícím se na zemi.</a:t>
            </a:r>
          </a:p>
        </p:txBody>
      </p:sp>
      <p:sp>
        <p:nvSpPr>
          <p:cNvPr id="7173" name="Zástupný symbol pro text 5"/>
          <p:cNvSpPr>
            <a:spLocks noGrp="1"/>
          </p:cNvSpPr>
          <p:nvPr>
            <p:ph type="body" sz="quarter" idx="3"/>
          </p:nvPr>
        </p:nvSpPr>
        <p:spPr>
          <a:noFill/>
          <a:ln/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7030A0"/>
                </a:solidFill>
              </a:rPr>
              <a:t>Vědecká koncepce</a:t>
            </a:r>
          </a:p>
        </p:txBody>
      </p:sp>
      <p:sp>
        <p:nvSpPr>
          <p:cNvPr id="7174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9788" y="2201863"/>
            <a:ext cx="4038600" cy="3913187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bg1"/>
              </a:buCl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Hledá vznik člověka vědeckými metodami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Počátek: Charles Darwin (1809 – 1882)- anglický přírodovědec – </a:t>
            </a: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evoluční teorie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„O vzniku druhů přírodním výběrem“(1859)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„Původ člověka a pohlavní výběr“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(1871)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člověk se vyvinul z nižších druhů!</a:t>
            </a:r>
          </a:p>
          <a:p>
            <a:pPr>
              <a:lnSpc>
                <a:spcPct val="90000"/>
              </a:lnSpc>
              <a:buClr>
                <a:schemeClr val="bg1"/>
              </a:buCl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(evoluční teorii nazývali její odpůrci „opičí teorie“)</a:t>
            </a: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4" name="Picture 2" descr="C:\Users\PC\AppData\Local\Microsoft\Windows\Temporary Internet Files\Content.IE5\UDCG0Z6H\MC9002502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13" y="285750"/>
            <a:ext cx="2570162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  <p:bldP spid="717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1"/>
          <p:cNvSpPr>
            <a:spLocks noChangeArrowheads="1"/>
          </p:cNvSpPr>
          <p:nvPr/>
        </p:nvSpPr>
        <p:spPr bwMode="auto">
          <a:xfrm>
            <a:off x="250824" y="188640"/>
            <a:ext cx="6481415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2400" dirty="0">
                <a:solidFill>
                  <a:schemeClr val="bg1"/>
                </a:solidFill>
              </a:rPr>
              <a:t>ZDROJ OBRÁZKŮ A ILUSTRACÍ</a:t>
            </a:r>
          </a:p>
          <a:p>
            <a:pPr marL="1143000" lvl="2" indent="-228600"/>
            <a:r>
              <a:rPr lang="cs-CZ" sz="2400" dirty="0">
                <a:solidFill>
                  <a:schemeClr val="bg1"/>
                </a:solidFill>
              </a:rPr>
              <a:t>www.office.microsoft.com </a:t>
            </a:r>
          </a:p>
          <a:p>
            <a:pPr marL="1143000" lvl="2" indent="-228600"/>
            <a:r>
              <a:rPr lang="cs-CZ" sz="2400">
                <a:solidFill>
                  <a:schemeClr val="bg1"/>
                </a:solidFill>
              </a:rPr>
              <a:t>CITACE: archiv autora</a:t>
            </a:r>
          </a:p>
          <a:p>
            <a:pPr marL="1143000" lvl="2" indent="-228600"/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101</TotalTime>
  <Words>321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Default Theme</vt:lpstr>
      <vt:lpstr>Prezentace aplikace PowerPoint</vt:lpstr>
      <vt:lpstr>           Dělení pravěku 6.TŘÍDA</vt:lpstr>
      <vt:lpstr>Prezentace aplikace PowerPoint</vt:lpstr>
      <vt:lpstr>Dělení pravěku podle používaného materiálu</vt:lpstr>
      <vt:lpstr>         V Z N I K    Č L O V Ě K A</vt:lpstr>
      <vt:lpstr>Porovnání obou koncepcí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6.tř.</dc:title>
  <dc:creator>MIL</dc:creator>
  <cp:lastModifiedBy>install</cp:lastModifiedBy>
  <cp:revision>21</cp:revision>
  <dcterms:created xsi:type="dcterms:W3CDTF">2011-09-18T06:32:59Z</dcterms:created>
  <dcterms:modified xsi:type="dcterms:W3CDTF">2012-02-29T09:32:31Z</dcterms:modified>
</cp:coreProperties>
</file>