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58" r:id="rId4"/>
    <p:sldId id="260" r:id="rId5"/>
    <p:sldId id="257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NÁZEV:VY_32_INOVACE_3.2.6.1.P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Tabulka s tajenkou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45AB61-9D20-466E-B150-4E78F3E5335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975F1B-4DA9-4936-A4F7-AF29AC26C478}" type="presOf" srcId="{4C35D32F-0EAB-4CD7-82EE-45574DC2A586}" destId="{8BEBB6EC-1DAA-4CAC-8A25-BC0FCBD5DBD5}" srcOrd="0" destOrd="0" presId="urn:microsoft.com/office/officeart/2005/8/layout/target3"/>
    <dgm:cxn modelId="{434C7D82-4D72-49C3-8A7A-A1C8F0C6826C}" type="presOf" srcId="{D1D4F407-5343-4D3F-B5B9-D407B03CAEB4}" destId="{D005CE8C-CC26-4C3E-AC11-E15060ECD759}" srcOrd="0" destOrd="0" presId="urn:microsoft.com/office/officeart/2005/8/layout/target3"/>
    <dgm:cxn modelId="{B85C8AFB-705E-4EE7-BCA7-F7239B96CC56}" type="presOf" srcId="{B651F6E3-6281-48DB-9319-2AEAFDAE7572}" destId="{6BB5E863-4638-4E1D-BFDE-399D028AC4ED}" srcOrd="1" destOrd="0" presId="urn:microsoft.com/office/officeart/2005/8/layout/target3"/>
    <dgm:cxn modelId="{8B575A80-CC57-486F-8F3C-B91324CF228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9DF782-B3A0-4021-B13B-77275CDB089A}" type="presOf" srcId="{D8197B8C-B260-4A16-BDF4-0947B075E274}" destId="{25B08C86-7E15-44DC-BE7F-FFB55DD49D12}" srcOrd="0" destOrd="0" presId="urn:microsoft.com/office/officeart/2005/8/layout/target3"/>
    <dgm:cxn modelId="{16061245-A744-4ECB-B72F-2EDBE2F0654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0B22ED-174C-4154-9786-3FB793FC8337}" type="presOf" srcId="{D8197B8C-B260-4A16-BDF4-0947B075E274}" destId="{5A5FFA88-C948-4069-8E93-59FA12366E83}" srcOrd="1" destOrd="0" presId="urn:microsoft.com/office/officeart/2005/8/layout/target3"/>
    <dgm:cxn modelId="{1EFFF4FE-335F-4D06-9C0F-F269473FD063}" type="presOf" srcId="{B651F6E3-6281-48DB-9319-2AEAFDAE7572}" destId="{619D679B-A015-4ECF-8348-D1034C574F40}" srcOrd="0" destOrd="0" presId="urn:microsoft.com/office/officeart/2005/8/layout/target3"/>
    <dgm:cxn modelId="{FCF5A24E-74FC-4CE2-BE97-BC20323DFFE0}" type="presOf" srcId="{D1B46980-6531-4606-95E6-44980827E919}" destId="{6140AFEC-043D-4C43-A2F9-D0F5331DF3A3}" srcOrd="0" destOrd="0" presId="urn:microsoft.com/office/officeart/2005/8/layout/target3"/>
    <dgm:cxn modelId="{5F22DF89-EED8-4FCE-8EB2-8D7A12475D1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E7D60B-CCD5-4375-8B2B-9CD5967408C9}" type="presParOf" srcId="{333A1088-737F-45CB-B68E-254E46348037}" destId="{F5ABB229-8D3B-4694-996A-96F23CF14429}" srcOrd="0" destOrd="0" presId="urn:microsoft.com/office/officeart/2005/8/layout/target3"/>
    <dgm:cxn modelId="{36A7DC8C-39D5-4F6F-A4AB-EC035C76BDC0}" type="presParOf" srcId="{333A1088-737F-45CB-B68E-254E46348037}" destId="{F41139FD-01EE-4571-8B17-4FB00FC51163}" srcOrd="1" destOrd="0" presId="urn:microsoft.com/office/officeart/2005/8/layout/target3"/>
    <dgm:cxn modelId="{3FDAB509-99DF-477F-AE85-8D6C7D458D75}" type="presParOf" srcId="{333A1088-737F-45CB-B68E-254E46348037}" destId="{D005CE8C-CC26-4C3E-AC11-E15060ECD759}" srcOrd="2" destOrd="0" presId="urn:microsoft.com/office/officeart/2005/8/layout/target3"/>
    <dgm:cxn modelId="{7BBF0591-20C1-48D7-8F16-7C2B20C78811}" type="presParOf" srcId="{333A1088-737F-45CB-B68E-254E46348037}" destId="{2C702D82-9B77-49B7-9568-BB8EB47C3372}" srcOrd="3" destOrd="0" presId="urn:microsoft.com/office/officeart/2005/8/layout/target3"/>
    <dgm:cxn modelId="{C1FC7514-9983-48A5-BE69-529FEFE49E17}" type="presParOf" srcId="{333A1088-737F-45CB-B68E-254E46348037}" destId="{A52A0455-90FF-4808-ABD0-F02540D31D5A}" srcOrd="4" destOrd="0" presId="urn:microsoft.com/office/officeart/2005/8/layout/target3"/>
    <dgm:cxn modelId="{31BEE308-EA99-4288-B40B-7A2C6D2A3C52}" type="presParOf" srcId="{333A1088-737F-45CB-B68E-254E46348037}" destId="{6140AFEC-043D-4C43-A2F9-D0F5331DF3A3}" srcOrd="5" destOrd="0" presId="urn:microsoft.com/office/officeart/2005/8/layout/target3"/>
    <dgm:cxn modelId="{75EAB4B6-4C69-4FF8-8E69-D4C8D4277781}" type="presParOf" srcId="{333A1088-737F-45CB-B68E-254E46348037}" destId="{9358AC05-5D7D-4327-9F80-1AD486AEA664}" srcOrd="6" destOrd="0" presId="urn:microsoft.com/office/officeart/2005/8/layout/target3"/>
    <dgm:cxn modelId="{658CD737-E4BC-4451-BBFB-F0BEBBFCB68A}" type="presParOf" srcId="{333A1088-737F-45CB-B68E-254E46348037}" destId="{313FC574-E1CD-4FB4-B054-0B805CE0447D}" srcOrd="7" destOrd="0" presId="urn:microsoft.com/office/officeart/2005/8/layout/target3"/>
    <dgm:cxn modelId="{8708DB60-BCA7-4B38-9DEB-3D139A183272}" type="presParOf" srcId="{333A1088-737F-45CB-B68E-254E46348037}" destId="{619D679B-A015-4ECF-8348-D1034C574F40}" srcOrd="8" destOrd="0" presId="urn:microsoft.com/office/officeart/2005/8/layout/target3"/>
    <dgm:cxn modelId="{0D779409-FA4E-4940-87A6-C61F5F70DE42}" type="presParOf" srcId="{333A1088-737F-45CB-B68E-254E46348037}" destId="{322283A8-4A27-4CDA-BAE3-F381106A9174}" srcOrd="9" destOrd="0" presId="urn:microsoft.com/office/officeart/2005/8/layout/target3"/>
    <dgm:cxn modelId="{04DB0096-7A6F-4C54-8945-2534B5FAF7E0}" type="presParOf" srcId="{333A1088-737F-45CB-B68E-254E46348037}" destId="{FFC9F71D-1B4F-4AD9-A4A6-86ADEFC8AF5C}" srcOrd="10" destOrd="0" presId="urn:microsoft.com/office/officeart/2005/8/layout/target3"/>
    <dgm:cxn modelId="{AA1E01C6-6052-4CB5-B649-864A84E8DA24}" type="presParOf" srcId="{333A1088-737F-45CB-B68E-254E46348037}" destId="{25B08C86-7E15-44DC-BE7F-FFB55DD49D12}" srcOrd="11" destOrd="0" presId="urn:microsoft.com/office/officeart/2005/8/layout/target3"/>
    <dgm:cxn modelId="{AD26A2E0-EFDB-45B7-9986-03FB486C8402}" type="presParOf" srcId="{333A1088-737F-45CB-B68E-254E46348037}" destId="{76644BE8-9D7C-4C09-B250-3D10AF48CBB7}" srcOrd="12" destOrd="0" presId="urn:microsoft.com/office/officeart/2005/8/layout/target3"/>
    <dgm:cxn modelId="{F9B76F7B-FF33-4C78-AE29-3A0F3A822994}" type="presParOf" srcId="{333A1088-737F-45CB-B68E-254E46348037}" destId="{EE85B701-7295-41C0-BA7A-34D3756A2AE6}" srcOrd="13" destOrd="0" presId="urn:microsoft.com/office/officeart/2005/8/layout/target3"/>
    <dgm:cxn modelId="{8B282CCC-AAAF-4159-8A5D-F16053A9F5F1}" type="presParOf" srcId="{333A1088-737F-45CB-B68E-254E46348037}" destId="{8BEBB6EC-1DAA-4CAC-8A25-BC0FCBD5DBD5}" srcOrd="14" destOrd="0" presId="urn:microsoft.com/office/officeart/2005/8/layout/target3"/>
    <dgm:cxn modelId="{D5E3856A-A95B-4A23-8590-13451B3C96E2}" type="presParOf" srcId="{333A1088-737F-45CB-B68E-254E46348037}" destId="{AED2198E-93D5-4001-81B4-73124B309672}" srcOrd="15" destOrd="0" presId="urn:microsoft.com/office/officeart/2005/8/layout/target3"/>
    <dgm:cxn modelId="{1A157050-5162-4E3D-845D-0854E9F02443}" type="presParOf" srcId="{333A1088-737F-45CB-B68E-254E46348037}" destId="{2BE915AB-18AA-4053-B92C-3BFC9ED204BB}" srcOrd="16" destOrd="0" presId="urn:microsoft.com/office/officeart/2005/8/layout/target3"/>
    <dgm:cxn modelId="{208A1279-36C1-4E2C-B343-D40221A742F8}" type="presParOf" srcId="{333A1088-737F-45CB-B68E-254E46348037}" destId="{6BB5E863-4638-4E1D-BFDE-399D028AC4ED}" srcOrd="17" destOrd="0" presId="urn:microsoft.com/office/officeart/2005/8/layout/target3"/>
    <dgm:cxn modelId="{00C189EE-6A02-4DD6-BB6D-99A7CC419381}" type="presParOf" srcId="{333A1088-737F-45CB-B68E-254E46348037}" destId="{5A5FFA88-C948-4069-8E93-59FA12366E83}" srcOrd="18" destOrd="0" presId="urn:microsoft.com/office/officeart/2005/8/layout/target3"/>
    <dgm:cxn modelId="{2CDD173E-218C-4071-8CD7-A4007FAA66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NÁZEV:VY_32_INOVACE_3.2.6.1.P 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Tabulka s tajenkou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0B218-0626-4173-BF67-2E23191E0394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04903-5004-4938-A21F-CEEEC588B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553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200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880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43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32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76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0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079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234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191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234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414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CAE8D-CDE8-4D1E-B4EF-4E0FAF386827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90C0A-E1BF-41E3-BA37-6A49E946F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145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213266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11960" y="25362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27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 n o t a c 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si zábavnou formou procvičují vyjmenovaná slova po </a:t>
            </a:r>
            <a:r>
              <a:rPr lang="cs-CZ" b="1" smtClean="0"/>
              <a:t>b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10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i , í , y , ý .</a:t>
            </a:r>
            <a:br>
              <a:rPr lang="cs-CZ" sz="2800" dirty="0" smtClean="0"/>
            </a:br>
            <a:r>
              <a:rPr lang="cs-CZ" sz="2800" dirty="0" smtClean="0"/>
              <a:t>Vybarvi políčka s y ,ý po </a:t>
            </a:r>
            <a:r>
              <a:rPr lang="cs-CZ" sz="2800" b="1" dirty="0" smtClean="0"/>
              <a:t>b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Tajenka: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Už umíš vyjmenovaná slova po ___ 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17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48098"/>
              </p:ext>
            </p:extLst>
          </p:nvPr>
        </p:nvGraphicFramePr>
        <p:xfrm>
          <a:off x="539552" y="260648"/>
          <a:ext cx="7416825" cy="65850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83365"/>
                <a:gridCol w="1483365"/>
                <a:gridCol w="1483365"/>
                <a:gridCol w="1483365"/>
                <a:gridCol w="1483365"/>
              </a:tblGrid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ob-</a:t>
                      </a:r>
                      <a:r>
                        <a:rPr lang="cs-CZ" dirty="0" err="1" smtClean="0"/>
                        <a:t>čejný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</a:t>
                      </a:r>
                      <a:r>
                        <a:rPr lang="cs-CZ" dirty="0" smtClean="0"/>
                        <a:t>b-val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b-lina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přib-vá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násob-</a:t>
                      </a:r>
                      <a:r>
                        <a:rPr lang="cs-CZ" dirty="0" err="1" smtClean="0"/>
                        <a:t>lka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B-</a:t>
                      </a:r>
                      <a:r>
                        <a:rPr lang="cs-CZ" dirty="0" err="1" smtClean="0"/>
                        <a:t>strouška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hb</a:t>
                      </a:r>
                      <a:r>
                        <a:rPr lang="cs-CZ" dirty="0" smtClean="0"/>
                        <a:t>-tě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ryb-</a:t>
                      </a:r>
                      <a:r>
                        <a:rPr lang="cs-CZ" dirty="0" err="1" smtClean="0"/>
                        <a:t>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b-délko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Přib</a:t>
                      </a:r>
                      <a:r>
                        <a:rPr lang="cs-CZ" dirty="0" smtClean="0"/>
                        <a:t>-slav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dirty="0" err="1" smtClean="0"/>
                        <a:t>pob</a:t>
                      </a:r>
                      <a:r>
                        <a:rPr lang="cs-CZ" dirty="0" smtClean="0"/>
                        <a:t>-t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hromob-tí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b-da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nab-dka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b-</a:t>
                      </a:r>
                      <a:r>
                        <a:rPr lang="cs-CZ" dirty="0" err="1" smtClean="0"/>
                        <a:t>střina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úb</a:t>
                      </a:r>
                      <a:r>
                        <a:rPr lang="cs-CZ" dirty="0" smtClean="0"/>
                        <a:t>-tek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kob-</a:t>
                      </a:r>
                      <a:r>
                        <a:rPr lang="cs-CZ" dirty="0" err="1" smtClean="0"/>
                        <a:t>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ob-</a:t>
                      </a:r>
                      <a:r>
                        <a:rPr lang="cs-CZ" dirty="0" err="1" smtClean="0"/>
                        <a:t>vák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Zb</a:t>
                      </a:r>
                      <a:r>
                        <a:rPr lang="cs-CZ" dirty="0" smtClean="0"/>
                        <a:t>-šek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sb-rka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b-</a:t>
                      </a:r>
                      <a:r>
                        <a:rPr lang="cs-CZ" dirty="0" err="1" smtClean="0"/>
                        <a:t>střina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nab</a:t>
                      </a:r>
                      <a:r>
                        <a:rPr lang="cs-CZ" dirty="0" smtClean="0"/>
                        <a:t>-val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ob-</a:t>
                      </a:r>
                      <a:r>
                        <a:rPr lang="cs-CZ" dirty="0" err="1" smtClean="0"/>
                        <a:t>čej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b-</a:t>
                      </a:r>
                      <a:r>
                        <a:rPr lang="cs-CZ" dirty="0" err="1" smtClean="0"/>
                        <a:t>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vyb</a:t>
                      </a:r>
                      <a:r>
                        <a:rPr lang="cs-CZ" dirty="0" smtClean="0"/>
                        <a:t>-lit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Kob-lisy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bab-</a:t>
                      </a:r>
                      <a:r>
                        <a:rPr lang="cs-CZ" dirty="0" err="1" smtClean="0"/>
                        <a:t>čka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vyb-jená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b-č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bab-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dob-tek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b-</a:t>
                      </a:r>
                      <a:r>
                        <a:rPr lang="cs-CZ" dirty="0" err="1" smtClean="0"/>
                        <a:t>tva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b-</a:t>
                      </a:r>
                      <a:r>
                        <a:rPr lang="cs-CZ" dirty="0" err="1" smtClean="0"/>
                        <a:t>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hřb-tov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ub-tovna</a:t>
                      </a:r>
                      <a:endParaRPr lang="cs-CZ" dirty="0"/>
                    </a:p>
                  </a:txBody>
                  <a:tcPr/>
                </a:tc>
              </a:tr>
              <a:tr h="81009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B-lany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b-</a:t>
                      </a:r>
                      <a:r>
                        <a:rPr lang="cs-CZ" dirty="0" err="1" smtClean="0"/>
                        <a:t>ložravec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B-</a:t>
                      </a:r>
                      <a:r>
                        <a:rPr lang="cs-CZ" dirty="0" err="1" smtClean="0"/>
                        <a:t>strozraký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B-</a:t>
                      </a:r>
                      <a:r>
                        <a:rPr lang="cs-CZ" dirty="0" err="1" smtClean="0"/>
                        <a:t>strouška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holub-</a:t>
                      </a:r>
                      <a:r>
                        <a:rPr lang="cs-CZ" dirty="0" err="1" smtClean="0"/>
                        <a:t>čka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602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Řešení</a:t>
            </a:r>
            <a:endParaRPr lang="cs-CZ" sz="2800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47300"/>
              </p:ext>
            </p:extLst>
          </p:nvPr>
        </p:nvGraphicFramePr>
        <p:xfrm>
          <a:off x="611560" y="980728"/>
          <a:ext cx="7128790" cy="587727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25758"/>
                <a:gridCol w="1575838"/>
                <a:gridCol w="1350718"/>
                <a:gridCol w="1425758"/>
                <a:gridCol w="1350718"/>
              </a:tblGrid>
              <a:tr h="71389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00B050"/>
                          </a:solidFill>
                        </a:rPr>
                        <a:t>obyčejný</a:t>
                      </a:r>
                      <a:endParaRPr lang="cs-CZ" b="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0" dirty="0" smtClean="0">
                          <a:solidFill>
                            <a:srgbClr val="00B050"/>
                          </a:solidFill>
                        </a:rPr>
                        <a:t>býval</a:t>
                      </a:r>
                      <a:endParaRPr lang="cs-CZ" b="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0" dirty="0" smtClean="0">
                          <a:solidFill>
                            <a:srgbClr val="00B050"/>
                          </a:solidFill>
                        </a:rPr>
                        <a:t>bylina</a:t>
                      </a:r>
                      <a:endParaRPr lang="cs-CZ" b="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="0" dirty="0" smtClean="0">
                          <a:solidFill>
                            <a:srgbClr val="00B050"/>
                          </a:solidFill>
                        </a:rPr>
                        <a:t>přibývá</a:t>
                      </a:r>
                    </a:p>
                    <a:p>
                      <a:endParaRPr lang="cs-CZ" b="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0" dirty="0" smtClean="0"/>
                        <a:t>násobilka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70509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Kobylisy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hbitě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rybička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bidélko</a:t>
                      </a:r>
                    </a:p>
                    <a:p>
                      <a:endParaRPr lang="cs-CZ" dirty="0" smtClean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Přibyslav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0509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</a:t>
                      </a:r>
                      <a:r>
                        <a:rPr lang="cs-CZ" baseline="0" dirty="0" smtClean="0">
                          <a:solidFill>
                            <a:srgbClr val="00B050"/>
                          </a:solidFill>
                        </a:rPr>
                        <a:t>p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obyt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hromobití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bída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nabídka</a:t>
                      </a:r>
                      <a:endParaRPr lang="cs-CZ" dirty="0" smtClean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>
                          <a:solidFill>
                            <a:srgbClr val="00B050"/>
                          </a:solidFill>
                        </a:rPr>
                        <a:t>bytřina</a:t>
                      </a:r>
                      <a:endParaRPr lang="cs-CZ" dirty="0" smtClean="0">
                        <a:solidFill>
                          <a:srgbClr val="00B050"/>
                        </a:solidFill>
                      </a:endParaRPr>
                    </a:p>
                    <a:p>
                      <a:endParaRPr lang="cs-CZ" dirty="0" smtClean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05096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úbytek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 kobylka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obývák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Zbyšek</a:t>
                      </a:r>
                    </a:p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sbírka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705096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bystřina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 nabýval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obyčej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 býček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vybílit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76889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Kobylisy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babička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vybíjená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baseline="0" dirty="0" smtClean="0"/>
                        <a:t>  bič</a:t>
                      </a:r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babyka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80996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dobytek</a:t>
                      </a:r>
                    </a:p>
                    <a:p>
                      <a:endParaRPr lang="cs-CZ" dirty="0" smtClean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bitva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bílek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hřbitov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ubytovna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93099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Bylany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 býložravec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Bystrozraký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Bystrouška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holubička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115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Tajenka: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Už umíš vyjmenovaná slova po </a:t>
            </a:r>
            <a:r>
              <a:rPr lang="cs-CZ" dirty="0" smtClean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22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230</Words>
  <Application>Microsoft Office PowerPoint</Application>
  <PresentationFormat>Předvádění na obrazovce (4:3)</PresentationFormat>
  <Paragraphs>134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 </vt:lpstr>
      <vt:lpstr>Doplň i , í , y , ý . Vybarvi políčka s y ,ý po b </vt:lpstr>
      <vt:lpstr>Prezentace aplikace PowerPoint</vt:lpstr>
      <vt:lpstr>Řešení</vt:lpstr>
      <vt:lpstr>Tajenka: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15</cp:revision>
  <dcterms:created xsi:type="dcterms:W3CDTF">2011-11-11T22:09:02Z</dcterms:created>
  <dcterms:modified xsi:type="dcterms:W3CDTF">2012-02-16T18:31:03Z</dcterms:modified>
</cp:coreProperties>
</file>