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0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45873A-FB30-4FEC-8871-5FFBF9B1A7EB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256B43-C90A-42F8-88C7-2B3AF379A6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B5F2608C-C71A-42BC-BF59-3D2EB3A50036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6A525FC-FA7B-46DA-A4BB-FA8561B1B0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VY_42_INOVACE_10_1_Druhy trojúhelníků podle délky stran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druhy trojúhelníku podle velikosti stran </a:t>
            </a:r>
            <a:r>
              <a:rPr lang="cs-CZ" sz="1700" smtClean="0"/>
              <a:t>a s jejich </a:t>
            </a:r>
            <a:r>
              <a:rPr lang="cs-CZ" sz="1700" dirty="0" smtClean="0"/>
              <a:t>vlastnostmi. Určování velikosti stran a úhlů.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15.5.2012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trojúhelníků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podle délky stran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trojúhelníků </a:t>
            </a:r>
            <a:r>
              <a:rPr lang="cs-CZ" sz="2600" dirty="0" smtClean="0"/>
              <a:t>podle délky stran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Obecný (různostranný) trojúhelník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Rovnoramenný trojúhelník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Rovnostranný trojúhelník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6516216" y="1772816"/>
            <a:ext cx="1872208" cy="1296144"/>
          </a:xfrm>
          <a:prstGeom prst="triangle">
            <a:avLst>
              <a:gd name="adj" fmla="val 2898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660232" y="3356992"/>
            <a:ext cx="1368152" cy="1584176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6516216" y="5157192"/>
            <a:ext cx="1800000" cy="1558800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Obecný (různostranný)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Nemá žádné dvě shodné strany.</a:t>
            </a:r>
          </a:p>
          <a:p>
            <a:r>
              <a:rPr lang="cs-CZ" dirty="0" smtClean="0"/>
              <a:t>Nemá žádné shodné úhly.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267744" y="3284984"/>
            <a:ext cx="5256584" cy="2160240"/>
          </a:xfrm>
          <a:prstGeom prst="triangle">
            <a:avLst>
              <a:gd name="adj" fmla="val 2898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5384829"/>
            <a:ext cx="38664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551723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270892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48500" y="2996952"/>
            <a:ext cx="3170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│AB│ ≠ │AC│ ≠ │BC│</a:t>
            </a:r>
            <a:endParaRPr lang="cs-CZ" sz="2600" dirty="0"/>
          </a:p>
        </p:txBody>
      </p:sp>
      <p:sp>
        <p:nvSpPr>
          <p:cNvPr id="13" name="Oblouk 12"/>
          <p:cNvSpPr/>
          <p:nvPr/>
        </p:nvSpPr>
        <p:spPr>
          <a:xfrm>
            <a:off x="1763688" y="4725144"/>
            <a:ext cx="1368152" cy="1368152"/>
          </a:xfrm>
          <a:prstGeom prst="arc">
            <a:avLst>
              <a:gd name="adj1" fmla="val 17688603"/>
              <a:gd name="adj2" fmla="val 17734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5204626">
            <a:off x="6323015" y="4846337"/>
            <a:ext cx="1368152" cy="1368152"/>
          </a:xfrm>
          <a:prstGeom prst="arc">
            <a:avLst>
              <a:gd name="adj1" fmla="val 17688603"/>
              <a:gd name="adj2" fmla="val 207346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7027283">
            <a:off x="3080443" y="2585515"/>
            <a:ext cx="1368152" cy="1368152"/>
          </a:xfrm>
          <a:prstGeom prst="arc">
            <a:avLst>
              <a:gd name="adj1" fmla="val 16519906"/>
              <a:gd name="adj2" fmla="val 17734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541996" y="4941168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02436" y="4952781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β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3356992"/>
            <a:ext cx="333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γ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4077072"/>
            <a:ext cx="13356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≠ </a:t>
            </a:r>
            <a:r>
              <a:rPr lang="el-GR" sz="2600" dirty="0" smtClean="0"/>
              <a:t>β</a:t>
            </a:r>
            <a:r>
              <a:rPr lang="cs-CZ" sz="2600" dirty="0" smtClean="0"/>
              <a:t> ≠ </a:t>
            </a:r>
            <a:r>
              <a:rPr lang="el-GR" sz="2600" dirty="0" smtClean="0"/>
              <a:t>γ</a:t>
            </a:r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Rovnoramenný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shodné dvě strany (ramena)</a:t>
            </a:r>
          </a:p>
          <a:p>
            <a:r>
              <a:rPr lang="cs-CZ" dirty="0" smtClean="0"/>
              <a:t>Má dva shodné úhly ležící na základně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763688" y="3140968"/>
            <a:ext cx="2808312" cy="273630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115616" y="5157192"/>
            <a:ext cx="1368152" cy="1368152"/>
          </a:xfrm>
          <a:prstGeom prst="arc">
            <a:avLst>
              <a:gd name="adj1" fmla="val 17688603"/>
              <a:gd name="adj2" fmla="val 17734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16200000">
            <a:off x="3851920" y="5157192"/>
            <a:ext cx="1368152" cy="1368152"/>
          </a:xfrm>
          <a:prstGeom prst="arc">
            <a:avLst>
              <a:gd name="adj1" fmla="val 16200000"/>
              <a:gd name="adj2" fmla="val 199810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594928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83006" y="594928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70838" y="270892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5877272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základna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3944669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rameno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3944669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rameno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5384829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5373216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β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3717032"/>
            <a:ext cx="19711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│AC│ = │BC│ 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520733"/>
            <a:ext cx="86914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= </a:t>
            </a:r>
            <a:r>
              <a:rPr lang="el-GR" sz="2600" dirty="0" smtClean="0"/>
              <a:t>β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Rovnostranný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všechny strany shodné</a:t>
            </a:r>
          </a:p>
          <a:p>
            <a:r>
              <a:rPr lang="cs-CZ" dirty="0" smtClean="0"/>
              <a:t>Má všechny úhly shodné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547664" y="3068960"/>
            <a:ext cx="3600000" cy="31176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10490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59070" y="6093296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263691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8" name="Oblouk 7"/>
          <p:cNvSpPr/>
          <p:nvPr/>
        </p:nvSpPr>
        <p:spPr>
          <a:xfrm>
            <a:off x="827584" y="5445224"/>
            <a:ext cx="1440160" cy="1512168"/>
          </a:xfrm>
          <a:prstGeom prst="arc">
            <a:avLst>
              <a:gd name="adj1" fmla="val 17967649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8361378">
            <a:off x="2586521" y="2419495"/>
            <a:ext cx="1440160" cy="1512168"/>
          </a:xfrm>
          <a:prstGeom prst="arc">
            <a:avLst>
              <a:gd name="adj1" fmla="val 16356840"/>
              <a:gd name="adj2" fmla="val 2058953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16200000">
            <a:off x="4391980" y="5409220"/>
            <a:ext cx="1440160" cy="1512168"/>
          </a:xfrm>
          <a:prstGeom prst="arc">
            <a:avLst>
              <a:gd name="adj1" fmla="val 16200000"/>
              <a:gd name="adj2" fmla="val 19887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49908" y="5672861"/>
            <a:ext cx="37382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2600" dirty="0" smtClean="0"/>
              <a:t>α</a:t>
            </a:r>
            <a:endParaRPr lang="cs-CZ" sz="2600" dirty="0"/>
          </a:p>
        </p:txBody>
      </p:sp>
      <p:sp>
        <p:nvSpPr>
          <p:cNvPr id="12" name="Obdélník 11"/>
          <p:cNvSpPr/>
          <p:nvPr/>
        </p:nvSpPr>
        <p:spPr>
          <a:xfrm>
            <a:off x="4486212" y="5672861"/>
            <a:ext cx="37382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2600" dirty="0" smtClean="0"/>
              <a:t>β</a:t>
            </a:r>
            <a:endParaRPr lang="cs-CZ" sz="2600" dirty="0"/>
          </a:p>
        </p:txBody>
      </p:sp>
      <p:sp>
        <p:nvSpPr>
          <p:cNvPr id="13" name="Obdélník 12"/>
          <p:cNvSpPr/>
          <p:nvPr/>
        </p:nvSpPr>
        <p:spPr>
          <a:xfrm>
            <a:off x="3158134" y="3296597"/>
            <a:ext cx="33374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sz="2600" dirty="0" smtClean="0"/>
              <a:t>γ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3429000"/>
            <a:ext cx="31702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│AB│ = │AC│ = │BC│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4293096"/>
            <a:ext cx="217719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= </a:t>
            </a:r>
            <a:r>
              <a:rPr lang="el-GR" sz="2600" dirty="0" smtClean="0"/>
              <a:t>β</a:t>
            </a:r>
            <a:r>
              <a:rPr lang="cs-CZ" sz="2600" dirty="0" smtClean="0"/>
              <a:t> = </a:t>
            </a:r>
            <a:r>
              <a:rPr lang="el-GR" sz="2600" dirty="0" smtClean="0"/>
              <a:t>γ</a:t>
            </a:r>
            <a:r>
              <a:rPr lang="cs-CZ" sz="2600" dirty="0" smtClean="0"/>
              <a:t> = </a:t>
            </a:r>
            <a:r>
              <a:rPr lang="cs-CZ" sz="2600" dirty="0" smtClean="0">
                <a:solidFill>
                  <a:srgbClr val="FF0000"/>
                </a:solidFill>
              </a:rPr>
              <a:t>60° 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/>
      <p:bldP spid="13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Rovnoramenný trojúhelník – osová souměrnost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Rovnoramenný trojúhelník je osově souměrný podle osy jeho základny.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131840" y="3068960"/>
            <a:ext cx="3168352" cy="31683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4716016" y="2636912"/>
            <a:ext cx="0" cy="4032448"/>
          </a:xfrm>
          <a:prstGeom prst="line">
            <a:avLst/>
          </a:prstGeom>
          <a:ln w="28575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715060" y="6320933"/>
            <a:ext cx="3609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26822" y="616530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67182" y="616530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263691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Rovnostranný trojúhelník – osová souměrnost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Rovnostranný trojúhelník je osově souměrný podle os jeho stran.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772200" y="3068960"/>
            <a:ext cx="3600000" cy="31176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4572000" y="2636912"/>
            <a:ext cx="0" cy="3960440"/>
          </a:xfrm>
          <a:prstGeom prst="line">
            <a:avLst/>
          </a:prstGeom>
          <a:ln w="28575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051720" y="4149080"/>
            <a:ext cx="4248472" cy="2448272"/>
          </a:xfrm>
          <a:prstGeom prst="line">
            <a:avLst/>
          </a:prstGeom>
          <a:ln w="28575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 flipV="1">
            <a:off x="2555776" y="4005064"/>
            <a:ext cx="4536504" cy="2592288"/>
          </a:xfrm>
          <a:prstGeom prst="line">
            <a:avLst/>
          </a:prstGeom>
          <a:ln w="28575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530842" y="6248925"/>
            <a:ext cx="4732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1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43010" y="4077072"/>
            <a:ext cx="4732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2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3872661"/>
            <a:ext cx="4732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3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617691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39190" y="6165304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636912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5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53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chybějící stranu nebo úhly u rovnoramenného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187624" y="2348880"/>
            <a:ext cx="1584176" cy="280831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5168805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3 cm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56992"/>
            <a:ext cx="8354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7 cm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40371" y="3368605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B0F0"/>
                </a:solidFill>
              </a:rPr>
              <a:t>a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5816877"/>
            <a:ext cx="13131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a</a:t>
            </a:r>
            <a:r>
              <a:rPr lang="cs-CZ" sz="2600" dirty="0" smtClean="0"/>
              <a:t> = 7 cm</a:t>
            </a:r>
            <a:endParaRPr lang="cs-CZ" sz="26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4932040" y="2636912"/>
            <a:ext cx="3168352" cy="23042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4283968" y="4149080"/>
            <a:ext cx="1440160" cy="1656184"/>
          </a:xfrm>
          <a:prstGeom prst="arc">
            <a:avLst>
              <a:gd name="adj1" fmla="val 18034629"/>
              <a:gd name="adj2" fmla="val 2133285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6200000">
            <a:off x="7294494" y="4090883"/>
            <a:ext cx="1683804" cy="1656184"/>
          </a:xfrm>
          <a:prstGeom prst="arc">
            <a:avLst>
              <a:gd name="adj1" fmla="val 16200000"/>
              <a:gd name="adj2" fmla="val 192033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7519068">
            <a:off x="5735983" y="1939001"/>
            <a:ext cx="1440160" cy="1656184"/>
          </a:xfrm>
          <a:prstGeom prst="arc">
            <a:avLst>
              <a:gd name="adj1" fmla="val 16952570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7322869" y="4509120"/>
            <a:ext cx="6335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55°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06292" y="4448725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α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5805264"/>
            <a:ext cx="12153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 = 55°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4880773"/>
            <a:ext cx="13681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základna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2924944"/>
            <a:ext cx="333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γ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5805264"/>
            <a:ext cx="11753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γ</a:t>
            </a:r>
            <a:r>
              <a:rPr lang="cs-CZ" sz="2600" dirty="0" smtClean="0"/>
              <a:t>  = 70°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chybějící úhly u rovnoramenného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259632" y="2492896"/>
            <a:ext cx="2016224" cy="280831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louk 5"/>
          <p:cNvSpPr/>
          <p:nvPr/>
        </p:nvSpPr>
        <p:spPr>
          <a:xfrm>
            <a:off x="539552" y="4509120"/>
            <a:ext cx="1440160" cy="1656184"/>
          </a:xfrm>
          <a:prstGeom prst="arc">
            <a:avLst>
              <a:gd name="adj1" fmla="val 17426980"/>
              <a:gd name="adj2" fmla="val 2133285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6200000">
            <a:off x="2490748" y="4430133"/>
            <a:ext cx="1766286" cy="1780243"/>
          </a:xfrm>
          <a:prstGeom prst="arc">
            <a:avLst>
              <a:gd name="adj1" fmla="val 16330584"/>
              <a:gd name="adj2" fmla="val 2010259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7145923">
            <a:off x="1397287" y="1904623"/>
            <a:ext cx="1440160" cy="1656184"/>
          </a:xfrm>
          <a:prstGeom prst="arc">
            <a:avLst>
              <a:gd name="adj1" fmla="val 17768416"/>
              <a:gd name="adj2" fmla="val 2079927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4797152"/>
            <a:ext cx="6335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70°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797152"/>
            <a:ext cx="6335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70°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8014" y="2852936"/>
            <a:ext cx="333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γ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5600853"/>
            <a:ext cx="10999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γ</a:t>
            </a:r>
            <a:r>
              <a:rPr lang="cs-CZ" sz="2600" dirty="0" smtClean="0"/>
              <a:t> = 40°</a:t>
            </a:r>
            <a:endParaRPr lang="cs-CZ" sz="2600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3779912" y="2348880"/>
            <a:ext cx="4680520" cy="288032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7549012">
            <a:off x="5279318" y="1581180"/>
            <a:ext cx="1440160" cy="1656184"/>
          </a:xfrm>
          <a:prstGeom prst="arc">
            <a:avLst>
              <a:gd name="adj1" fmla="val 16454828"/>
              <a:gd name="adj2" fmla="val 2139589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>
            <a:off x="3203848" y="4437112"/>
            <a:ext cx="1440160" cy="1656184"/>
          </a:xfrm>
          <a:prstGeom prst="arc">
            <a:avLst>
              <a:gd name="adj1" fmla="val 17922119"/>
              <a:gd name="adj2" fmla="val 2133285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16200000">
            <a:off x="7479255" y="4358126"/>
            <a:ext cx="1766286" cy="1780243"/>
          </a:xfrm>
          <a:prstGeom prst="arc">
            <a:avLst>
              <a:gd name="adj1" fmla="val 16330584"/>
              <a:gd name="adj2" fmla="val 1947657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4736757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α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4736757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β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10701" y="2564904"/>
            <a:ext cx="63350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8</a:t>
            </a:r>
            <a:r>
              <a:rPr lang="cs-CZ" sz="2600" dirty="0" smtClean="0"/>
              <a:t>0°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12880" y="5445224"/>
            <a:ext cx="16353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= </a:t>
            </a:r>
            <a:r>
              <a:rPr lang="el-GR" sz="2600" dirty="0" smtClean="0"/>
              <a:t>β</a:t>
            </a:r>
            <a:r>
              <a:rPr lang="cs-CZ" sz="2600" dirty="0" smtClean="0"/>
              <a:t> = 50°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chybějící stranu nebo úhly u rovnostranného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988224" y="2348880"/>
            <a:ext cx="3600000" cy="3117600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2267744" y="4725144"/>
            <a:ext cx="1440160" cy="1512168"/>
          </a:xfrm>
          <a:prstGeom prst="arc">
            <a:avLst>
              <a:gd name="adj1" fmla="val 17967649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6200000">
            <a:off x="5832140" y="4689141"/>
            <a:ext cx="1440160" cy="1512168"/>
          </a:xfrm>
          <a:prstGeom prst="arc">
            <a:avLst>
              <a:gd name="adj1" fmla="val 16200000"/>
              <a:gd name="adj2" fmla="val 198875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8361378">
            <a:off x="4026681" y="1702200"/>
            <a:ext cx="1440160" cy="1512168"/>
          </a:xfrm>
          <a:prstGeom prst="arc">
            <a:avLst>
              <a:gd name="adj1" fmla="val 16356840"/>
              <a:gd name="adj2" fmla="val 2058953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190068" y="4952781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α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4941168"/>
            <a:ext cx="3738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β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8294" y="2564904"/>
            <a:ext cx="333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>
                <a:solidFill>
                  <a:srgbClr val="00B0F0"/>
                </a:solidFill>
              </a:rPr>
              <a:t>γ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2526" y="3368605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B0F0"/>
                </a:solidFill>
              </a:rPr>
              <a:t>b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456837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B0F0"/>
                </a:solidFill>
              </a:rPr>
              <a:t>c</a:t>
            </a:r>
            <a:endParaRPr lang="cs-CZ" sz="2600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08723" y="3356992"/>
            <a:ext cx="6944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5 m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877272"/>
            <a:ext cx="16450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 = c = 5 m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5877272"/>
            <a:ext cx="217719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600" dirty="0" smtClean="0"/>
              <a:t>α</a:t>
            </a:r>
            <a:r>
              <a:rPr lang="cs-CZ" sz="2600" dirty="0" smtClean="0"/>
              <a:t> = </a:t>
            </a:r>
            <a:r>
              <a:rPr lang="el-GR" sz="2600" dirty="0" smtClean="0"/>
              <a:t>β</a:t>
            </a:r>
            <a:r>
              <a:rPr lang="cs-CZ" sz="2600" dirty="0" smtClean="0"/>
              <a:t> = </a:t>
            </a:r>
            <a:r>
              <a:rPr lang="el-GR" sz="2600" dirty="0" smtClean="0"/>
              <a:t>γ</a:t>
            </a:r>
            <a:r>
              <a:rPr lang="cs-CZ" sz="2600" dirty="0" smtClean="0"/>
              <a:t> = 60° 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467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Druhy trojúhelníků</vt:lpstr>
      <vt:lpstr>Druhy trojúhelníků podle délky stran</vt:lpstr>
      <vt:lpstr>Obecný (různostranný) trojúhelník</vt:lpstr>
      <vt:lpstr>Rovnoramenný trojúhelník</vt:lpstr>
      <vt:lpstr>Rovnostranný trojúhelník</vt:lpstr>
      <vt:lpstr>Rovnoramenný trojúhelník – osová souměrnost</vt:lpstr>
      <vt:lpstr>Rovnostranný trojúhelník – osová souměrnost</vt:lpstr>
      <vt:lpstr>Doplň chybějící stranu nebo úhly u rovnoramenného trojúhelníku</vt:lpstr>
      <vt:lpstr>Doplň chybějící úhly u rovnoramenného trojúhelníku</vt:lpstr>
      <vt:lpstr>Doplň chybějící stranu nebo úhly u rovnostranného trojúhelníku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</dc:title>
  <dc:creator>Roman</dc:creator>
  <cp:lastModifiedBy>Roman Marshner</cp:lastModifiedBy>
  <cp:revision>32</cp:revision>
  <dcterms:created xsi:type="dcterms:W3CDTF">2012-05-08T15:55:07Z</dcterms:created>
  <dcterms:modified xsi:type="dcterms:W3CDTF">2012-06-13T09:14:20Z</dcterms:modified>
</cp:coreProperties>
</file>