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2" r:id="rId6"/>
    <p:sldId id="261" r:id="rId7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590" autoAdjust="0"/>
  </p:normalViewPr>
  <p:slideViewPr>
    <p:cSldViewPr>
      <p:cViewPr varScale="1">
        <p:scale>
          <a:sx n="70" d="100"/>
          <a:sy n="70" d="100"/>
        </p:scale>
        <p:origin x="-139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NÁZEV:VY_32_INOVACE_3.2.6.1.P 05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po 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NÁZEV:VY_32_INOVACE_3.2.6.1.P 05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po L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C6DE1-3CAB-419D-808A-CF3E11A4E20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711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3368991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572000" y="254942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n o t a c 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 si osvojují zábavnou formou vyjmenovaná slova a jejich pořadí.</a:t>
            </a:r>
          </a:p>
          <a:p>
            <a:pPr marL="0" indent="0">
              <a:buNone/>
            </a:pPr>
            <a:r>
              <a:rPr lang="cs-CZ" dirty="0" smtClean="0"/>
              <a:t>Nejprve doplní pracovní list s vynechanými vyjmenovanými slovy po L.</a:t>
            </a:r>
          </a:p>
          <a:p>
            <a:pPr marL="0" indent="0">
              <a:buNone/>
            </a:pPr>
            <a:r>
              <a:rPr lang="cs-CZ" dirty="0" smtClean="0"/>
              <a:t>Poté vyluští tajenku.</a:t>
            </a:r>
          </a:p>
          <a:p>
            <a:pPr marL="0" indent="0">
              <a:buNone/>
            </a:pPr>
            <a:r>
              <a:rPr lang="cs-CZ" dirty="0" smtClean="0"/>
              <a:t>Správné </a:t>
            </a:r>
            <a:r>
              <a:rPr lang="cs-CZ" dirty="0"/>
              <a:t>ř</a:t>
            </a:r>
            <a:r>
              <a:rPr lang="cs-CZ" dirty="0" smtClean="0"/>
              <a:t>ešení úkolů najdou za úlohami.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9815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3177" y="1052736"/>
            <a:ext cx="830547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____________,</a:t>
            </a:r>
            <a:r>
              <a:rPr lang="cs-CZ" dirty="0" smtClean="0"/>
              <a:t>  </a:t>
            </a:r>
            <a:r>
              <a:rPr lang="cs-CZ" sz="2800" dirty="0" smtClean="0"/>
              <a:t>mlýn,  ____________,  ____________,</a:t>
            </a:r>
          </a:p>
          <a:p>
            <a:endParaRPr lang="cs-CZ" sz="2800" dirty="0"/>
          </a:p>
          <a:p>
            <a:r>
              <a:rPr lang="cs-CZ" sz="2800" dirty="0" smtClean="0"/>
              <a:t>___________,  plýtvat,  vzlykat,  ________,  _________,</a:t>
            </a:r>
          </a:p>
          <a:p>
            <a:endParaRPr lang="cs-CZ" sz="2800" dirty="0"/>
          </a:p>
          <a:p>
            <a:r>
              <a:rPr lang="cs-CZ" sz="2800" dirty="0" smtClean="0"/>
              <a:t>___________,  ___________,  __________,  _________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02726" y="945700"/>
            <a:ext cx="7976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Doplň vynechaná vyjmenovaná </a:t>
            </a:r>
            <a:r>
              <a:rPr lang="cs-CZ" sz="4000" dirty="0" smtClean="0">
                <a:solidFill>
                  <a:srgbClr val="FF0000"/>
                </a:solidFill>
              </a:rPr>
              <a:t>slova.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2568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 e š e n í 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slyšet </a:t>
            </a:r>
            <a:r>
              <a:rPr lang="cs-CZ" sz="3600" dirty="0" smtClean="0"/>
              <a:t>,  </a:t>
            </a:r>
            <a:r>
              <a:rPr lang="cs-CZ" sz="3600" dirty="0"/>
              <a:t>mlýn,  </a:t>
            </a:r>
            <a:r>
              <a:rPr lang="cs-CZ" sz="3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blýskat se </a:t>
            </a:r>
            <a:r>
              <a:rPr lang="cs-CZ" sz="3600" dirty="0" smtClean="0"/>
              <a:t>,   </a:t>
            </a:r>
            <a:r>
              <a:rPr lang="cs-CZ" sz="3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polykat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/>
              <a:t>,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plynout </a:t>
            </a:r>
            <a:r>
              <a:rPr lang="cs-CZ" sz="3600" dirty="0" smtClean="0"/>
              <a:t>,  </a:t>
            </a:r>
            <a:r>
              <a:rPr lang="cs-CZ" sz="3600" dirty="0"/>
              <a:t>plýtvat,  vzlykat,  </a:t>
            </a:r>
            <a:r>
              <a:rPr lang="cs-CZ" sz="3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lysý </a:t>
            </a:r>
            <a:r>
              <a:rPr lang="cs-CZ" sz="3600" dirty="0" smtClean="0"/>
              <a:t>, </a:t>
            </a:r>
            <a:r>
              <a:rPr lang="cs-CZ" sz="36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lýtko</a:t>
            </a:r>
            <a:r>
              <a:rPr lang="cs-CZ" sz="3600" dirty="0" smtClean="0"/>
              <a:t>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lýko </a:t>
            </a:r>
            <a:r>
              <a:rPr lang="cs-CZ" sz="3600" dirty="0" smtClean="0"/>
              <a:t>,  </a:t>
            </a:r>
            <a:r>
              <a:rPr lang="cs-CZ" sz="3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lyže</a:t>
            </a:r>
            <a:r>
              <a:rPr lang="cs-CZ" sz="3600" dirty="0" smtClean="0"/>
              <a:t>, </a:t>
            </a:r>
            <a:r>
              <a:rPr lang="cs-CZ" sz="3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pelyněk </a:t>
            </a:r>
            <a:r>
              <a:rPr lang="cs-CZ" sz="3600" dirty="0" smtClean="0"/>
              <a:t>, 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plyš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6560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2090367"/>
              </p:ext>
            </p:extLst>
          </p:nvPr>
        </p:nvGraphicFramePr>
        <p:xfrm>
          <a:off x="29369" y="1196752"/>
          <a:ext cx="6096000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mpd="sng">
                      <a:noFill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4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4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4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4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4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4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row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4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4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4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4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4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2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2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2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2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2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2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2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2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2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3"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4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4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4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2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2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2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2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2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2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2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tint val="2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tint val="2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6516216" y="1272044"/>
            <a:ext cx="22078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5. vyjmenované slovo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516252" y="1973322"/>
            <a:ext cx="2207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vyjmenované slovo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16215" y="2564904"/>
            <a:ext cx="22078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6. vyjmenované slovo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16252" y="3206898"/>
            <a:ext cx="22078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1. vyjmenované slovo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16215" y="3855842"/>
            <a:ext cx="23248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11. vyjmenované slovo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33233" y="4502173"/>
            <a:ext cx="22078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8. vyjmenované slovo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73610" y="5148504"/>
            <a:ext cx="22078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r>
              <a:rPr lang="cs-CZ" dirty="0"/>
              <a:t>. vyjmenované slovo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8714"/>
            <a:ext cx="601658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Vylušti tajenku vyjmenovaných slov po L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6237312"/>
            <a:ext cx="53824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Tajenka:  Zasloužíš si ___________ 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4829221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9082331"/>
              </p:ext>
            </p:extLst>
          </p:nvPr>
        </p:nvGraphicFramePr>
        <p:xfrm>
          <a:off x="24245" y="871120"/>
          <a:ext cx="6072470" cy="4520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539553"/>
                <a:gridCol w="674941"/>
                <a:gridCol w="607247"/>
                <a:gridCol w="590020"/>
                <a:gridCol w="624474"/>
                <a:gridCol w="607247"/>
                <a:gridCol w="607247"/>
                <a:gridCol w="607247"/>
                <a:gridCol w="607247"/>
                <a:gridCol w="607247"/>
              </a:tblGrid>
              <a:tr h="576064">
                <a:tc gridSpan="2"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</a:t>
                      </a:r>
                      <a:r>
                        <a:rPr lang="cs-CZ" dirty="0" smtClean="0"/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Y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N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U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</a:p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b="1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P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100000" b="100000"/>
                      </a:path>
                      <a:tileRect t="-100000" r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L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70C0">
                            <a:tint val="66000"/>
                            <a:satMod val="160000"/>
                          </a:srgbClr>
                        </a:gs>
                        <a:gs pos="50000">
                          <a:srgbClr val="0070C0">
                            <a:tint val="44500"/>
                            <a:satMod val="160000"/>
                          </a:srgbClr>
                        </a:gs>
                        <a:gs pos="100000">
                          <a:srgbClr val="0070C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70C0">
                            <a:tint val="66000"/>
                            <a:satMod val="160000"/>
                          </a:srgbClr>
                        </a:gs>
                        <a:gs pos="50000">
                          <a:srgbClr val="0070C0">
                            <a:tint val="44500"/>
                            <a:satMod val="160000"/>
                          </a:srgbClr>
                        </a:gs>
                        <a:gs pos="100000">
                          <a:srgbClr val="0070C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K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70C0">
                            <a:tint val="66000"/>
                            <a:satMod val="160000"/>
                          </a:srgbClr>
                        </a:gs>
                        <a:gs pos="50000">
                          <a:srgbClr val="0070C0">
                            <a:tint val="44500"/>
                            <a:satMod val="160000"/>
                          </a:srgbClr>
                        </a:gs>
                        <a:gs pos="100000">
                          <a:srgbClr val="0070C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A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70C0">
                            <a:tint val="66000"/>
                            <a:satMod val="160000"/>
                          </a:srgbClr>
                        </a:gs>
                        <a:gs pos="50000">
                          <a:srgbClr val="0070C0">
                            <a:tint val="44500"/>
                            <a:satMod val="160000"/>
                          </a:srgbClr>
                        </a:gs>
                        <a:gs pos="100000">
                          <a:srgbClr val="0070C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T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70C0">
                            <a:tint val="66000"/>
                            <a:satMod val="160000"/>
                          </a:srgbClr>
                        </a:gs>
                        <a:gs pos="50000">
                          <a:srgbClr val="0070C0">
                            <a:tint val="44500"/>
                            <a:satMod val="160000"/>
                          </a:srgbClr>
                        </a:gs>
                        <a:gs pos="100000">
                          <a:srgbClr val="0070C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>
                        <a:lumMod val="85000"/>
                        <a:alpha val="20000"/>
                      </a:schemeClr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P</a:t>
                      </a:r>
                    </a:p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L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V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A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744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 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L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B>
                      <a:noFill/>
                    </a:lnB>
                    <a:solidFill>
                      <a:schemeClr val="bg1">
                        <a:lumMod val="85000"/>
                        <a:alpha val="2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  <a:alpha val="20000"/>
                      </a:schemeClr>
                    </a:solidFill>
                  </a:tcPr>
                </a:tc>
              </a:tr>
              <a:tr h="632430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L</a:t>
                      </a:r>
                    </a:p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2"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576064">
                <a:tc rowSpan="2"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  <a:p>
                      <a:r>
                        <a:rPr lang="cs-CZ" dirty="0" smtClean="0"/>
                        <a:t> </a:t>
                      </a:r>
                    </a:p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L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Ý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576064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L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Ý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K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>
                      <a:noFill/>
                    </a:lnT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>
                      <a:noFill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>
                      <a:noFill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55776" y="163234"/>
            <a:ext cx="21371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 e š e n í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28355" y="1052736"/>
            <a:ext cx="2313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5. vyjmenované slovo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00192" y="1556792"/>
            <a:ext cx="2366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4. vyjmenované slovo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1905" y="2276872"/>
            <a:ext cx="2366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6. </a:t>
            </a:r>
            <a:r>
              <a:rPr lang="cs-CZ" dirty="0"/>
              <a:t>v</a:t>
            </a:r>
            <a:r>
              <a:rPr lang="cs-CZ" dirty="0" smtClean="0"/>
              <a:t>yjmenované slovo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34725" y="2895437"/>
            <a:ext cx="2472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1. </a:t>
            </a:r>
            <a:r>
              <a:rPr lang="cs-CZ" dirty="0"/>
              <a:t>v</a:t>
            </a:r>
            <a:r>
              <a:rPr lang="cs-CZ" dirty="0" smtClean="0"/>
              <a:t>yjmenované slovo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04992" y="3573016"/>
            <a:ext cx="2324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 </a:t>
            </a:r>
            <a:r>
              <a:rPr lang="cs-CZ" dirty="0"/>
              <a:t>v</a:t>
            </a:r>
            <a:r>
              <a:rPr lang="cs-CZ" dirty="0" smtClean="0"/>
              <a:t>yjmenované slovo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63706" y="4221088"/>
            <a:ext cx="2207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 </a:t>
            </a:r>
            <a:r>
              <a:rPr lang="cs-CZ" dirty="0"/>
              <a:t>v</a:t>
            </a:r>
            <a:r>
              <a:rPr lang="cs-CZ" dirty="0" smtClean="0"/>
              <a:t>yjmenované slovo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81962" y="4869160"/>
            <a:ext cx="2207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 </a:t>
            </a:r>
            <a:r>
              <a:rPr lang="cs-CZ" dirty="0"/>
              <a:t>v</a:t>
            </a:r>
            <a:r>
              <a:rPr lang="cs-CZ" dirty="0" smtClean="0"/>
              <a:t>yjmenované slovo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754415"/>
            <a:ext cx="4946226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Tajenka:  Zasloužíš si </a:t>
            </a:r>
            <a:r>
              <a:rPr lang="cs-CZ" sz="320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potlesk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089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  <p:sndAc>
          <p:stSnd>
            <p:snd r:embed="rId3" name="applause.wav"/>
          </p:stSnd>
        </p:sndAc>
      </p:transition>
    </mc:Choice>
    <mc:Fallback xmlns="">
      <p:transition spd="slow">
        <p:fade/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292</Words>
  <Application>Microsoft Office PowerPoint</Application>
  <PresentationFormat>Předvádění na obrazovce (4:3)</PresentationFormat>
  <Paragraphs>94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 n o t a c e</vt:lpstr>
      <vt:lpstr>Prezentace aplikace PowerPoint</vt:lpstr>
      <vt:lpstr>Ř e š e n í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Alena</cp:lastModifiedBy>
  <cp:revision>30</cp:revision>
  <cp:lastPrinted>2011-11-07T13:07:31Z</cp:lastPrinted>
  <dcterms:created xsi:type="dcterms:W3CDTF">2011-11-02T10:29:00Z</dcterms:created>
  <dcterms:modified xsi:type="dcterms:W3CDTF">2012-02-16T19:10:25Z</dcterms:modified>
</cp:coreProperties>
</file>