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3" r:id="rId3"/>
    <p:sldId id="261" r:id="rId4"/>
    <p:sldId id="262" r:id="rId5"/>
    <p:sldId id="256" r:id="rId6"/>
    <p:sldId id="263" r:id="rId7"/>
    <p:sldId id="270" r:id="rId8"/>
    <p:sldId id="264" r:id="rId9"/>
    <p:sldId id="266" r:id="rId10"/>
    <p:sldId id="271" r:id="rId11"/>
    <p:sldId id="265" r:id="rId12"/>
    <p:sldId id="267" r:id="rId13"/>
    <p:sldId id="272" r:id="rId14"/>
    <p:sldId id="257" r:id="rId15"/>
    <p:sldId id="258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6593" autoAdjust="0"/>
    <p:restoredTop sz="86502" autoAdjust="0"/>
  </p:normalViewPr>
  <p:slideViewPr>
    <p:cSldViewPr>
      <p:cViewPr varScale="1">
        <p:scale>
          <a:sx n="114" d="100"/>
          <a:sy n="114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400" d="100"/>
        <a:sy n="4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89AF3-7D0C-49A9-ADDB-65FAA23E12A4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E0A517-5AB5-495D-B4A6-FE536546D8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E0A517-5AB5-495D-B4A6-FE536546D86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E0A517-5AB5-495D-B4A6-FE536546D86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7000">
              <a:schemeClr val="bg1"/>
            </a:gs>
            <a:gs pos="56000">
              <a:srgbClr val="0070C0"/>
            </a:gs>
            <a:gs pos="79000">
              <a:srgbClr val="FF0000">
                <a:alpha val="81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46E24-5EE5-4C0E-A854-08CBD0224E5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0356-AB63-4D6D-BAAA-7538DA37F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blinds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gi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Jarda\Plocha\st&#225;tn&#237;%20symboly\1222674762_Adam_Plachetka_Kde_domov_muj.mp3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upload.wikimedia.org/wikipedia/commons/c/c9/Lime_tree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leccos.com/pics/pic/statni_symboly.jpg" TargetMode="External"/><Relationship Id="rId13" Type="http://schemas.openxmlformats.org/officeDocument/2006/relationships/hyperlink" Target="http://im.novinky.cz/299/182994-top_foto1-ma0u8.jpg" TargetMode="External"/><Relationship Id="rId3" Type="http://schemas.openxmlformats.org/officeDocument/2006/relationships/hyperlink" Target="http://www.hrad.cz/img/u/prazsky-hrad/img-korunovacni-klenoty.jpg" TargetMode="External"/><Relationship Id="rId7" Type="http://schemas.openxmlformats.org/officeDocument/2006/relationships/hyperlink" Target="http://horicisrdce.wz.cz/praxe/symboly/vlajka_prez-big.gif" TargetMode="External"/><Relationship Id="rId12" Type="http://schemas.openxmlformats.org/officeDocument/2006/relationships/hyperlink" Target="http://elhmod.net/download/screen/ms_dresy_src.png" TargetMode="External"/><Relationship Id="rId17" Type="http://schemas.openxmlformats.org/officeDocument/2006/relationships/hyperlink" Target="http://mp3ky.net/hymna-cr-kde-domov-muj/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www.smirice.eu/smirice/razitka/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sity.net/zaklady-spolecenskych-ved/statni-vlajka.jpg" TargetMode="External"/><Relationship Id="rId11" Type="http://schemas.openxmlformats.org/officeDocument/2006/relationships/hyperlink" Target="http://www.sberatel.com/diskuse/imagesExtension/img/6624/99954/2899_ueU21A.jpg" TargetMode="External"/><Relationship Id="rId5" Type="http://schemas.openxmlformats.org/officeDocument/2006/relationships/hyperlink" Target="http://www.mzv.cz/public/6a/7/64/126925_14883_maly_statni_znak.jpg" TargetMode="External"/><Relationship Id="rId15" Type="http://schemas.openxmlformats.org/officeDocument/2006/relationships/hyperlink" Target="http://vlastenci.cz/obr/znaky/narodni_strom.jpg" TargetMode="External"/><Relationship Id="rId10" Type="http://schemas.openxmlformats.org/officeDocument/2006/relationships/hyperlink" Target="http://www.korona-travel.cz/cestovni_pas_cr.jpg" TargetMode="External"/><Relationship Id="rId4" Type="http://schemas.openxmlformats.org/officeDocument/2006/relationships/hyperlink" Target="http://www.nohomic.estranky.cz/img/mid/39/velky-statni-znak-cr.jpg" TargetMode="External"/><Relationship Id="rId9" Type="http://schemas.openxmlformats.org/officeDocument/2006/relationships/hyperlink" Target="http://upload.wikimedia.org/wikipedia/commons/thumb/5/58/Tricolour_of_the_Czech_Republic.svg/120px-Tricolour_of_the_Czech_Republic.svg.png" TargetMode="External"/><Relationship Id="rId14" Type="http://schemas.openxmlformats.org/officeDocument/2006/relationships/hyperlink" Target="http://nd04.jxs.cz/311/634/cce2d934e4_74407482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397000"/>
          <a:ext cx="7951814" cy="3743633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se seznamují se státními symboly. Učí se je pojmenovávat i popisovat. Aktivně odpovídají na otázky označené v prezentaci šipkou.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3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ČLOVĚK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Místo, kde žijeme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Česká republika- demokratický stát, STÁTNÍ SYMBOLY   DUM -  06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2963946"/>
            <a:ext cx="850112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STÁTNÍ SYMBOLY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571480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571472" y="4286256"/>
            <a:ext cx="77866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DUM</a:t>
            </a:r>
            <a:r>
              <a:rPr lang="cs-CZ" dirty="0" smtClean="0">
                <a:solidFill>
                  <a:schemeClr val="bg1"/>
                </a:solidFill>
              </a:rPr>
              <a:t> – 06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71736" y="428604"/>
            <a:ext cx="46313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STÁTNÍ  SYMBOLY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1604" y="507207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68" y="6131502"/>
            <a:ext cx="3912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jsou naší národní kulturní památkou.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6380" y="44884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47027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628" y="52863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5715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5795" y="1428736"/>
            <a:ext cx="63537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Každý stát má své státní symboly.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8662" y="2000240"/>
            <a:ext cx="7169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Symboly vycházejí z historie a tradic státu.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1830" y="2643182"/>
            <a:ext cx="498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Symbolem královské moci byly korunovační klenoty.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0100" y="3000372"/>
            <a:ext cx="6646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 je zhotovit Karel IV. a byly použity při korunovaci 22 českých králů.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21671" y="5774312"/>
            <a:ext cx="6779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Korunovační klenoty jsou uloženy v Chrámu sv. Víta na Pražském hradě</a:t>
            </a:r>
            <a:endParaRPr lang="cs-CZ" dirty="0"/>
          </a:p>
        </p:txBody>
      </p:sp>
      <p:pic>
        <p:nvPicPr>
          <p:cNvPr id="12290" name="Picture 2" descr="http://www.lovecpokladu.cz/img/2008/viky/viky20080315-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3500438"/>
            <a:ext cx="2064131" cy="27146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292" name="Picture 4" descr="http://www.hrad.cz/img/u/prazsky-hrad/img-korunovacni-klenot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14819" y="3480409"/>
            <a:ext cx="4271957" cy="20917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000240"/>
            <a:ext cx="16859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Státní symboly jsou předměty,</a:t>
            </a:r>
          </a:p>
          <a:p>
            <a:r>
              <a:rPr lang="cs-CZ" sz="3600" dirty="0" smtClean="0"/>
              <a:t> které si určil stát jako nezaměnitelné</a:t>
            </a:r>
          </a:p>
          <a:p>
            <a:r>
              <a:rPr lang="cs-CZ" sz="3600" dirty="0" smtClean="0"/>
              <a:t> označení.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071942"/>
            <a:ext cx="633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ČESKÁ REPUBLIKA  má 7 státních symbolů.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0364" y="5773183"/>
            <a:ext cx="5697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Víš, co patří mezi státní symboly?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>
            <a:off x="2285984" y="5857892"/>
            <a:ext cx="621218" cy="413194"/>
          </a:xfrm>
          <a:prstGeom prst="righ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3108" y="714356"/>
            <a:ext cx="54968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ČESKÉ </a:t>
            </a:r>
            <a:r>
              <a:rPr lang="cs-CZ" sz="4400" b="1" dirty="0" smtClean="0"/>
              <a:t>STÁTNÍ SYMBOLY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pic>
        <p:nvPicPr>
          <p:cNvPr id="9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57158" y="4214818"/>
            <a:ext cx="278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Vlajka prezidenta republiky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1285860"/>
            <a:ext cx="1748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Malý státní znak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1285860"/>
            <a:ext cx="1783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Velký státní znak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22166" y="4202676"/>
            <a:ext cx="1328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Státní pečeť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72132" y="1285860"/>
            <a:ext cx="1355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Státní vlajka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9454" y="5631436"/>
            <a:ext cx="14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Státní hymna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67015" y="285728"/>
            <a:ext cx="66197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SYMBOLY ČESKÉ REPUBLIKY 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4202676"/>
            <a:ext cx="1022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Trikolóra</a:t>
            </a:r>
            <a:endParaRPr lang="cs-CZ" b="1" dirty="0"/>
          </a:p>
        </p:txBody>
      </p:sp>
      <p:pic>
        <p:nvPicPr>
          <p:cNvPr id="18434" name="Picture 2" descr="http://www.nohomic.estranky.cz/img/mid/39/velky-statni-znak-c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85926"/>
            <a:ext cx="1857388" cy="22603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436" name="Picture 4" descr="http://www.mzv.cz/public/6a/7/64/126925_14883_maly_statni_zn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785926"/>
            <a:ext cx="1571635" cy="20020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438" name="Picture 6" descr="http://www.sesity.net/zaklady-spolecenskych-ved/statni-vlajk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1785926"/>
            <a:ext cx="3143272" cy="20934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440" name="Picture 8" descr="http://horicisrdce.wz.cz/praxe/symboly/vlajka_prez-big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4203" y="4714884"/>
            <a:ext cx="2058971" cy="20289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442" name="Picture 10" descr="http://leccos.com/pics/pic/statni_symboly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4714884"/>
            <a:ext cx="2071702" cy="20286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444" name="Picture 12" descr="http://upload.wikimedia.org/wikipedia/commons/thumb/5/58/Tricolour_of_the_Czech_Republic.svg/120px-Tricolour_of_the_Czech_Republic.svg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4714884"/>
            <a:ext cx="1928826" cy="7233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6429388" y="6072206"/>
            <a:ext cx="2566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Píseň : „ Kde domov můj“</a:t>
            </a:r>
            <a:endParaRPr lang="cs-CZ" dirty="0"/>
          </a:p>
        </p:txBody>
      </p:sp>
      <p:pic>
        <p:nvPicPr>
          <p:cNvPr id="18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1196065"/>
            <a:ext cx="4572000" cy="54476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>
                <a:latin typeface="Tahoma" pitchFamily="34" charset="0"/>
              </a:rPr>
              <a:t>Je tvořen štítem se čtyřmi poli. Jednotlivá pole symbolizují historická území České republiky.</a:t>
            </a:r>
          </a:p>
          <a:p>
            <a:endParaRPr lang="cs-CZ" sz="2400" dirty="0" smtClean="0">
              <a:latin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</a:rPr>
              <a:t>1.pole</a:t>
            </a:r>
            <a:r>
              <a:rPr lang="cs-CZ" sz="2400" dirty="0" smtClean="0">
                <a:latin typeface="Tahoma" pitchFamily="34" charset="0"/>
              </a:rPr>
              <a:t>   Stříbrný dvouocasý lev ve skoku se zlatou zbrojí a zlatou korunou - </a:t>
            </a:r>
            <a:r>
              <a:rPr lang="cs-CZ" sz="2400" b="1" dirty="0" smtClean="0">
                <a:latin typeface="Tahoma" pitchFamily="34" charset="0"/>
              </a:rPr>
              <a:t>Čechy</a:t>
            </a:r>
            <a:r>
              <a:rPr lang="cs-CZ" sz="2400" dirty="0" smtClean="0">
                <a:latin typeface="Tahoma" pitchFamily="34" charset="0"/>
              </a:rPr>
              <a:t>.</a:t>
            </a:r>
          </a:p>
          <a:p>
            <a:endParaRPr lang="cs-CZ" sz="2400" dirty="0" smtClean="0">
              <a:latin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</a:rPr>
              <a:t>2. pole    </a:t>
            </a:r>
            <a:r>
              <a:rPr lang="cs-CZ" sz="2400" dirty="0" smtClean="0">
                <a:latin typeface="Tahoma" pitchFamily="34" charset="0"/>
              </a:rPr>
              <a:t>Modrý podklad a šachovaná orlice se zlatou korunou- </a:t>
            </a:r>
            <a:r>
              <a:rPr lang="cs-CZ" sz="2400" b="1" dirty="0" smtClean="0">
                <a:latin typeface="Tahoma" pitchFamily="34" charset="0"/>
              </a:rPr>
              <a:t>Morava</a:t>
            </a:r>
            <a:r>
              <a:rPr lang="cs-CZ" sz="2400" dirty="0" smtClean="0">
                <a:latin typeface="Tahoma" pitchFamily="34" charset="0"/>
              </a:rPr>
              <a:t>.</a:t>
            </a:r>
          </a:p>
          <a:p>
            <a:endParaRPr lang="cs-CZ" sz="2400" dirty="0" smtClean="0">
              <a:latin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</a:rPr>
              <a:t>3.pole</a:t>
            </a:r>
            <a:r>
              <a:rPr lang="cs-CZ" sz="2400" dirty="0" smtClean="0">
                <a:latin typeface="Tahoma" pitchFamily="34" charset="0"/>
              </a:rPr>
              <a:t>    Zlatý podklad a  černá orlice se stříbrným půlměsícem - </a:t>
            </a:r>
            <a:r>
              <a:rPr lang="cs-CZ" sz="2400" b="1" dirty="0" smtClean="0">
                <a:latin typeface="Tahoma" pitchFamily="34" charset="0"/>
              </a:rPr>
              <a:t>Slezsko</a:t>
            </a:r>
            <a:r>
              <a:rPr lang="cs-CZ" sz="2400" dirty="0" smtClean="0">
                <a:latin typeface="Tahoma" pitchFamily="34" charset="0"/>
              </a:rPr>
              <a:t>. </a:t>
            </a:r>
            <a:endParaRPr lang="cs-CZ" sz="2400" dirty="0">
              <a:latin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2268" y="428604"/>
            <a:ext cx="35242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VELKÝ STÁTNÍ ZNAK</a:t>
            </a:r>
            <a:endParaRPr lang="cs-CZ" sz="3200" b="1" dirty="0"/>
          </a:p>
        </p:txBody>
      </p:sp>
      <p:pic>
        <p:nvPicPr>
          <p:cNvPr id="6" name="Picture 8" descr="velky_zna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071546"/>
            <a:ext cx="3114675" cy="3743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14348" y="285728"/>
            <a:ext cx="79317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Velký státní znak </a:t>
            </a:r>
            <a:r>
              <a:rPr lang="cs-CZ" sz="2400" dirty="0" smtClean="0"/>
              <a:t>mohou užívat školy, soudy, sportovci – </a:t>
            </a:r>
          </a:p>
          <a:p>
            <a:r>
              <a:rPr lang="cs-CZ" sz="2400" dirty="0" smtClean="0"/>
              <a:t>                                reprezentanti státu a důstojným způsobem </a:t>
            </a:r>
          </a:p>
          <a:p>
            <a:r>
              <a:rPr lang="cs-CZ" sz="2400" dirty="0" smtClean="0"/>
              <a:t>                                i jednotlivý občané.</a:t>
            </a:r>
          </a:p>
          <a:p>
            <a:endParaRPr lang="cs-CZ" sz="2400" dirty="0" smtClean="0"/>
          </a:p>
        </p:txBody>
      </p:sp>
      <p:sp>
        <p:nvSpPr>
          <p:cNvPr id="8" name="Šipka doprava 7"/>
          <p:cNvSpPr/>
          <p:nvPr/>
        </p:nvSpPr>
        <p:spPr>
          <a:xfrm>
            <a:off x="4522286" y="1729922"/>
            <a:ext cx="621218" cy="41319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6692" y="1785926"/>
            <a:ext cx="3744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Víš, kde se velký státní znak užívá?</a:t>
            </a:r>
            <a:endParaRPr lang="cs-CZ" sz="2000" dirty="0"/>
          </a:p>
        </p:txBody>
      </p:sp>
      <p:pic>
        <p:nvPicPr>
          <p:cNvPr id="13" name="Picture 4" descr="http://www.sberatel.com/diskuse/imagesExtension/img/6624/99954/2899_ueU21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929198"/>
            <a:ext cx="3630607" cy="17286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6" descr="http://elhmod.net/download/screen/ms_dresy_src.png"/>
          <p:cNvPicPr>
            <a:picLocks noChangeAspect="1" noChangeArrowheads="1"/>
          </p:cNvPicPr>
          <p:nvPr/>
        </p:nvPicPr>
        <p:blipFill>
          <a:blip r:embed="rId3"/>
          <a:srcRect t="21970" r="38139"/>
          <a:stretch>
            <a:fillRect/>
          </a:stretch>
        </p:blipFill>
        <p:spPr bwMode="auto">
          <a:xfrm>
            <a:off x="5929322" y="3071810"/>
            <a:ext cx="3012657" cy="27860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2" descr="http://t2.gstatic.com/images?q=tbn:ANd9GcRwoItDQs-ptDPKsPxO3MIzoD_v6kqKH9rAMqEjMBAJE-ySID0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571612"/>
            <a:ext cx="1774980" cy="25208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8" descr="http://im.novinky.cz/299/182994-top_foto1-ma0u8.jpg"/>
          <p:cNvPicPr>
            <a:picLocks noChangeAspect="1" noChangeArrowheads="1"/>
          </p:cNvPicPr>
          <p:nvPr/>
        </p:nvPicPr>
        <p:blipFill>
          <a:blip r:embed="rId5"/>
          <a:srcRect r="19425"/>
          <a:stretch>
            <a:fillRect/>
          </a:stretch>
        </p:blipFill>
        <p:spPr bwMode="auto">
          <a:xfrm>
            <a:off x="2643174" y="2500306"/>
            <a:ext cx="2963196" cy="20717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2136339"/>
            <a:ext cx="4572000" cy="403187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 smtClean="0">
                <a:latin typeface="Tahoma" pitchFamily="34" charset="0"/>
              </a:rPr>
              <a:t>Je tvořen jedním červeným polem, ve kterém je umístěn  stříbrný dvouocasý lev ve skoku se zlatou zbrojí a zlatou korunou.</a:t>
            </a:r>
          </a:p>
          <a:p>
            <a:pPr algn="ctr"/>
            <a:endParaRPr lang="cs-CZ" dirty="0" smtClean="0">
              <a:latin typeface="Tahoma" pitchFamily="34" charset="0"/>
            </a:endParaRPr>
          </a:p>
          <a:p>
            <a:pPr algn="ctr"/>
            <a:endParaRPr lang="cs-CZ" dirty="0" smtClean="0">
              <a:latin typeface="Tahoma" pitchFamily="34" charset="0"/>
            </a:endParaRPr>
          </a:p>
          <a:p>
            <a:pPr algn="ctr"/>
            <a:r>
              <a:rPr lang="cs-CZ" sz="2000" dirty="0" smtClean="0">
                <a:latin typeface="Tahoma" pitchFamily="34" charset="0"/>
              </a:rPr>
              <a:t>Malý státní znak se užívá na listinách -     (doklady, školní vysvědčení) , na pečetích, kulatých úředních razítkách, ale i na cedulích označujících památné stromy.</a:t>
            </a:r>
            <a:endParaRPr lang="cs-CZ" sz="2000" dirty="0">
              <a:latin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7554" y="642918"/>
            <a:ext cx="3428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MALÝ STÁTNÍ ZNAK</a:t>
            </a:r>
            <a:endParaRPr lang="cs-CZ" sz="3200" b="1" dirty="0"/>
          </a:p>
        </p:txBody>
      </p:sp>
      <p:pic>
        <p:nvPicPr>
          <p:cNvPr id="8" name="Picture 7" descr="maly_zna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143116"/>
            <a:ext cx="3248025" cy="39608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071678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 smtClean="0">
                <a:latin typeface="Tahoma" pitchFamily="34" charset="0"/>
              </a:rPr>
              <a:t>Skládá se z horního bílého pruhu a dolního červeného pruhu, mezi něž je vsunut modrý klín. Ten zasahuje do poloviny šířky vlajky.</a:t>
            </a:r>
          </a:p>
          <a:p>
            <a:pPr algn="ctr"/>
            <a:r>
              <a:rPr lang="cs-CZ" sz="2400" dirty="0" smtClean="0">
                <a:latin typeface="Tahoma" pitchFamily="34" charset="0"/>
              </a:rPr>
              <a:t>Vyvěšujeme ji při státních svátcích a jiných významných příležitostech.</a:t>
            </a:r>
            <a:endParaRPr lang="cs-CZ" sz="2400" dirty="0">
              <a:latin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7290" y="642918"/>
            <a:ext cx="483568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STÁTNÍ VLAJKA</a:t>
            </a:r>
          </a:p>
          <a:p>
            <a:pPr algn="ctr"/>
            <a:r>
              <a:rPr lang="cs-CZ" sz="2800" dirty="0" smtClean="0"/>
              <a:t>nejčastěji užívaný státní symbol</a:t>
            </a:r>
            <a:endParaRPr lang="cs-CZ" sz="2800" dirty="0"/>
          </a:p>
        </p:txBody>
      </p:sp>
      <p:pic>
        <p:nvPicPr>
          <p:cNvPr id="6" name="Picture 7" descr="vlaj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39169" y="4238363"/>
            <a:ext cx="3504797" cy="2333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9" descr="vlajka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99200" y="785794"/>
            <a:ext cx="2016125" cy="30241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Šipka doprava 7"/>
          <p:cNvSpPr/>
          <p:nvPr/>
        </p:nvSpPr>
        <p:spPr>
          <a:xfrm>
            <a:off x="357158" y="5801888"/>
            <a:ext cx="621218" cy="413194"/>
          </a:xfrm>
          <a:prstGeom prst="righ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5786454"/>
            <a:ext cx="41289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Víš, jak se vlajka vyvěšuje na znamení </a:t>
            </a:r>
          </a:p>
          <a:p>
            <a:r>
              <a:rPr lang="cs-CZ" sz="2000" dirty="0" smtClean="0"/>
              <a:t>smutku?</a:t>
            </a:r>
            <a:endParaRPr lang="cs-CZ" sz="2000" dirty="0"/>
          </a:p>
        </p:txBody>
      </p:sp>
      <p:pic>
        <p:nvPicPr>
          <p:cNvPr id="11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5429264"/>
            <a:ext cx="1857387" cy="584775"/>
          </a:xfrm>
          <a:prstGeom prst="rect">
            <a:avLst/>
          </a:prstGeom>
          <a:noFill/>
        </p:spPr>
        <p:txBody>
          <a:bodyPr wrap="square" lIns="216000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PRAVDA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1934" y="5429264"/>
            <a:ext cx="1082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tx1">
                      <a:alpha val="68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</a:t>
            </a:r>
            <a:endParaRPr lang="cs-CZ" sz="2800" dirty="0">
              <a:ln w="18000">
                <a:solidFill>
                  <a:schemeClr val="tx1">
                    <a:alpha val="68000"/>
                  </a:schemeClr>
                </a:solidFill>
                <a:prstDash val="solid"/>
                <a:miter lim="800000"/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15074" y="5429264"/>
            <a:ext cx="217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PŘÁTELSTVÍ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Picture 9" descr="trikolora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605502" y="2317874"/>
            <a:ext cx="3038464" cy="1305786"/>
          </a:xfrm>
          <a:noFill/>
        </p:spPr>
      </p:pic>
      <p:sp>
        <p:nvSpPr>
          <p:cNvPr id="8" name="Obdélník 7"/>
          <p:cNvSpPr/>
          <p:nvPr/>
        </p:nvSpPr>
        <p:spPr>
          <a:xfrm>
            <a:off x="642942" y="1500174"/>
            <a:ext cx="4572000" cy="21852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>
                <a:latin typeface="Tahoma" pitchFamily="34" charset="0"/>
              </a:rPr>
              <a:t>Státními barvami jsou bílá, červená a modrá.</a:t>
            </a:r>
          </a:p>
          <a:p>
            <a:endParaRPr lang="cs-CZ" sz="2000" dirty="0" smtClean="0">
              <a:latin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</a:rPr>
              <a:t>Využívají se pro trikoloru, která vznikne spojením  tří stejně  širokých pruhů  – bílé, červené a modré barvy.</a:t>
            </a:r>
            <a:endParaRPr lang="cs-CZ" sz="2000" dirty="0">
              <a:latin typeface="Tahom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86116" y="285728"/>
            <a:ext cx="28981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STÁTNÍ BARVY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857224" y="5143512"/>
            <a:ext cx="2571768" cy="10001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00760" y="5143512"/>
            <a:ext cx="2571768" cy="100013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28992" y="5143512"/>
            <a:ext cx="2571768" cy="10001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950386" y="4429132"/>
            <a:ext cx="621218" cy="413194"/>
          </a:xfrm>
          <a:prstGeom prst="righ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85918" y="4429132"/>
            <a:ext cx="2263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Co symbolizují barvy ?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14546" y="500042"/>
            <a:ext cx="4062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VLAJKA PREZIDENTA 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285720" y="1643050"/>
            <a:ext cx="4572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dirty="0" smtClean="0">
              <a:latin typeface="Tahoma" pitchFamily="34" charset="0"/>
            </a:endParaRPr>
          </a:p>
          <a:p>
            <a:pPr algn="ctr"/>
            <a:r>
              <a:rPr lang="cs-CZ" sz="2400" dirty="0" smtClean="0">
                <a:latin typeface="Tahoma" pitchFamily="34" charset="0"/>
              </a:rPr>
              <a:t>Standarta je čtvercového tvaru s vyobrazením velkého státního znaku. Pod znakem je připojeno na červené stuze heslo Pravda vítězí.</a:t>
            </a:r>
            <a:endParaRPr lang="cs-CZ" sz="2400" dirty="0">
              <a:latin typeface="Tahoma" pitchFamily="34" charset="0"/>
            </a:endParaRPr>
          </a:p>
        </p:txBody>
      </p:sp>
      <p:pic>
        <p:nvPicPr>
          <p:cNvPr id="7" name="Picture 8" descr="preziden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1846278"/>
            <a:ext cx="3797300" cy="3797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857752" y="1285860"/>
            <a:ext cx="4287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Standarta - vlajka - praporec - korouhev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4649940"/>
            <a:ext cx="44277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Standartou je označováno místo pobytu </a:t>
            </a:r>
          </a:p>
          <a:p>
            <a:pPr algn="ctr"/>
            <a:r>
              <a:rPr lang="cs-CZ" sz="2000" dirty="0" smtClean="0"/>
              <a:t>prezidenta na Pražském hradě.</a:t>
            </a:r>
            <a:endParaRPr lang="cs-CZ" sz="2000" dirty="0"/>
          </a:p>
        </p:txBody>
      </p:sp>
      <p:pic>
        <p:nvPicPr>
          <p:cNvPr id="9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1643050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 smtClean="0">
                <a:latin typeface="Tahoma" pitchFamily="34" charset="0"/>
              </a:rPr>
              <a:t>Písemnosti byly od středověku stvrzovány připojením pečetí. Každý český panovník měl vlastní pečeť.</a:t>
            </a:r>
          </a:p>
          <a:p>
            <a:pPr algn="ctr"/>
            <a:r>
              <a:rPr lang="cs-CZ" sz="2400" dirty="0" smtClean="0">
                <a:latin typeface="Tahoma" pitchFamily="34" charset="0"/>
              </a:rPr>
              <a:t> Již od 15. století se vyskytuje také pečeť Českého království.</a:t>
            </a:r>
          </a:p>
          <a:p>
            <a:pPr algn="ctr"/>
            <a:endParaRPr lang="cs-CZ" sz="2400" dirty="0" smtClean="0">
              <a:latin typeface="Tahoma" pitchFamily="34" charset="0"/>
            </a:endParaRPr>
          </a:p>
          <a:p>
            <a:pPr algn="ctr"/>
            <a:r>
              <a:rPr lang="cs-CZ" sz="2400" dirty="0" smtClean="0">
                <a:latin typeface="Tahoma" pitchFamily="34" charset="0"/>
              </a:rPr>
              <a:t> Dnes tvoří státní pečeť velký státní znak podložený lipovými ratolestmi. Okolo je umístěn nápis Česká republika.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14678" y="642918"/>
            <a:ext cx="2757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STÁTNÍ PEČEŤ</a:t>
            </a:r>
            <a:endParaRPr lang="cs-CZ" sz="3600" b="1" dirty="0"/>
          </a:p>
        </p:txBody>
      </p:sp>
      <p:pic>
        <p:nvPicPr>
          <p:cNvPr id="6" name="Picture 7" descr="pece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933592"/>
            <a:ext cx="3813547" cy="37814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nd04.jxs.cz/311/634/cce2d934e4_74407482_o2.jpg"/>
          <p:cNvPicPr>
            <a:picLocks noChangeAspect="1" noChangeArrowheads="1"/>
          </p:cNvPicPr>
          <p:nvPr/>
        </p:nvPicPr>
        <p:blipFill>
          <a:blip r:embed="rId2"/>
          <a:srcRect l="16250" t="2093" r="11249" b="22168"/>
          <a:stretch>
            <a:fillRect/>
          </a:stretch>
        </p:blipFill>
        <p:spPr bwMode="auto">
          <a:xfrm>
            <a:off x="4786314" y="1428736"/>
            <a:ext cx="4143404" cy="292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142844" y="1857364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dirty="0" smtClean="0">
                <a:latin typeface="Tahoma" pitchFamily="34" charset="0"/>
              </a:rPr>
              <a:t>Pečeť je užívána k ověřování mezinárodních smluv.</a:t>
            </a:r>
          </a:p>
          <a:p>
            <a:pPr algn="ctr"/>
            <a:endParaRPr lang="cs-CZ" sz="2800" dirty="0" smtClean="0">
              <a:latin typeface="Tahoma" pitchFamily="34" charset="0"/>
            </a:endParaRPr>
          </a:p>
          <a:p>
            <a:pPr algn="ctr"/>
            <a:r>
              <a:rPr lang="cs-CZ" sz="2800" dirty="0" smtClean="0">
                <a:latin typeface="Tahoma" pitchFamily="34" charset="0"/>
              </a:rPr>
              <a:t> Opatruje ji prezident.</a:t>
            </a:r>
            <a:endParaRPr lang="cs-CZ" sz="2800" dirty="0">
              <a:latin typeface="Tahoma" pitchFamily="34" charset="0"/>
            </a:endParaRPr>
          </a:p>
        </p:txBody>
      </p:sp>
      <p:pic>
        <p:nvPicPr>
          <p:cNvPr id="6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  <p:pic>
        <p:nvPicPr>
          <p:cNvPr id="31748" name="Picture 4" descr="http://www.smirice.eu/smirice/razitka/0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357694"/>
            <a:ext cx="2608641" cy="21716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 descr="http://files.zskaznejov.webnode.cz/200013538-bcb5abdafb/czhymn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80258" y="1643050"/>
            <a:ext cx="3906584" cy="36433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71406" y="142873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 smtClean="0">
                <a:latin typeface="Tahoma" pitchFamily="34" charset="0"/>
              </a:rPr>
              <a:t>Hymnou České republiky je první sloka písně </a:t>
            </a:r>
            <a:r>
              <a:rPr lang="cs-CZ" sz="2400" b="1" dirty="0" smtClean="0">
                <a:latin typeface="Tahoma" pitchFamily="34" charset="0"/>
              </a:rPr>
              <a:t>"Kde domov můj"</a:t>
            </a:r>
            <a:r>
              <a:rPr lang="cs-CZ" sz="2400" dirty="0" smtClean="0">
                <a:latin typeface="Tahoma" pitchFamily="34" charset="0"/>
              </a:rPr>
              <a:t> z české hry Fidlovačka </a:t>
            </a:r>
            <a:br>
              <a:rPr lang="cs-CZ" sz="2400" dirty="0" smtClean="0">
                <a:latin typeface="Tahoma" pitchFamily="34" charset="0"/>
              </a:rPr>
            </a:br>
            <a:r>
              <a:rPr lang="cs-CZ" sz="2400" dirty="0" smtClean="0">
                <a:latin typeface="Tahoma" pitchFamily="34" charset="0"/>
              </a:rPr>
              <a:t>z roku 1834. Autorem textu je Josef Kajetán Tyl, autorem hudby František </a:t>
            </a:r>
            <a:r>
              <a:rPr lang="cs-CZ" sz="2400" dirty="0" err="1" smtClean="0">
                <a:latin typeface="Tahoma" pitchFamily="34" charset="0"/>
              </a:rPr>
              <a:t>Škroup</a:t>
            </a:r>
            <a:r>
              <a:rPr lang="cs-CZ" sz="2400" dirty="0" smtClean="0">
                <a:latin typeface="Tahoma" pitchFamily="34" charset="0"/>
              </a:rPr>
              <a:t>. </a:t>
            </a:r>
          </a:p>
          <a:p>
            <a:pPr algn="ctr"/>
            <a:endParaRPr lang="cs-CZ" sz="2400" dirty="0" smtClean="0">
              <a:latin typeface="Tahoma" pitchFamily="34" charset="0"/>
            </a:endParaRPr>
          </a:p>
          <a:p>
            <a:pPr algn="ctr"/>
            <a:r>
              <a:rPr lang="cs-CZ" sz="2400" dirty="0" smtClean="0">
                <a:latin typeface="Tahoma" pitchFamily="34" charset="0"/>
              </a:rPr>
              <a:t>Státní hymna se hraje při významných státních </a:t>
            </a:r>
            <a:br>
              <a:rPr lang="cs-CZ" sz="2400" dirty="0" smtClean="0">
                <a:latin typeface="Tahoma" pitchFamily="34" charset="0"/>
              </a:rPr>
            </a:br>
            <a:r>
              <a:rPr lang="cs-CZ" sz="2400" dirty="0" smtClean="0">
                <a:latin typeface="Tahoma" pitchFamily="34" charset="0"/>
              </a:rPr>
              <a:t>a veřejných událostech. </a:t>
            </a:r>
            <a:endParaRPr lang="cs-CZ" sz="2400" dirty="0">
              <a:latin typeface="Tahoma" pitchFamily="34" charset="0"/>
            </a:endParaRPr>
          </a:p>
        </p:txBody>
      </p:sp>
      <p:pic>
        <p:nvPicPr>
          <p:cNvPr id="6" name="1222674762_Adam_Plachetka_Kde_domov_muj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tretch>
            <a:fillRect/>
          </a:stretch>
        </p:blipFill>
        <p:spPr>
          <a:xfrm>
            <a:off x="8501090" y="6215082"/>
            <a:ext cx="447676" cy="4476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071802" y="571480"/>
            <a:ext cx="2790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STÁTNÍ HYMNA</a:t>
            </a:r>
            <a:endParaRPr lang="cs-CZ" sz="3200" b="1" dirty="0"/>
          </a:p>
        </p:txBody>
      </p:sp>
      <p:pic>
        <p:nvPicPr>
          <p:cNvPr id="7170" name="Picture 2" descr="http://vlastenci.cz/obr/znaky/narodni_stro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24"/>
            <a:ext cx="1295601" cy="1285884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>
          <a:xfrm>
            <a:off x="664634" y="6016202"/>
            <a:ext cx="621218" cy="413194"/>
          </a:xfrm>
          <a:prstGeom prst="rightArrow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00166" y="6000768"/>
            <a:ext cx="6021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Jakým způsobem vzdáváme čest státní hymně?</a:t>
            </a:r>
            <a:endParaRPr lang="cs-CZ" sz="2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47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6280" y="1500174"/>
            <a:ext cx="4572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Tx/>
              <a:buAutoNum type="arabicParenR"/>
            </a:pPr>
            <a:r>
              <a:rPr lang="cs-CZ" sz="2000" dirty="0" smtClean="0">
                <a:latin typeface="Tahoma" pitchFamily="34" charset="0"/>
              </a:rPr>
              <a:t> Které jsou státní symboly České republiky?</a:t>
            </a:r>
          </a:p>
          <a:p>
            <a:pPr>
              <a:buFontTx/>
              <a:buAutoNum type="arabicParenR"/>
            </a:pPr>
            <a:endParaRPr lang="cs-CZ" sz="2000" dirty="0" smtClean="0">
              <a:latin typeface="Tahoma" pitchFamily="34" charset="0"/>
            </a:endParaRPr>
          </a:p>
          <a:p>
            <a:pPr>
              <a:buFontTx/>
              <a:buAutoNum type="arabicParenR"/>
            </a:pPr>
            <a:r>
              <a:rPr lang="cs-CZ" sz="2000" dirty="0" smtClean="0">
                <a:latin typeface="Tahoma" pitchFamily="34" charset="0"/>
              </a:rPr>
              <a:t>Vypište si je do svého sešitu. Některé si zakreslete.</a:t>
            </a:r>
          </a:p>
          <a:p>
            <a:pPr>
              <a:buFontTx/>
              <a:buAutoNum type="arabicParenR"/>
            </a:pPr>
            <a:endParaRPr lang="cs-CZ" sz="2000" dirty="0" smtClean="0">
              <a:latin typeface="Tahoma" pitchFamily="34" charset="0"/>
            </a:endParaRPr>
          </a:p>
          <a:p>
            <a:pPr>
              <a:buFontTx/>
              <a:buAutoNum type="arabicParenR"/>
            </a:pPr>
            <a:r>
              <a:rPr lang="cs-CZ" sz="2000" dirty="0" smtClean="0">
                <a:latin typeface="Tahoma" pitchFamily="34" charset="0"/>
              </a:rPr>
              <a:t>Zapište si, kde jste viděli velký a malý státní znak.</a:t>
            </a:r>
          </a:p>
          <a:p>
            <a:pPr>
              <a:buFontTx/>
              <a:buAutoNum type="arabicParenR"/>
            </a:pPr>
            <a:endParaRPr lang="cs-CZ" sz="2000" dirty="0" smtClean="0">
              <a:latin typeface="Tahoma" pitchFamily="34" charset="0"/>
            </a:endParaRPr>
          </a:p>
          <a:p>
            <a:pPr>
              <a:buFontTx/>
              <a:buAutoNum type="arabicParenR"/>
            </a:pPr>
            <a:r>
              <a:rPr lang="cs-CZ" sz="2000" dirty="0" smtClean="0">
                <a:latin typeface="Tahoma" pitchFamily="34" charset="0"/>
              </a:rPr>
              <a:t> Při jakých příležitostech se na naší škole vyvěšuje státní vlajka?</a:t>
            </a:r>
          </a:p>
          <a:p>
            <a:pPr>
              <a:buFontTx/>
              <a:buAutoNum type="arabicParenR"/>
            </a:pPr>
            <a:endParaRPr lang="cs-CZ" sz="2000" dirty="0" smtClean="0">
              <a:latin typeface="Tahoma" pitchFamily="34" charset="0"/>
            </a:endParaRPr>
          </a:p>
          <a:p>
            <a:endParaRPr lang="cs-CZ" sz="2000" dirty="0">
              <a:latin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6167" y="642918"/>
            <a:ext cx="32147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OPAKUJEME SI :</a:t>
            </a:r>
            <a:endParaRPr lang="cs-CZ" sz="3600" b="1" dirty="0"/>
          </a:p>
        </p:txBody>
      </p:sp>
      <p:pic>
        <p:nvPicPr>
          <p:cNvPr id="4" name="Picture 15" descr="Soubor:Lime tre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3" y="719136"/>
            <a:ext cx="3744913" cy="24955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57158" y="3643314"/>
            <a:ext cx="34614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Lípa </a:t>
            </a:r>
            <a:r>
              <a:rPr lang="cs-CZ" sz="2800" dirty="0" smtClean="0"/>
              <a:t>malolistá, srdčitá je </a:t>
            </a:r>
            <a:r>
              <a:rPr lang="cs-CZ" sz="2800" b="1" dirty="0" smtClean="0"/>
              <a:t>národním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b="1" dirty="0" smtClean="0"/>
              <a:t>stromem</a:t>
            </a:r>
            <a:r>
              <a:rPr lang="cs-CZ" sz="2800" dirty="0" smtClean="0"/>
              <a:t> naší vlasti.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100" y="5857892"/>
            <a:ext cx="7733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Zneužití státních symbolů, např. malování  na různé předměty, je trestné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35360" y="1857364"/>
            <a:ext cx="31224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KAREL IV. -</a:t>
            </a:r>
            <a:r>
              <a:rPr lang="cs-CZ" sz="1200" dirty="0" smtClean="0"/>
              <a:t> </a:t>
            </a:r>
            <a:r>
              <a:rPr lang="cs-CZ" sz="1200" dirty="0" err="1" smtClean="0">
                <a:solidFill>
                  <a:srgbClr val="0070C0"/>
                </a:solidFill>
              </a:rPr>
              <a:t>Cs.wikipedia.org</a:t>
            </a:r>
            <a:r>
              <a:rPr lang="cs-CZ" sz="1200" dirty="0" smtClean="0">
                <a:solidFill>
                  <a:srgbClr val="0070C0"/>
                </a:solidFill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</a:rPr>
              <a:t>wiki</a:t>
            </a:r>
            <a:r>
              <a:rPr lang="cs-CZ" sz="1200" dirty="0" smtClean="0">
                <a:solidFill>
                  <a:srgbClr val="0070C0"/>
                </a:solidFill>
              </a:rPr>
              <a:t>/Hlavní_strana</a:t>
            </a:r>
            <a:endParaRPr lang="cs-CZ" sz="12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4414" y="2143116"/>
            <a:ext cx="62395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KORUNOVAČNÍ KLENOTY - </a:t>
            </a:r>
            <a:r>
              <a:rPr lang="cs-CZ" sz="1200" dirty="0" smtClean="0">
                <a:hlinkClick r:id="rId3"/>
              </a:rPr>
              <a:t>http://www.hrad.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/u/</a:t>
            </a:r>
            <a:r>
              <a:rPr lang="cs-CZ" sz="1200" dirty="0" err="1" smtClean="0">
                <a:hlinkClick r:id="rId3"/>
              </a:rPr>
              <a:t>prazsky</a:t>
            </a:r>
            <a:r>
              <a:rPr lang="cs-CZ" sz="1200" dirty="0" smtClean="0">
                <a:hlinkClick r:id="rId3"/>
              </a:rPr>
              <a:t>-hrad/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korunovacni</a:t>
            </a:r>
            <a:r>
              <a:rPr lang="cs-CZ" sz="1200" dirty="0" smtClean="0">
                <a:hlinkClick r:id="rId3"/>
              </a:rPr>
              <a:t>-klenoty.</a:t>
            </a:r>
            <a:r>
              <a:rPr lang="cs-CZ" sz="1200" dirty="0" err="1" smtClean="0">
                <a:hlinkClick r:id="rId3"/>
              </a:rPr>
              <a:t>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2428868"/>
            <a:ext cx="5903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VELKÝ STÁTNÍ ZNAK -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nohomic.estranky.cz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mid</a:t>
            </a:r>
            <a:r>
              <a:rPr lang="cs-CZ" sz="1200" dirty="0" smtClean="0">
                <a:hlinkClick r:id="rId4"/>
              </a:rPr>
              <a:t>/39/</a:t>
            </a:r>
            <a:r>
              <a:rPr lang="cs-CZ" sz="1200" dirty="0" err="1" smtClean="0">
                <a:hlinkClick r:id="rId4"/>
              </a:rPr>
              <a:t>velky</a:t>
            </a:r>
            <a:r>
              <a:rPr lang="cs-CZ" sz="1200" dirty="0" smtClean="0">
                <a:hlinkClick r:id="rId4"/>
              </a:rPr>
              <a:t>-statni-znak-</a:t>
            </a:r>
            <a:r>
              <a:rPr lang="cs-CZ" sz="1200" dirty="0" err="1" smtClean="0">
                <a:hlinkClick r:id="rId4"/>
              </a:rPr>
              <a:t>cr.jpg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9124" y="3929066"/>
            <a:ext cx="60661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MALÝ STÁTNÍ ZNAK -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mzv.cz</a:t>
            </a:r>
            <a:r>
              <a:rPr lang="cs-CZ" sz="1200" dirty="0" smtClean="0">
                <a:hlinkClick r:id="rId5"/>
              </a:rPr>
              <a:t>/public/6a/7/64/126925_14883_</a:t>
            </a:r>
            <a:r>
              <a:rPr lang="cs-CZ" sz="1200" dirty="0" err="1" smtClean="0">
                <a:hlinkClick r:id="rId5"/>
              </a:rPr>
              <a:t>maly</a:t>
            </a:r>
            <a:r>
              <a:rPr lang="cs-CZ" sz="1200" dirty="0" smtClean="0">
                <a:hlinkClick r:id="rId5"/>
              </a:rPr>
              <a:t>_statni_znak.</a:t>
            </a:r>
            <a:r>
              <a:rPr lang="cs-CZ" sz="1200" dirty="0" err="1" smtClean="0">
                <a:hlinkClick r:id="rId5"/>
              </a:rPr>
              <a:t>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86640" y="4214818"/>
            <a:ext cx="54000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STÁTNÍ VLAJKA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sesity.net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zaklady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spolecenskych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ved</a:t>
            </a:r>
            <a:r>
              <a:rPr lang="cs-CZ" sz="1200" dirty="0" smtClean="0">
                <a:hlinkClick r:id="rId6"/>
              </a:rPr>
              <a:t>/statni-vlajka.</a:t>
            </a:r>
            <a:r>
              <a:rPr lang="cs-CZ" sz="1200" dirty="0" err="1" smtClean="0">
                <a:hlinkClick r:id="rId6"/>
              </a:rPr>
              <a:t>jpg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4500570"/>
            <a:ext cx="59490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VLAJKA PREZIDENTA REPUBLIKY - </a:t>
            </a:r>
            <a:r>
              <a:rPr lang="cs-CZ" sz="1200" dirty="0" smtClean="0">
                <a:hlinkClick r:id="rId7"/>
              </a:rPr>
              <a:t>http://horicisrdce.wz.cz/praxe/symboly/vlajka_prez-big.gif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4786322"/>
            <a:ext cx="57864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STÁTNÍ PEČEŤ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8"/>
              </a:rPr>
              <a:t>http://leccos.</a:t>
            </a:r>
            <a:r>
              <a:rPr lang="cs-CZ" sz="1200" dirty="0" err="1" smtClean="0">
                <a:hlinkClick r:id="rId8"/>
              </a:rPr>
              <a:t>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pics</a:t>
            </a:r>
            <a:r>
              <a:rPr lang="cs-CZ" sz="1200" dirty="0" smtClean="0">
                <a:hlinkClick r:id="rId8"/>
              </a:rPr>
              <a:t>/pic/statni_symboly.</a:t>
            </a:r>
            <a:r>
              <a:rPr lang="cs-CZ" sz="1200" dirty="0" err="1" smtClean="0">
                <a:hlinkClick r:id="rId8"/>
              </a:rPr>
              <a:t>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60326" y="5072074"/>
            <a:ext cx="5654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TRIKOLÓRA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9"/>
              </a:rPr>
              <a:t>http://upload.wikimedia.org/wikipedia/commons/thumb/5/58/Tricolour_</a:t>
            </a:r>
          </a:p>
          <a:p>
            <a:r>
              <a:rPr lang="cs-CZ" sz="1200" dirty="0" err="1" smtClean="0">
                <a:hlinkClick r:id="rId9"/>
              </a:rPr>
              <a:t>of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the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Czech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Republic.svg</a:t>
            </a:r>
            <a:r>
              <a:rPr lang="cs-CZ" sz="1200" dirty="0" smtClean="0">
                <a:hlinkClick r:id="rId9"/>
              </a:rPr>
              <a:t>/120px-</a:t>
            </a:r>
            <a:r>
              <a:rPr lang="cs-CZ" sz="1200" dirty="0" err="1" smtClean="0">
                <a:hlinkClick r:id="rId9"/>
              </a:rPr>
              <a:t>Tricolour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of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the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Czech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Republic.svg.png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4579223" y="641725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28794" y="2786058"/>
            <a:ext cx="42382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CESTOVNÍ PAS - </a:t>
            </a:r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korona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travel.cz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cestovni</a:t>
            </a:r>
            <a:r>
              <a:rPr lang="cs-CZ" sz="1200" dirty="0" smtClean="0">
                <a:hlinkClick r:id="rId10"/>
              </a:rPr>
              <a:t>_pas_</a:t>
            </a:r>
            <a:r>
              <a:rPr lang="cs-CZ" sz="1200" dirty="0" err="1" smtClean="0">
                <a:hlinkClick r:id="rId10"/>
              </a:rPr>
              <a:t>cr.jpg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71670" y="3071810"/>
            <a:ext cx="65634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BANKOVKA </a:t>
            </a:r>
            <a:r>
              <a:rPr lang="cs-CZ" sz="1200" dirty="0" smtClean="0"/>
              <a:t> </a:t>
            </a:r>
            <a:r>
              <a:rPr lang="cs-CZ" sz="1200" b="1" dirty="0" smtClean="0"/>
              <a:t>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sberatel.com</a:t>
            </a:r>
            <a:r>
              <a:rPr lang="cs-CZ" sz="1200" dirty="0" smtClean="0">
                <a:hlinkClick r:id="rId11"/>
              </a:rPr>
              <a:t>/diskuse/</a:t>
            </a:r>
            <a:r>
              <a:rPr lang="cs-CZ" sz="1200" dirty="0" err="1" smtClean="0">
                <a:hlinkClick r:id="rId11"/>
              </a:rPr>
              <a:t>imagesExtension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img</a:t>
            </a:r>
            <a:r>
              <a:rPr lang="cs-CZ" sz="1200" dirty="0" smtClean="0">
                <a:hlinkClick r:id="rId11"/>
              </a:rPr>
              <a:t>/6624/99954/2899_ueU21A.jpg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3357562"/>
            <a:ext cx="41035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DRES</a:t>
            </a:r>
            <a:r>
              <a:rPr lang="cs-CZ" sz="1200" dirty="0" smtClean="0"/>
              <a:t> </a:t>
            </a:r>
            <a:r>
              <a:rPr lang="cs-CZ" sz="1200" b="1" dirty="0" smtClean="0"/>
              <a:t>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2"/>
              </a:rPr>
              <a:t>http://elhmod.net/download/screen/ms_dresy_src.png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3108" y="3643314"/>
            <a:ext cx="44828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ÚSTAVA ČR -</a:t>
            </a:r>
            <a:r>
              <a:rPr lang="cs-CZ" sz="1200" dirty="0" smtClean="0">
                <a:hlinkClick r:id="rId13"/>
              </a:rPr>
              <a:t> http://im.novinky.cz/299/182994-top_foto1-ma0u8.jpg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21" name="Obdélník 20"/>
          <p:cNvSpPr/>
          <p:nvPr/>
        </p:nvSpPr>
        <p:spPr>
          <a:xfrm>
            <a:off x="2263065" y="500042"/>
            <a:ext cx="469384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</a:t>
            </a:r>
          </a:p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0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57290" y="5500702"/>
            <a:ext cx="54649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PREZIDENT REPUBLIKY - </a:t>
            </a:r>
            <a:r>
              <a:rPr lang="cs-CZ" sz="1200" dirty="0" smtClean="0">
                <a:hlinkClick r:id="rId14"/>
              </a:rPr>
              <a:t>http://nd04.jxs.cz/311/634/cce2d934e4_74407482_o2.jpg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00298" y="5786454"/>
            <a:ext cx="35889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LÍPA - </a:t>
            </a:r>
            <a:r>
              <a:rPr lang="cs-CZ" sz="1200" dirty="0" smtClean="0">
                <a:hlinkClick r:id="rId15"/>
              </a:rPr>
              <a:t>http://vlastenci.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/obr/znaky/</a:t>
            </a:r>
            <a:r>
              <a:rPr lang="cs-CZ" sz="1200" dirty="0" err="1" smtClean="0">
                <a:hlinkClick r:id="rId15"/>
              </a:rPr>
              <a:t>narodni</a:t>
            </a:r>
            <a:r>
              <a:rPr lang="cs-CZ" sz="1200" dirty="0" smtClean="0">
                <a:hlinkClick r:id="rId15"/>
              </a:rPr>
              <a:t>_strom.</a:t>
            </a:r>
            <a:r>
              <a:rPr lang="cs-CZ" sz="1200" dirty="0" err="1" smtClean="0">
                <a:hlinkClick r:id="rId15"/>
              </a:rPr>
              <a:t>jpg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71670" y="6072206"/>
            <a:ext cx="4357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PEČETIDLO -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smirice.eu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smirice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razitka</a:t>
            </a:r>
            <a:r>
              <a:rPr lang="cs-CZ" sz="1200" dirty="0" smtClean="0">
                <a:hlinkClick r:id="rId16"/>
              </a:rPr>
              <a:t>/06.jpg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85918" y="6286520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STÁTNÍ HYMNA - </a:t>
            </a:r>
            <a:r>
              <a:rPr lang="cs-CZ" sz="1200" dirty="0" smtClean="0">
                <a:hlinkClick r:id="rId17"/>
              </a:rPr>
              <a:t>http://mp3ky.net/hymna-</a:t>
            </a:r>
            <a:r>
              <a:rPr lang="cs-CZ" sz="1200" dirty="0" err="1" smtClean="0">
                <a:hlinkClick r:id="rId17"/>
              </a:rPr>
              <a:t>cr</a:t>
            </a:r>
            <a:r>
              <a:rPr lang="cs-CZ" sz="1200" dirty="0" smtClean="0">
                <a:hlinkClick r:id="rId17"/>
              </a:rPr>
              <a:t>-kde-domov-</a:t>
            </a:r>
            <a:r>
              <a:rPr lang="cs-CZ" sz="1200" dirty="0" err="1" smtClean="0">
                <a:hlinkClick r:id="rId17"/>
              </a:rPr>
              <a:t>muj</a:t>
            </a:r>
            <a:r>
              <a:rPr lang="cs-CZ" sz="1200" dirty="0" smtClean="0">
                <a:hlinkClick r:id="rId17"/>
              </a:rPr>
              <a:t>/</a:t>
            </a:r>
            <a:endParaRPr lang="cs-CZ" sz="12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699</Words>
  <Application>Microsoft Office PowerPoint</Application>
  <PresentationFormat>Předvádění na obrazovce (4:3)</PresentationFormat>
  <Paragraphs>128</Paragraphs>
  <Slides>16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90</cp:revision>
  <dcterms:created xsi:type="dcterms:W3CDTF">2011-11-06T19:47:39Z</dcterms:created>
  <dcterms:modified xsi:type="dcterms:W3CDTF">2011-11-29T22:07:36Z</dcterms:modified>
</cp:coreProperties>
</file>