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6" r:id="rId3"/>
    <p:sldId id="264" r:id="rId4"/>
    <p:sldId id="260" r:id="rId5"/>
    <p:sldId id="266" r:id="rId6"/>
    <p:sldId id="265" r:id="rId7"/>
    <p:sldId id="261" r:id="rId8"/>
    <p:sldId id="268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10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937810E-343B-4C94-84E5-2593A3D5B737}" type="datetimeFigureOut">
              <a:rPr lang="cs-CZ" smtClean="0"/>
              <a:pPr/>
              <a:t>18.12.2011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8F90292-58CD-4D2D-B42D-B2F9FDEE89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imonak.eu/images/obrazky_ostatni_strany/h_k/10_20_1.jpg" TargetMode="External"/><Relationship Id="rId2" Type="http://schemas.openxmlformats.org/officeDocument/2006/relationships/hyperlink" Target="http://nd01.jxs.cz/980/329/1b10a71232_34373896_o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kronika.malaupa.cz/foto/1779_josefII.jpg" TargetMode="External"/><Relationship Id="rId4" Type="http://schemas.openxmlformats.org/officeDocument/2006/relationships/hyperlink" Target="http://3zsberoun.com/image/200909011241_mari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1397000"/>
          <a:ext cx="7643866" cy="3844152"/>
        </p:xfrm>
        <a:graphic>
          <a:graphicData uri="http://schemas.openxmlformats.org/drawingml/2006/table">
            <a:tbl>
              <a:tblPr/>
              <a:tblGrid>
                <a:gridCol w="1395729"/>
                <a:gridCol w="6248137"/>
              </a:tblGrid>
              <a:tr h="9792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Seznámení žáku s novým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celkem - OSVÍCENSTVÍ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prosinec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0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3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Osvícenství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3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2287968"/>
            <a:ext cx="75724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OSVÍCENSTVÍ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65381" y="3702610"/>
            <a:ext cx="1199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- 12 </a:t>
            </a:r>
            <a:endParaRPr lang="cs-CZ" dirty="0"/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4381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857232"/>
            <a:ext cx="84605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Od </a:t>
            </a:r>
            <a:r>
              <a:rPr lang="cs-CZ" sz="2800" dirty="0" smtClean="0"/>
              <a:t>18. stol. se začalo šířit v Evropě učení 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                          </a:t>
            </a:r>
            <a:r>
              <a:rPr lang="cs-CZ" sz="2800" dirty="0" smtClean="0"/>
              <a:t>které </a:t>
            </a:r>
            <a:r>
              <a:rPr lang="cs-CZ" sz="2800" dirty="0" smtClean="0"/>
              <a:t>hlásalo </a:t>
            </a:r>
            <a:r>
              <a:rPr lang="cs-CZ" sz="2800" b="1" dirty="0" smtClean="0"/>
              <a:t>nové názory na život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214554"/>
            <a:ext cx="72630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Staré </a:t>
            </a:r>
            <a:r>
              <a:rPr lang="cs-CZ" sz="2800" dirty="0" smtClean="0"/>
              <a:t>náboženské představy  začaly ustupovat.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191532"/>
            <a:ext cx="6802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Tomuto </a:t>
            </a:r>
            <a:r>
              <a:rPr lang="cs-CZ" sz="2800" dirty="0" smtClean="0"/>
              <a:t>novému učení říkáme osvícenství.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4189405"/>
            <a:ext cx="891160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V habsburské </a:t>
            </a:r>
            <a:r>
              <a:rPr lang="cs-CZ" sz="2800" dirty="0" smtClean="0"/>
              <a:t>monarchii začali prosazovat osvícenecké </a:t>
            </a:r>
            <a:endParaRPr lang="cs-CZ" sz="2800" dirty="0" smtClean="0"/>
          </a:p>
          <a:p>
            <a:r>
              <a:rPr lang="cs-CZ" sz="2800" dirty="0" smtClean="0"/>
              <a:t>       m</a:t>
            </a:r>
            <a:r>
              <a:rPr lang="cs-CZ" sz="2800" dirty="0" smtClean="0"/>
              <a:t>yšlenky císařovna </a:t>
            </a:r>
            <a:r>
              <a:rPr lang="cs-CZ" sz="2800" dirty="0" smtClean="0"/>
              <a:t>Marie Terezie a její syn Josef II.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14414" y="4046529"/>
            <a:ext cx="7143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Oba prosadili celou řadu reforem, které usnadňovaly lidem život.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5475289"/>
            <a:ext cx="83614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Reforma</a:t>
            </a:r>
            <a:r>
              <a:rPr lang="cs-CZ" sz="2800" dirty="0" smtClean="0"/>
              <a:t> – nařízení, které přináší nápravu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                                 nebo opravu stávajícího systému</a:t>
            </a:r>
            <a:endParaRPr lang="cs-CZ" sz="2800" dirty="0"/>
          </a:p>
        </p:txBody>
      </p:sp>
      <p:pic>
        <p:nvPicPr>
          <p:cNvPr id="7170" name="Picture 2" descr="http://nd01.jxs.cz/980/329/1b10a71232_34373896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357166"/>
            <a:ext cx="5584846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1538" y="3286124"/>
            <a:ext cx="7643866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dirty="0" smtClean="0"/>
              <a:t>Marie, dcera Karla VI., byla krásná a zdravá dívka účastnící se </a:t>
            </a:r>
            <a:r>
              <a:rPr lang="cs-CZ" sz="2400" b="1" dirty="0" smtClean="0"/>
              <a:t>všech </a:t>
            </a:r>
            <a:r>
              <a:rPr lang="cs-CZ" sz="2400" b="1" dirty="0" smtClean="0"/>
              <a:t>dvorských slavností. Přitom nezanedbávala ani vzdělání: učila se latinsky, italsky, francouzsky a španělsky, zajímala se o klasickou literaturu, dostávala hodiny tance a hudby, malovala a vyšívala.Byla vychovávána jezuity.</a:t>
            </a:r>
            <a:endParaRPr lang="cs-CZ" sz="2400" dirty="0" smtClean="0"/>
          </a:p>
          <a:p>
            <a:r>
              <a:rPr lang="cs-CZ" sz="2400" b="1" dirty="0" smtClean="0"/>
              <a:t>Vzhled: plavé vlasy, modré oči</a:t>
            </a:r>
            <a:endParaRPr lang="cs-CZ" sz="24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http://simonak.eu/images/obrazky_ostatni_strany/h_k/10_20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50881"/>
            <a:ext cx="3243260" cy="387818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1472" y="1071546"/>
            <a:ext cx="50357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  MARIE TEREZIE</a:t>
            </a:r>
          </a:p>
          <a:p>
            <a:endParaRPr lang="cs-CZ" sz="2800" dirty="0" smtClean="0"/>
          </a:p>
          <a:p>
            <a:r>
              <a:rPr lang="cs-CZ" sz="2800" dirty="0" smtClean="0"/>
              <a:t>      Celé jméno Marie Terezie </a:t>
            </a:r>
          </a:p>
          <a:p>
            <a:r>
              <a:rPr lang="cs-CZ" sz="2800" dirty="0" smtClean="0"/>
              <a:t>       </a:t>
            </a:r>
            <a:r>
              <a:rPr lang="cs-CZ" sz="2800" dirty="0" err="1" smtClean="0"/>
              <a:t>Walburga</a:t>
            </a:r>
            <a:r>
              <a:rPr lang="cs-CZ" sz="2800" dirty="0" smtClean="0"/>
              <a:t> Amálie Kristýna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714908" y="142852"/>
            <a:ext cx="4572000" cy="646330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 smtClean="0"/>
              <a:t>Denní režim císařovny</a:t>
            </a:r>
            <a:r>
              <a:rPr lang="cs-CZ" sz="3600" b="1" dirty="0" smtClean="0"/>
              <a:t>:</a:t>
            </a:r>
          </a:p>
          <a:p>
            <a:r>
              <a:rPr lang="cs-CZ" b="1" dirty="0" smtClean="0"/>
              <a:t>Ve </a:t>
            </a:r>
            <a:r>
              <a:rPr lang="cs-CZ" b="1" dirty="0" smtClean="0"/>
              <a:t>všední dny vstát v půl šesté,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obléknout se a vyslechnout mši,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duchovní čtení dvě hodiny do půl osmé</a:t>
            </a:r>
            <a:r>
              <a:rPr lang="cs-CZ" b="1" dirty="0" smtClean="0"/>
              <a:t>,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od </a:t>
            </a:r>
            <a:r>
              <a:rPr lang="cs-CZ" b="1" dirty="0" smtClean="0"/>
              <a:t>půl osmé úřadování s kabinetními tajemníky do 9 hodin</a:t>
            </a:r>
            <a:r>
              <a:rPr lang="cs-CZ" b="1" dirty="0" smtClean="0"/>
              <a:t>,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od </a:t>
            </a:r>
            <a:r>
              <a:rPr lang="cs-CZ" b="1" dirty="0" smtClean="0"/>
              <a:t>9 do 12 hodin audience ministrů,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ve </a:t>
            </a:r>
            <a:r>
              <a:rPr lang="cs-CZ" b="1" dirty="0" smtClean="0"/>
              <a:t>12 hodin setkání s dětmi, </a:t>
            </a:r>
            <a:r>
              <a:rPr lang="cs-CZ" b="1" dirty="0" smtClean="0"/>
              <a:t>ženami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1 </a:t>
            </a:r>
            <a:r>
              <a:rPr lang="cs-CZ" b="1" dirty="0" smtClean="0"/>
              <a:t>hodina jídlo a až do 3 hodin odpočinek nebo zábava</a:t>
            </a:r>
            <a:r>
              <a:rPr lang="cs-CZ" b="1" dirty="0" smtClean="0"/>
              <a:t>,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ve </a:t>
            </a:r>
            <a:r>
              <a:rPr lang="cs-CZ" b="1" dirty="0" smtClean="0"/>
              <a:t>3 hodiny čtení modliteb za zemřelé</a:t>
            </a:r>
            <a:r>
              <a:rPr lang="cs-CZ" b="1" dirty="0" smtClean="0"/>
              <a:t>,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od </a:t>
            </a:r>
            <a:r>
              <a:rPr lang="cs-CZ" b="1" dirty="0" smtClean="0"/>
              <a:t>4 do 6 hodin úřadování, korespondence nebo audience</a:t>
            </a:r>
            <a:r>
              <a:rPr lang="cs-CZ" b="1" dirty="0" smtClean="0"/>
              <a:t>,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 </a:t>
            </a:r>
            <a:r>
              <a:rPr lang="cs-CZ" b="1" dirty="0" smtClean="0"/>
              <a:t>6 hodin růženec, pak do 9 hodin korespondence, konverzace, procházky, tichá zábavná četba,</a:t>
            </a:r>
            <a:endParaRPr lang="cs-CZ" dirty="0"/>
          </a:p>
        </p:txBody>
      </p:sp>
      <p:pic>
        <p:nvPicPr>
          <p:cNvPr id="2050" name="Picture 2" descr="http://3zsberoun.com/image/200909011241_mari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42852"/>
            <a:ext cx="4429155" cy="65722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8572" y="857232"/>
            <a:ext cx="793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Marie Terezie - </a:t>
            </a:r>
            <a:r>
              <a:rPr lang="cs-CZ" sz="2800" dirty="0" smtClean="0"/>
              <a:t>první žena na královském trůnu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4682" y="1928802"/>
            <a:ext cx="6904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začala si budovat stálé vojsko a stavěla silné pevnosti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1487" y="2571744"/>
            <a:ext cx="4764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 nařídila, aby daně platila i vrchnost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9083" y="3143248"/>
            <a:ext cx="5736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snížila robotu poddaných na tři dny v týdnu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8512" y="3857628"/>
            <a:ext cx="63895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1774 </a:t>
            </a:r>
            <a:r>
              <a:rPr lang="cs-CZ" sz="2400" dirty="0" smtClean="0"/>
              <a:t>– nařídila zavést povinnou školní docházku </a:t>
            </a:r>
            <a:endParaRPr lang="cs-CZ" sz="2400" dirty="0" smtClean="0"/>
          </a:p>
          <a:p>
            <a:r>
              <a:rPr lang="cs-CZ" sz="2400" dirty="0" smtClean="0"/>
              <a:t>               pro </a:t>
            </a:r>
            <a:r>
              <a:rPr lang="cs-CZ" sz="2400" dirty="0" smtClean="0"/>
              <a:t>děti od šesti do dvanácti let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5979" y="4929198"/>
            <a:ext cx="82203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první </a:t>
            </a:r>
            <a:r>
              <a:rPr lang="cs-CZ" sz="2400" dirty="0" smtClean="0"/>
              <a:t>sčítání obyvatel a číslování </a:t>
            </a:r>
            <a:r>
              <a:rPr lang="cs-CZ" sz="2400" dirty="0" smtClean="0"/>
              <a:t>domů</a:t>
            </a:r>
          </a:p>
          <a:p>
            <a:r>
              <a:rPr lang="cs-CZ" sz="2400" dirty="0" smtClean="0"/>
              <a:t> </a:t>
            </a:r>
            <a:r>
              <a:rPr lang="cs-CZ" sz="2400" dirty="0" smtClean="0"/>
              <a:t>                                            </a:t>
            </a:r>
            <a:r>
              <a:rPr lang="cs-CZ" sz="2400" dirty="0" smtClean="0"/>
              <a:t>( </a:t>
            </a:r>
            <a:r>
              <a:rPr lang="cs-CZ" sz="2400" dirty="0" smtClean="0"/>
              <a:t>úředníci napočítali asi 3 mil. lidí)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kronika.malaupa.cz/foto/1779_josefI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451" y="464738"/>
            <a:ext cx="4487863" cy="58932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84948" y="597739"/>
            <a:ext cx="22589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JOSEF II.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5366" y="2071678"/>
            <a:ext cx="277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nejstarší syn Marie Terezie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4006" y="642918"/>
            <a:ext cx="37624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Josef II. </a:t>
            </a:r>
            <a:r>
              <a:rPr lang="cs-CZ" sz="4000" b="1" dirty="0" smtClean="0"/>
              <a:t>-  </a:t>
            </a:r>
            <a:r>
              <a:rPr lang="cs-CZ" sz="3600" dirty="0" smtClean="0"/>
              <a:t>reformy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1560" y="1925413"/>
            <a:ext cx="6939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v roce 1781 vydal </a:t>
            </a:r>
            <a:r>
              <a:rPr lang="cs-CZ" b="1" dirty="0" smtClean="0"/>
              <a:t>toleranční patent</a:t>
            </a:r>
            <a:r>
              <a:rPr lang="cs-CZ" dirty="0" smtClean="0"/>
              <a:t>( zákon) – lidé mohli vyznávat i jiná </a:t>
            </a:r>
          </a:p>
          <a:p>
            <a:r>
              <a:rPr lang="cs-CZ" dirty="0" smtClean="0"/>
              <a:t>                                          náboženství než katolické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9902" y="3071810"/>
            <a:ext cx="5672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 smtClean="0"/>
              <a:t>p</a:t>
            </a:r>
            <a:r>
              <a:rPr lang="cs-CZ" dirty="0" smtClean="0"/>
              <a:t>atent  </a:t>
            </a:r>
            <a:r>
              <a:rPr lang="cs-CZ" dirty="0" smtClean="0"/>
              <a:t>omezoval počet církevních </a:t>
            </a:r>
            <a:r>
              <a:rPr lang="cs-CZ" dirty="0" smtClean="0"/>
              <a:t>obřadů a počtu svátků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4079" y="3714752"/>
            <a:ext cx="8139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zrušil mnoho klášterů, ze kterých vybudoval nemocnice a ústavy pro chudé a sirotky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6062" y="4214818"/>
            <a:ext cx="68849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v 1781 </a:t>
            </a:r>
            <a:r>
              <a:rPr lang="cs-CZ" b="1" dirty="0" smtClean="0"/>
              <a:t>– zrušil nevolnictví </a:t>
            </a:r>
            <a:r>
              <a:rPr lang="cs-CZ" dirty="0" smtClean="0"/>
              <a:t>– všichni lidé byli svobodnými občany</a:t>
            </a:r>
          </a:p>
          <a:p>
            <a:pPr>
              <a:buFontTx/>
              <a:buChar char="-"/>
            </a:pPr>
            <a:r>
              <a:rPr lang="cs-CZ" dirty="0" smtClean="0"/>
              <a:t>                              poddaní se mohli bez svolení vrchnosti volně stěhovat</a:t>
            </a:r>
          </a:p>
          <a:p>
            <a:pPr>
              <a:buFontTx/>
              <a:buChar char="-"/>
            </a:pPr>
            <a:r>
              <a:rPr lang="cs-CZ" dirty="0" smtClean="0"/>
              <a:t>                              uzavírat manželství</a:t>
            </a:r>
          </a:p>
          <a:p>
            <a:pPr>
              <a:buFontTx/>
              <a:buChar char="-"/>
            </a:pPr>
            <a:r>
              <a:rPr lang="cs-CZ" dirty="0" smtClean="0"/>
              <a:t>                              vykonávat rozličná povolání</a:t>
            </a:r>
          </a:p>
          <a:p>
            <a:pPr>
              <a:buFontTx/>
              <a:buChar char="-"/>
            </a:pPr>
            <a:r>
              <a:rPr lang="cs-CZ" dirty="0" smtClean="0"/>
              <a:t>                              posílat své děti do učení na řemesla nebo studia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58463" y="6143644"/>
            <a:ext cx="5656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nadále však museli robotovat – pracovat na poli vrchnosti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88227" y="2071678"/>
            <a:ext cx="55125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MARIE TEREZIE S DĚTMI - </a:t>
            </a:r>
            <a:r>
              <a:rPr lang="cs-CZ" sz="1200" dirty="0" smtClean="0">
                <a:hlinkClick r:id="rId2"/>
              </a:rPr>
              <a:t>http://nd01.jxs.cz/980/329/1b10a71232_34373896_o2.jpg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2428868"/>
            <a:ext cx="55147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MARIE TEREZIE - </a:t>
            </a:r>
            <a:r>
              <a:rPr lang="cs-CZ" sz="1200" dirty="0" smtClean="0">
                <a:hlinkClick r:id="rId3"/>
              </a:rPr>
              <a:t>http://simonak.eu/images/obrazky_ostatni_strany/h_k/10_20_1.jpg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80892" y="2786058"/>
            <a:ext cx="47341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MARIE TEREZIE - </a:t>
            </a:r>
            <a:r>
              <a:rPr lang="cs-CZ" sz="1200" dirty="0" smtClean="0">
                <a:hlinkClick r:id="rId4"/>
              </a:rPr>
              <a:t>http://3zsberoun.com/image/200909011241_</a:t>
            </a:r>
            <a:r>
              <a:rPr lang="cs-CZ" sz="1200" dirty="0" err="1" smtClean="0">
                <a:hlinkClick r:id="rId4"/>
              </a:rPr>
              <a:t>marie.jpg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0100" y="3071810"/>
            <a:ext cx="4037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JOSEF II. </a:t>
            </a:r>
            <a:r>
              <a:rPr lang="cs-CZ" sz="1200" dirty="0" smtClean="0">
                <a:hlinkClick r:id="rId5"/>
              </a:rPr>
              <a:t>http://kronika.</a:t>
            </a:r>
            <a:r>
              <a:rPr lang="cs-CZ" sz="1200" dirty="0" err="1" smtClean="0">
                <a:hlinkClick r:id="rId5"/>
              </a:rPr>
              <a:t>malaupa.cz</a:t>
            </a:r>
            <a:r>
              <a:rPr lang="cs-CZ" sz="1200" dirty="0" smtClean="0">
                <a:hlinkClick r:id="rId5"/>
              </a:rPr>
              <a:t>/foto/1779_</a:t>
            </a:r>
            <a:r>
              <a:rPr lang="cs-CZ" dirty="0" err="1" smtClean="0">
                <a:hlinkClick r:id="rId5"/>
              </a:rPr>
              <a:t>josefII.jpg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28794" y="500042"/>
            <a:ext cx="6323526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OBRAZOVÉHO </a:t>
            </a:r>
          </a:p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MATERIÁLU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2130974"/>
            <a:ext cx="628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234</TotalTime>
  <Words>352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28</cp:revision>
  <dcterms:created xsi:type="dcterms:W3CDTF">2011-12-10T21:37:31Z</dcterms:created>
  <dcterms:modified xsi:type="dcterms:W3CDTF">2011-12-18T20:52:43Z</dcterms:modified>
</cp:coreProperties>
</file>