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6" d="100"/>
          <a:sy n="66" d="100"/>
        </p:scale>
        <p:origin x="-642" y="-8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8B502-CC35-4463-BC2C-81B698F79A7D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2D8-CE3B-45ED-860B-96909F51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8B502-CC35-4463-BC2C-81B698F79A7D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2D8-CE3B-45ED-860B-96909F51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8B502-CC35-4463-BC2C-81B698F79A7D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2D8-CE3B-45ED-860B-96909F51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8B502-CC35-4463-BC2C-81B698F79A7D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2D8-CE3B-45ED-860B-96909F51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8B502-CC35-4463-BC2C-81B698F79A7D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2D8-CE3B-45ED-860B-96909F51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8B502-CC35-4463-BC2C-81B698F79A7D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2D8-CE3B-45ED-860B-96909F51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8B502-CC35-4463-BC2C-81B698F79A7D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2D8-CE3B-45ED-860B-96909F51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8B502-CC35-4463-BC2C-81B698F79A7D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2D8-CE3B-45ED-860B-96909F51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8B502-CC35-4463-BC2C-81B698F79A7D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2D8-CE3B-45ED-860B-96909F51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8B502-CC35-4463-BC2C-81B698F79A7D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2D8-CE3B-45ED-860B-96909F51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8B502-CC35-4463-BC2C-81B698F79A7D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2D8-CE3B-45ED-860B-96909F51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F8B502-CC35-4463-BC2C-81B698F79A7D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2562D8-CE3B-45ED-860B-96909F51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28662" y="1397000"/>
          <a:ext cx="7643866" cy="3478392"/>
        </p:xfrm>
        <a:graphic>
          <a:graphicData uri="http://schemas.openxmlformats.org/drawingml/2006/table">
            <a:tbl>
              <a:tblPr/>
              <a:tblGrid>
                <a:gridCol w="1395729"/>
                <a:gridCol w="6248137"/>
              </a:tblGrid>
              <a:tr h="97926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a procvičování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tématického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celku - OSVÍCENSTVÍ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20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20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prosinec 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0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4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3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Osvícenství 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 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3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2748503"/>
            <a:ext cx="568341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/>
              <a:t>OSVÍCENSTVÍ</a:t>
            </a:r>
            <a:endParaRPr lang="cs-CZ" sz="8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36819" y="3786190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 - 13</a:t>
            </a:r>
            <a:endParaRPr lang="cs-CZ" dirty="0"/>
          </a:p>
        </p:txBody>
      </p:sp>
      <p:pic>
        <p:nvPicPr>
          <p:cNvPr id="7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714356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4929198"/>
            <a:ext cx="77349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200150" lvl="1" indent="-742950">
              <a:buAutoNum type="arabicPeriod"/>
            </a:pPr>
            <a:r>
              <a:rPr lang="cs-CZ" sz="3600" b="1" dirty="0" smtClean="0"/>
              <a:t>PŘIŘAĎ REFORMY K OSOBNOSTI,</a:t>
            </a:r>
          </a:p>
          <a:p>
            <a:pPr marL="742950" indent="-742950"/>
            <a:r>
              <a:rPr lang="cs-CZ" sz="3600" b="1" dirty="0" smtClean="0"/>
              <a:t>            A TO POMOCÍ PÍSMEN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0596" y="571480"/>
            <a:ext cx="61598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Zapiš jména tvůrců reforem 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4348" y="2048524"/>
            <a:ext cx="71252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Marie Terezie</a:t>
            </a:r>
            <a:r>
              <a:rPr lang="cs-CZ" dirty="0" smtClean="0"/>
              <a:t>___________________________________________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4348" y="2834342"/>
            <a:ext cx="7356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Josef II. </a:t>
            </a:r>
            <a:r>
              <a:rPr lang="cs-CZ" dirty="0" smtClean="0"/>
              <a:t>- ___________________________________________________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85786" y="428604"/>
            <a:ext cx="43919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povinná školní docházka - </a:t>
            </a:r>
            <a:r>
              <a:rPr lang="cs-CZ" sz="2800" b="1" dirty="0" smtClean="0"/>
              <a:t>V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1500174"/>
            <a:ext cx="247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sčítání lidu -  </a:t>
            </a:r>
            <a:r>
              <a:rPr lang="cs-CZ" sz="2800" b="1" dirty="0" smtClean="0"/>
              <a:t>Ý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7224" y="928670"/>
            <a:ext cx="35298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dirty="0"/>
              <a:t>z</a:t>
            </a:r>
            <a:r>
              <a:rPr lang="cs-CZ" sz="2800" dirty="0" smtClean="0"/>
              <a:t>rušení nevolnictví - </a:t>
            </a:r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786" y="2000240"/>
            <a:ext cx="28975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dirty="0"/>
              <a:t>s</a:t>
            </a:r>
            <a:r>
              <a:rPr lang="cs-CZ" sz="2800" dirty="0" smtClean="0"/>
              <a:t>nížení roboty - </a:t>
            </a:r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2500306"/>
            <a:ext cx="3391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dirty="0"/>
              <a:t>t</a:t>
            </a:r>
            <a:r>
              <a:rPr lang="cs-CZ" sz="2800" dirty="0" smtClean="0"/>
              <a:t>oleranční patent - </a:t>
            </a:r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3071810"/>
            <a:ext cx="4377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budování stálého vojska - </a:t>
            </a:r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786" y="3643314"/>
            <a:ext cx="46615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zrušení některých klášterů - </a:t>
            </a:r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4143380"/>
            <a:ext cx="66120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budování nemocnic a ústavů pro sirotky - </a:t>
            </a:r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4643446"/>
            <a:ext cx="45389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zákaz mučení obviněných - </a:t>
            </a:r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5786" y="5143512"/>
            <a:ext cx="34783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výstavba pevností - </a:t>
            </a:r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5786" y="5643578"/>
            <a:ext cx="4022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omezení počtu svátků - </a:t>
            </a:r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8431" y="6143644"/>
            <a:ext cx="53456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povinnost platit vrchnosti daně - </a:t>
            </a:r>
            <a:r>
              <a:rPr lang="cs-CZ" sz="2800" b="1" dirty="0" smtClean="0"/>
              <a:t>Ě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2844" y="1500174"/>
          <a:ext cx="6096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Myšlenkový směr zdůrazňující svobodu, lidský rozum a vědu.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Poroba,</a:t>
                      </a:r>
                      <a:r>
                        <a:rPr lang="cs-CZ" baseline="0" dirty="0" smtClean="0"/>
                        <a:t> nevolník byl vázaný k půdě, nesměl se stěhovat.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Volnost , možnost  volně se rozhodovat, jednat.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Tělesné tresty.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Podřízený panovníkovi, šlechticům nebo církevní vrchnosti.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Povinná neplacená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práce poddaného pro vrchnost.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Úprava,</a:t>
                      </a:r>
                      <a:r>
                        <a:rPr lang="cs-CZ" baseline="0" dirty="0" smtClean="0"/>
                        <a:t> změna směřující ke zlepšení stavu.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Obdélník 10"/>
          <p:cNvSpPr/>
          <p:nvPr/>
        </p:nvSpPr>
        <p:spPr>
          <a:xfrm>
            <a:off x="2285984" y="5857892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NEVOLNICTVÍ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643702" y="5214950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PODDANÝ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643570" y="5857892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REFORMA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285984" y="4500570"/>
            <a:ext cx="214314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OSVÍCENSTVÍ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071934" y="5143512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SVOBODA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429256" y="4572008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FYZICKÉ TRESTY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42910" y="5143512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ROBOTA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4282" y="214290"/>
            <a:ext cx="89297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  2. Připoj a napiš správný pojem k číslu</a:t>
            </a:r>
          </a:p>
          <a:p>
            <a:r>
              <a:rPr lang="cs-CZ" sz="3600" b="1" dirty="0" smtClean="0"/>
              <a:t>                              za větou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86512" y="150017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86512" y="18573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286512" y="221455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86512" y="257174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86512" y="30003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286512" y="335756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286512" y="371475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928670"/>
            <a:ext cx="53896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3. </a:t>
            </a:r>
            <a:r>
              <a:rPr lang="cs-CZ" sz="3600" b="1" dirty="0" smtClean="0"/>
              <a:t>Vytvořte </a:t>
            </a:r>
            <a:r>
              <a:rPr lang="cs-CZ" sz="3600" b="1" dirty="0" smtClean="0"/>
              <a:t>správné dvojice</a:t>
            </a:r>
            <a:endParaRPr lang="cs-CZ" sz="3600" b="1" dirty="0"/>
          </a:p>
        </p:txBody>
      </p:sp>
      <p:sp>
        <p:nvSpPr>
          <p:cNvPr id="5" name="Šipka doprava 4"/>
          <p:cNvSpPr/>
          <p:nvPr/>
        </p:nvSpPr>
        <p:spPr>
          <a:xfrm>
            <a:off x="571472" y="2071678"/>
            <a:ext cx="64294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74448" y="2071678"/>
            <a:ext cx="781246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Toleranční patent (</a:t>
            </a:r>
            <a:r>
              <a:rPr lang="cs-CZ" sz="2800" b="1" dirty="0" smtClean="0"/>
              <a:t>1</a:t>
            </a:r>
            <a:r>
              <a:rPr lang="cs-CZ" sz="2800" dirty="0" smtClean="0"/>
              <a:t>),  světlo </a:t>
            </a:r>
            <a:r>
              <a:rPr lang="cs-CZ" sz="2800" dirty="0" smtClean="0"/>
              <a:t>rozumu (</a:t>
            </a:r>
            <a:r>
              <a:rPr lang="cs-CZ" sz="2800" b="1" dirty="0" smtClean="0"/>
              <a:t>2</a:t>
            </a:r>
            <a:r>
              <a:rPr lang="cs-CZ" sz="2800" dirty="0" smtClean="0"/>
              <a:t>),</a:t>
            </a:r>
          </a:p>
          <a:p>
            <a:r>
              <a:rPr lang="cs-CZ" sz="2800" dirty="0" smtClean="0"/>
              <a:t> zrušení </a:t>
            </a:r>
            <a:r>
              <a:rPr lang="cs-CZ" sz="2800" dirty="0" smtClean="0"/>
              <a:t>nevolnictví (</a:t>
            </a:r>
            <a:r>
              <a:rPr lang="cs-CZ" sz="2800" b="1" dirty="0" smtClean="0"/>
              <a:t>3</a:t>
            </a:r>
            <a:r>
              <a:rPr lang="cs-CZ" sz="2800" dirty="0" smtClean="0"/>
              <a:t>), </a:t>
            </a:r>
            <a:r>
              <a:rPr lang="cs-CZ" sz="2800" dirty="0" smtClean="0"/>
              <a:t>povinná </a:t>
            </a:r>
            <a:r>
              <a:rPr lang="cs-CZ" sz="2800" dirty="0" smtClean="0"/>
              <a:t>školní </a:t>
            </a:r>
            <a:r>
              <a:rPr lang="cs-CZ" sz="2800" dirty="0" smtClean="0"/>
              <a:t>docházka (</a:t>
            </a:r>
            <a:r>
              <a:rPr lang="cs-CZ" sz="2800" b="1" dirty="0" smtClean="0"/>
              <a:t>4</a:t>
            </a:r>
            <a:r>
              <a:rPr lang="cs-CZ" sz="2800" dirty="0" smtClean="0"/>
              <a:t>), </a:t>
            </a:r>
          </a:p>
          <a:p>
            <a:r>
              <a:rPr lang="cs-CZ" sz="2800" dirty="0" smtClean="0"/>
              <a:t>čtení- psaní-  </a:t>
            </a:r>
            <a:r>
              <a:rPr lang="cs-CZ" sz="2800" dirty="0" smtClean="0"/>
              <a:t>počítání (</a:t>
            </a:r>
            <a:r>
              <a:rPr lang="cs-CZ" sz="2800" b="1" dirty="0" smtClean="0"/>
              <a:t>5</a:t>
            </a:r>
            <a:r>
              <a:rPr lang="cs-CZ" sz="2800" dirty="0" smtClean="0"/>
              <a:t>),   stálé </a:t>
            </a:r>
            <a:r>
              <a:rPr lang="cs-CZ" sz="2800" dirty="0" smtClean="0"/>
              <a:t>vojsko (</a:t>
            </a:r>
            <a:r>
              <a:rPr lang="cs-CZ" sz="2800" b="1" dirty="0" smtClean="0"/>
              <a:t>6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7" name="Šipka doprava 6"/>
          <p:cNvSpPr/>
          <p:nvPr/>
        </p:nvSpPr>
        <p:spPr>
          <a:xfrm>
            <a:off x="500034" y="4286256"/>
            <a:ext cx="642942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28728" y="4286256"/>
            <a:ext cx="707236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Gramotnost (</a:t>
            </a:r>
            <a:r>
              <a:rPr lang="cs-CZ" sz="2800" b="1" dirty="0" smtClean="0"/>
              <a:t>A</a:t>
            </a:r>
            <a:r>
              <a:rPr lang="cs-CZ" sz="2800" dirty="0" smtClean="0"/>
              <a:t>),  budování </a:t>
            </a:r>
            <a:r>
              <a:rPr lang="cs-CZ" sz="2800" dirty="0" smtClean="0"/>
              <a:t>pevností (</a:t>
            </a:r>
            <a:r>
              <a:rPr lang="cs-CZ" sz="2800" b="1" dirty="0" smtClean="0"/>
              <a:t>B</a:t>
            </a:r>
            <a:r>
              <a:rPr lang="cs-CZ" sz="2800" dirty="0" smtClean="0"/>
              <a:t>),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osvícenství (</a:t>
            </a:r>
            <a:r>
              <a:rPr lang="cs-CZ" sz="2800" b="1" dirty="0" smtClean="0"/>
              <a:t>C</a:t>
            </a:r>
            <a:r>
              <a:rPr lang="cs-CZ" sz="2800" dirty="0" smtClean="0"/>
              <a:t>),  náboženská </a:t>
            </a:r>
            <a:r>
              <a:rPr lang="cs-CZ" sz="2800" dirty="0" smtClean="0"/>
              <a:t>svoboda (</a:t>
            </a:r>
            <a:r>
              <a:rPr lang="cs-CZ" sz="2800" b="1" dirty="0" smtClean="0"/>
              <a:t>D</a:t>
            </a:r>
            <a:r>
              <a:rPr lang="cs-CZ" sz="2800" dirty="0" smtClean="0"/>
              <a:t>), </a:t>
            </a:r>
          </a:p>
          <a:p>
            <a:r>
              <a:rPr lang="cs-CZ" sz="2800" dirty="0" smtClean="0"/>
              <a:t> zvýšení vzdělanosti (</a:t>
            </a:r>
            <a:r>
              <a:rPr lang="cs-CZ" sz="2800" b="1" dirty="0" smtClean="0"/>
              <a:t>E</a:t>
            </a:r>
            <a:r>
              <a:rPr lang="cs-CZ" sz="2800" dirty="0" smtClean="0"/>
              <a:t>), </a:t>
            </a:r>
          </a:p>
          <a:p>
            <a:r>
              <a:rPr lang="cs-CZ" sz="2800" dirty="0" smtClean="0"/>
              <a:t> svoboda občanů s možností stěhování,              uzavírání sňatků  (</a:t>
            </a:r>
            <a:r>
              <a:rPr lang="cs-CZ" sz="2800" b="1" dirty="0" smtClean="0"/>
              <a:t>F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72198" y="1130842"/>
            <a:ext cx="1869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 číslice- písmeno)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78579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357166"/>
            <a:ext cx="16613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ŘEŠENÍ:</a:t>
            </a:r>
            <a:endParaRPr lang="cs-CZ" sz="36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1262706"/>
            <a:ext cx="4855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Marie Terezie</a:t>
            </a:r>
            <a:r>
              <a:rPr lang="cs-CZ" sz="2800" dirty="0" smtClean="0"/>
              <a:t>:      </a:t>
            </a:r>
            <a:r>
              <a:rPr lang="cs-CZ" sz="2800" b="1" dirty="0" smtClean="0"/>
              <a:t>V  Ý  B  O  R  N  Ě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7224" y="1714488"/>
            <a:ext cx="4107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Josef II. </a:t>
            </a:r>
            <a:r>
              <a:rPr lang="cs-CZ" sz="2800" dirty="0" smtClean="0"/>
              <a:t>:               </a:t>
            </a:r>
            <a:r>
              <a:rPr lang="cs-CZ" sz="2800" b="1" dirty="0" smtClean="0"/>
              <a:t>S  U  P  E  R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135729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271462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785786" y="2714620"/>
          <a:ext cx="6096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Myšlenkový směr zdůrazňující svobodu, lidský rozum a vědu.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Poroba,</a:t>
                      </a:r>
                      <a:r>
                        <a:rPr lang="cs-CZ" baseline="0" dirty="0" smtClean="0"/>
                        <a:t> nevolník byl vázaný k půdě, nesměl se stěhovat.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Volnost , možnost  volně se rozhodovat, jednat.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Tělesné tresty.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Podřízený panovníkovi, šlechticům nebo církevní vrchnosti.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Povinná neplacená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práce poddaného pro vrchnost.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Úprava,</a:t>
                      </a:r>
                      <a:r>
                        <a:rPr lang="cs-CZ" baseline="0" dirty="0" smtClean="0"/>
                        <a:t> změna směřující ke zlepšení stavu.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428596" y="585789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18728" y="5715016"/>
            <a:ext cx="4113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D, 2 C,  3 F,  4 E,  5 A,  6 B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6929454" y="3143248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NEVOLNICTVÍ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929454" y="4214818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PODDANÝ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929454" y="4929198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REFORMA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929454" y="2714620"/>
            <a:ext cx="214314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OSVÍCENSTVÍ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929454" y="3500438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SVOBODA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929454" y="3857628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FYZICKÉ TRESTY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929454" y="4572008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ROBOTA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423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Cilkovi</cp:lastModifiedBy>
  <cp:revision>35</cp:revision>
  <dcterms:created xsi:type="dcterms:W3CDTF">2011-12-18T19:34:12Z</dcterms:created>
  <dcterms:modified xsi:type="dcterms:W3CDTF">2012-01-15T15:50:46Z</dcterms:modified>
</cp:coreProperties>
</file>