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258" r:id="rId3"/>
    <p:sldId id="269" r:id="rId4"/>
    <p:sldId id="259" r:id="rId5"/>
    <p:sldId id="260" r:id="rId6"/>
    <p:sldId id="265" r:id="rId7"/>
    <p:sldId id="261" r:id="rId8"/>
    <p:sldId id="263" r:id="rId9"/>
    <p:sldId id="270" r:id="rId10"/>
    <p:sldId id="262" r:id="rId11"/>
    <p:sldId id="272" r:id="rId12"/>
    <p:sldId id="271" r:id="rId13"/>
    <p:sldId id="276" r:id="rId14"/>
    <p:sldId id="277" r:id="rId15"/>
    <p:sldId id="267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7C7C33-FE9E-41D2-93FF-C158812D81D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719526-12E1-46FD-A75A-C3E29A64E1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70697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9213" y="877888"/>
            <a:ext cx="4219575" cy="3165475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061076" y="4350403"/>
            <a:ext cx="4741041" cy="3512651"/>
          </a:xfrm>
        </p:spPr>
        <p:txBody>
          <a:bodyPr/>
          <a:lstStyle/>
          <a:p>
            <a:endParaRPr lang="cs-CZ" sz="2100" dirty="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9213" y="877888"/>
            <a:ext cx="4219575" cy="3165475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061076" y="4350403"/>
            <a:ext cx="4741041" cy="3512651"/>
          </a:xfrm>
        </p:spPr>
        <p:txBody>
          <a:bodyPr/>
          <a:lstStyle/>
          <a:p>
            <a:endParaRPr lang="cs-CZ" sz="2100" dirty="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9213" y="877888"/>
            <a:ext cx="4219575" cy="3165475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061076" y="4350403"/>
            <a:ext cx="4741041" cy="3512651"/>
          </a:xfrm>
        </p:spPr>
        <p:txBody>
          <a:bodyPr/>
          <a:lstStyle/>
          <a:p>
            <a:endParaRPr lang="cs-CZ" sz="2100" dirty="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0BC5-60A0-48BA-85F0-ED50DCCFEA4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71824-D8BC-4564-A2BF-C8BFD4A5B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0BC5-60A0-48BA-85F0-ED50DCCFEA4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71824-D8BC-4564-A2BF-C8BFD4A5B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0BC5-60A0-48BA-85F0-ED50DCCFEA4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71824-D8BC-4564-A2BF-C8BFD4A5B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0BC5-60A0-48BA-85F0-ED50DCCFEA4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71824-D8BC-4564-A2BF-C8BFD4A5B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0BC5-60A0-48BA-85F0-ED50DCCFEA4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71824-D8BC-4564-A2BF-C8BFD4A5B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0BC5-60A0-48BA-85F0-ED50DCCFEA4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71824-D8BC-4564-A2BF-C8BFD4A5B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0BC5-60A0-48BA-85F0-ED50DCCFEA4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71824-D8BC-4564-A2BF-C8BFD4A5B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0BC5-60A0-48BA-85F0-ED50DCCFEA4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71824-D8BC-4564-A2BF-C8BFD4A5B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0BC5-60A0-48BA-85F0-ED50DCCFEA4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71824-D8BC-4564-A2BF-C8BFD4A5B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0BC5-60A0-48BA-85F0-ED50DCCFEA4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71824-D8BC-4564-A2BF-C8BFD4A5B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0BC5-60A0-48BA-85F0-ED50DCCFEA4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71824-D8BC-4564-A2BF-C8BFD4A5B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75000"/>
              </a:schemeClr>
            </a:gs>
            <a:gs pos="67000">
              <a:schemeClr val="tx2">
                <a:lumMod val="60000"/>
                <a:lumOff val="4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EE0BC5-60A0-48BA-85F0-ED50DCCFEA4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B71824-D8BC-4564-A2BF-C8BFD4A5B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ivysilani/10177109865-dejiny-udatneho-ceskeho-naroda/208552116230079-manufaktury/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img.cas.sk/img/12/gallery/797404_james-watt-para-parny-stroj.jpg" TargetMode="External"/><Relationship Id="rId3" Type="http://schemas.openxmlformats.org/officeDocument/2006/relationships/hyperlink" Target="http://history-if.blog.cz/0910/prvni-prumyslova-revoluce-era-pary" TargetMode="External"/><Relationship Id="rId7" Type="http://schemas.openxmlformats.org/officeDocument/2006/relationships/hyperlink" Target="http://upload.wikimedia.org/wikipedia/commons/thumb/2/2c/James_Watt_by_Henry_Howard.jpg/220px-JameSWatt_by_Henry_Howard.jpg" TargetMode="External"/><Relationship Id="rId2" Type="http://schemas.openxmlformats.org/officeDocument/2006/relationships/hyperlink" Target="http://www.starestroje.cz/foto/Wolf-0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history-if.blog.cz/en/1011/hospodarstvi-v-dobe-narodniho-obrozeni" TargetMode="External"/><Relationship Id="rId11" Type="http://schemas.openxmlformats.org/officeDocument/2006/relationships/hyperlink" Target="http://www.daviddarling.info/images/steam_engine.jpg" TargetMode="External"/><Relationship Id="rId5" Type="http://schemas.openxmlformats.org/officeDocument/2006/relationships/hyperlink" Target="http://nd04.jxs.cz/447/699/874074226a_70888080_o2.jpg" TargetMode="External"/><Relationship Id="rId10" Type="http://schemas.openxmlformats.org/officeDocument/2006/relationships/hyperlink" Target="http://www.staretraktory.cz/wp-content/uploads/2008/08/parni-stroj-05.jpg" TargetMode="External"/><Relationship Id="rId4" Type="http://schemas.openxmlformats.org/officeDocument/2006/relationships/hyperlink" Target="http://upload.wikimedia.org/wikipedia/commons/thumb/2/2c/James_Watt_by_Henry_Howard.jpg/220px-James_Watt_by_Henry_Howard.jpg" TargetMode="External"/><Relationship Id="rId9" Type="http://schemas.openxmlformats.org/officeDocument/2006/relationships/hyperlink" Target="http://nd01.jxs.cz/620/947/86a0c14910_34363911_o2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b/Bratranci_Veverkov%C3%A9_souso%C5%A1%C3%AD_Pardubice1.JPG" TargetMode="External"/><Relationship Id="rId2" Type="http://schemas.openxmlformats.org/officeDocument/2006/relationships/hyperlink" Target="http://www.ceskatelevize.cz/ivysilani/10177109865-dejiny-udatneho-ceskeho-naroda/208552116230079-manufaktury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agroseznam.cz/images_clanky/701_1.jpg" TargetMode="External"/><Relationship Id="rId5" Type="http://schemas.openxmlformats.org/officeDocument/2006/relationships/hyperlink" Target="http://img.geocaching.com/cache/a63bbe23-5622-4f50-8f59-bf33ad2e27a4.jpg" TargetMode="External"/><Relationship Id="rId4" Type="http://schemas.openxmlformats.org/officeDocument/2006/relationships/hyperlink" Target="http://nd04.jxs.cz/116/387/8b2e107808_70913470_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13574" y="1357298"/>
            <a:ext cx="7763938" cy="781786"/>
          </a:xfrm>
          <a:prstGeom prst="rect">
            <a:avLst/>
          </a:prstGeom>
          <a:noFill/>
        </p:spPr>
        <p:txBody>
          <a:bodyPr wrap="none" lIns="82945" tIns="41473" rIns="82945" bIns="41473" rtlCol="0">
            <a:spAutoFit/>
          </a:bodyPr>
          <a:lstStyle/>
          <a:p>
            <a:r>
              <a:rPr lang="cs-CZ" sz="4500" dirty="0">
                <a:solidFill>
                  <a:schemeClr val="bg1"/>
                </a:solidFill>
              </a:rPr>
              <a:t>MANUFAKTURY A PRVNÍ STROJE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867311" y="2285992"/>
            <a:ext cx="1065192" cy="360755"/>
          </a:xfrm>
          <a:prstGeom prst="rect">
            <a:avLst/>
          </a:prstGeom>
          <a:noFill/>
        </p:spPr>
        <p:txBody>
          <a:bodyPr wrap="none" lIns="82945" tIns="41473" rIns="82945" bIns="41473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DUM -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14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4578" name="Picture 2" descr="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33702" y="3571876"/>
            <a:ext cx="3810000" cy="237172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68726029"/>
              </p:ext>
            </p:extLst>
          </p:nvPr>
        </p:nvGraphicFramePr>
        <p:xfrm>
          <a:off x="1072775" y="836710"/>
          <a:ext cx="7212984" cy="5140470"/>
        </p:xfrm>
        <a:graphic>
          <a:graphicData uri="http://schemas.openxmlformats.org/drawingml/2006/table">
            <a:tbl>
              <a:tblPr/>
              <a:tblGrid>
                <a:gridCol w="1317052"/>
                <a:gridCol w="5895932"/>
              </a:tblGrid>
              <a:tr h="82952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prostřednictvím  prezentace seznamují s řemeslnými dílnami a prvními stroji 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81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066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 únor  2012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16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V.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272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ČLOVĚK 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952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MANUFAKTURY  A  PRVNÍ STROJE        DUM - 14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952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00034" y="714356"/>
            <a:ext cx="83712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Poznej, o čem si dnes budeme povídat?</a:t>
            </a:r>
            <a:endParaRPr lang="cs-CZ" sz="40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285720" y="1857364"/>
            <a:ext cx="8572560" cy="2928958"/>
            <a:chOff x="0" y="1857364"/>
            <a:chExt cx="8572560" cy="2928958"/>
          </a:xfrm>
        </p:grpSpPr>
        <p:sp>
          <p:nvSpPr>
            <p:cNvPr id="4" name="Stužka zahnutá dolů 3">
              <a:hlinkClick r:id="rId2"/>
            </p:cNvPr>
            <p:cNvSpPr/>
            <p:nvPr/>
          </p:nvSpPr>
          <p:spPr>
            <a:xfrm>
              <a:off x="0" y="1857364"/>
              <a:ext cx="8572560" cy="2928958"/>
            </a:xfrm>
            <a:prstGeom prst="ellipseRibbon">
              <a:avLst>
                <a:gd name="adj1" fmla="val 47115"/>
                <a:gd name="adj2" fmla="val 67111"/>
                <a:gd name="adj3" fmla="val 29778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643042" y="3500438"/>
              <a:ext cx="557216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</a:rPr>
                <a:t>Dějiny udatného českého národa </a:t>
              </a:r>
            </a:p>
            <a:p>
              <a:endPara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008717" y="277271"/>
            <a:ext cx="7808165" cy="1029071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sz="6000" u="sng" dirty="0">
                <a:effectLst>
                  <a:outerShdw dist="17961" dir="2700000">
                    <a:scrgbClr r="0" g="0" b="0"/>
                  </a:outerShdw>
                </a:effectLst>
              </a:rPr>
              <a:t>Vznik manufaktur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642910" y="1857364"/>
            <a:ext cx="7689627" cy="4320725"/>
          </a:xfrm>
        </p:spPr>
        <p:txBody>
          <a:bodyPr>
            <a:normAutofit fontScale="92500" lnSpcReduction="20000"/>
          </a:bodyPr>
          <a:lstStyle>
            <a:defPPr marL="504000" marR="0" lvl="0" indent="-432000" algn="l">
              <a:spcBef>
                <a:spcPts val="0"/>
              </a:spcBef>
              <a:spcAft>
                <a:spcPts val="0"/>
              </a:spcAft>
              <a:buClr>
                <a:srgbClr val="FF9966"/>
              </a:buClr>
              <a:buSzPct val="7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Albany" pitchFamily="34"/>
                <a:ea typeface="Lucida Sans Unicode" pitchFamily="2"/>
                <a:cs typeface="Tahoma" pitchFamily="2"/>
              </a:defRPr>
            </a:defPPr>
            <a:lvl1pPr marL="504000" marR="0" lvl="0" indent="-432000" algn="l">
              <a:spcBef>
                <a:spcPts val="0"/>
              </a:spcBef>
              <a:spcAft>
                <a:spcPts val="0"/>
              </a:spcAft>
              <a:buClr>
                <a:srgbClr val="FF9966"/>
              </a:buClr>
              <a:buSzPct val="75000"/>
              <a:buFont typeface="StarSymbol"/>
              <a:buChar char="➲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Albany" pitchFamily="34"/>
                <a:ea typeface="Lucida Sans Unicode" pitchFamily="2"/>
                <a:cs typeface="Tahoma" pitchFamily="2"/>
              </a:defRPr>
            </a:lvl1pPr>
            <a:lvl2pPr marL="792000" marR="0" lvl="1" indent="-432000" algn="l">
              <a:spcBef>
                <a:spcPts val="0"/>
              </a:spcBef>
              <a:spcAft>
                <a:spcPts val="0"/>
              </a:spcAft>
              <a:buClr>
                <a:srgbClr val="FF9966"/>
              </a:buClr>
              <a:buSzPct val="75000"/>
              <a:buFont typeface="StarSymbol"/>
              <a:buChar char="●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Albany" pitchFamily="34"/>
                <a:ea typeface="Lucida Sans Unicode" pitchFamily="2"/>
                <a:cs typeface="Tahoma" pitchFamily="2"/>
              </a:defRPr>
            </a:lvl2pPr>
            <a:lvl3pPr marL="1080000" marR="0" lvl="2" indent="-432000" algn="l">
              <a:spcBef>
                <a:spcPts val="0"/>
              </a:spcBef>
              <a:spcAft>
                <a:spcPts val="0"/>
              </a:spcAft>
              <a:buClr>
                <a:srgbClr val="FF9966"/>
              </a:buClr>
              <a:buSzPct val="7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Albany" pitchFamily="34"/>
                <a:ea typeface="Lucida Sans Unicode" pitchFamily="2"/>
                <a:cs typeface="Tahoma" pitchFamily="2"/>
              </a:defRPr>
            </a:lvl3pPr>
            <a:lvl4pPr marL="1368000" marR="0" lvl="3" indent="-432000" algn="l">
              <a:spcBef>
                <a:spcPts val="0"/>
              </a:spcBef>
              <a:spcAft>
                <a:spcPts val="0"/>
              </a:spcAft>
              <a:buClr>
                <a:srgbClr val="FF9966"/>
              </a:buClr>
              <a:buSzPct val="7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Albany" pitchFamily="34"/>
                <a:ea typeface="Lucida Sans Unicode" pitchFamily="2"/>
                <a:cs typeface="Tahoma" pitchFamily="2"/>
              </a:defRPr>
            </a:lvl4pPr>
            <a:lvl5pPr marL="1656000" marR="0" lvl="4" indent="-432000" algn="l">
              <a:spcBef>
                <a:spcPts val="0"/>
              </a:spcBef>
              <a:spcAft>
                <a:spcPts val="0"/>
              </a:spcAft>
              <a:buClr>
                <a:srgbClr val="FF9966"/>
              </a:buClr>
              <a:buSzPct val="7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99CCFF"/>
                </a:solidFill>
                <a:latin typeface="Albany" pitchFamily="18"/>
                <a:ea typeface="Lucida Sans Unicode" pitchFamily="2"/>
                <a:cs typeface="Tahoma" pitchFamily="2"/>
              </a:defRPr>
            </a:lvl5pPr>
            <a:lvl6pPr marL="1944000" marR="0" lvl="5" indent="-432000" algn="l">
              <a:spcBef>
                <a:spcPts val="0"/>
              </a:spcBef>
              <a:spcAft>
                <a:spcPts val="0"/>
              </a:spcAft>
              <a:buClr>
                <a:srgbClr val="FF9966"/>
              </a:buClr>
              <a:buSzPct val="7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99CCFF"/>
                </a:solidFill>
                <a:latin typeface="Albany" pitchFamily="18"/>
                <a:ea typeface="Lucida Sans Unicode" pitchFamily="2"/>
                <a:cs typeface="Tahoma" pitchFamily="2"/>
              </a:defRPr>
            </a:lvl6pPr>
            <a:lvl7pPr marL="2232000" marR="0" lvl="6" indent="-432000" algn="l">
              <a:spcBef>
                <a:spcPts val="0"/>
              </a:spcBef>
              <a:spcAft>
                <a:spcPts val="0"/>
              </a:spcAft>
              <a:buClr>
                <a:srgbClr val="FF9966"/>
              </a:buClr>
              <a:buSzPct val="7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99CCFF"/>
                </a:solidFill>
                <a:latin typeface="Albany" pitchFamily="18"/>
                <a:ea typeface="Lucida Sans Unicode" pitchFamily="2"/>
                <a:cs typeface="Tahoma" pitchFamily="2"/>
              </a:defRPr>
            </a:lvl7pPr>
            <a:lvl8pPr marL="2520000" marR="0" lvl="7" indent="-432000" algn="l">
              <a:spcBef>
                <a:spcPts val="0"/>
              </a:spcBef>
              <a:spcAft>
                <a:spcPts val="0"/>
              </a:spcAft>
              <a:buClr>
                <a:srgbClr val="FF9966"/>
              </a:buClr>
              <a:buSzPct val="7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99CCFF"/>
                </a:solidFill>
                <a:latin typeface="Albany" pitchFamily="18"/>
                <a:ea typeface="Lucida Sans Unicode" pitchFamily="2"/>
                <a:cs typeface="Tahoma" pitchFamily="2"/>
              </a:defRPr>
            </a:lvl8pPr>
            <a:lvl9pPr marL="2808000" marR="0" lvl="8" indent="-432000" algn="l">
              <a:spcBef>
                <a:spcPts val="0"/>
              </a:spcBef>
              <a:spcAft>
                <a:spcPts val="0"/>
              </a:spcAft>
              <a:buClr>
                <a:srgbClr val="FF9966"/>
              </a:buClr>
              <a:buSzPct val="7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99CCFF"/>
                </a:solidFill>
                <a:latin typeface="Albany" pitchFamily="18"/>
                <a:ea typeface="Lucida Sans Unicode" pitchFamily="2"/>
                <a:cs typeface="Tahoma" pitchFamily="2"/>
              </a:defRPr>
            </a:lvl9pPr>
          </a:lstStyle>
          <a:p>
            <a:pPr lvl="0">
              <a:buNone/>
            </a:pPr>
            <a:r>
              <a:rPr sz="290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    V </a:t>
            </a:r>
            <a:r>
              <a:rPr sz="29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18. století se v </a:t>
            </a:r>
            <a:r>
              <a:rPr sz="2900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našich </a:t>
            </a:r>
            <a:r>
              <a:rPr sz="29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zemích </a:t>
            </a:r>
            <a:r>
              <a:rPr sz="2900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 </a:t>
            </a:r>
            <a:r>
              <a:rPr sz="29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ukazovalo, že řemeslnická malovýroba </a:t>
            </a:r>
            <a:r>
              <a:rPr sz="2900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nestačí </a:t>
            </a:r>
            <a:r>
              <a:rPr sz="29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krýt potřeby </a:t>
            </a:r>
            <a:r>
              <a:rPr sz="2900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obyvatel</a:t>
            </a:r>
            <a:r>
              <a:rPr sz="290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. </a:t>
            </a:r>
            <a:r>
              <a:rPr sz="2900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Začaly vznikat velké </a:t>
            </a:r>
            <a:r>
              <a:rPr sz="29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dílny, kterým se říkalo </a:t>
            </a:r>
            <a:r>
              <a:rPr sz="4000" b="1" i="1" u="sng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manufaktury</a:t>
            </a:r>
            <a:r>
              <a:rPr sz="400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.</a:t>
            </a:r>
          </a:p>
          <a:p>
            <a:pPr lvl="0">
              <a:buNone/>
            </a:pPr>
            <a:endParaRPr sz="4000" dirty="0" smtClean="0">
              <a:solidFill>
                <a:schemeClr val="tx1">
                  <a:lumMod val="95000"/>
                  <a:lumOff val="5000"/>
                </a:schemeClr>
              </a:solidFill>
              <a:effectLst>
                <a:outerShdw dist="17961" dir="2700000">
                  <a:scrgbClr r="0" g="0" b="0"/>
                </a:outerShdw>
              </a:effectLst>
            </a:endParaRPr>
          </a:p>
          <a:p>
            <a:pPr lvl="0">
              <a:buNone/>
            </a:pPr>
            <a:r>
              <a:rPr sz="290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    V </a:t>
            </a:r>
            <a:r>
              <a:rPr sz="29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nich </a:t>
            </a:r>
            <a:r>
              <a:rPr sz="2900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 </a:t>
            </a:r>
            <a:r>
              <a:rPr sz="29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pracovalo více dělníků než v malých </a:t>
            </a:r>
            <a:r>
              <a:rPr sz="2900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řemeslnických dílnách</a:t>
            </a:r>
            <a:r>
              <a:rPr sz="290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. </a:t>
            </a:r>
          </a:p>
          <a:p>
            <a:pPr lvl="0">
              <a:buNone/>
            </a:pPr>
            <a:endParaRPr sz="2900" dirty="0" smtClean="0">
              <a:solidFill>
                <a:schemeClr val="tx1">
                  <a:lumMod val="95000"/>
                  <a:lumOff val="5000"/>
                </a:schemeClr>
              </a:solidFill>
              <a:effectLst>
                <a:outerShdw dist="17961" dir="2700000">
                  <a:scrgbClr r="0" g="0" b="0"/>
                </a:outerShdw>
              </a:effectLst>
            </a:endParaRPr>
          </a:p>
          <a:p>
            <a:pPr lvl="0">
              <a:buNone/>
            </a:pPr>
            <a:r>
              <a:rPr sz="290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    Každý </a:t>
            </a:r>
            <a:r>
              <a:rPr sz="29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dělník zpracovával určitou část výrobku. Tím získal větší </a:t>
            </a:r>
            <a:r>
              <a:rPr sz="2900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zručnost </a:t>
            </a:r>
            <a:r>
              <a:rPr sz="29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a mohl </a:t>
            </a:r>
            <a:r>
              <a:rPr sz="2900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 </a:t>
            </a:r>
            <a:r>
              <a:rPr sz="29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vyrobit více výrobků. </a:t>
            </a:r>
            <a:endParaRPr sz="2900" dirty="0" smtClean="0">
              <a:solidFill>
                <a:schemeClr val="tx1">
                  <a:lumMod val="95000"/>
                  <a:lumOff val="5000"/>
                </a:schemeClr>
              </a:solidFill>
              <a:effectLst>
                <a:outerShdw dist="17961" dir="2700000">
                  <a:scrgbClr r="0" g="0" b="0"/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4298" y="447866"/>
            <a:ext cx="8114173" cy="1099419"/>
          </a:xfrm>
          <a:prstGeom prst="rect">
            <a:avLst/>
          </a:prstGeom>
          <a:noFill/>
        </p:spPr>
        <p:txBody>
          <a:bodyPr wrap="none" lIns="82945" tIns="41473" rIns="82945" bIns="41473" rtlCol="0">
            <a:spAutoFit/>
          </a:bodyPr>
          <a:lstStyle/>
          <a:p>
            <a:r>
              <a:rPr lang="cs-CZ" sz="3300" dirty="0">
                <a:solidFill>
                  <a:schemeClr val="bg1"/>
                </a:solidFill>
              </a:rPr>
              <a:t>MANUFAKTURA – velká řemeslná dílna,  kde </a:t>
            </a:r>
          </a:p>
          <a:p>
            <a:r>
              <a:rPr lang="cs-CZ" sz="3300" dirty="0">
                <a:solidFill>
                  <a:schemeClr val="bg1"/>
                </a:solidFill>
              </a:rPr>
              <a:t>pracovalo  mnoho dělníků (12- 14 hod. denně)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09175" y="1808819"/>
            <a:ext cx="7463353" cy="1407195"/>
          </a:xfrm>
          <a:prstGeom prst="rect">
            <a:avLst/>
          </a:prstGeom>
          <a:noFill/>
        </p:spPr>
        <p:txBody>
          <a:bodyPr wrap="none" lIns="82945" tIns="41473" rIns="82945" bIns="41473" rtlCol="0">
            <a:spAutoFit/>
          </a:bodyPr>
          <a:lstStyle/>
          <a:p>
            <a:r>
              <a:rPr lang="cs-CZ" sz="2500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Nejvíce takových </a:t>
            </a:r>
            <a:r>
              <a:rPr lang="cs-CZ" sz="2500" b="1" i="1" u="sng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manufaktur</a:t>
            </a:r>
            <a:r>
              <a:rPr lang="cs-CZ" sz="2500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 vznikalo v </a:t>
            </a:r>
            <a:r>
              <a:rPr lang="cs-CZ" sz="2500" b="1" i="1" u="sng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textilní</a:t>
            </a:r>
            <a:r>
              <a:rPr lang="cs-CZ" sz="2500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 </a:t>
            </a:r>
            <a:r>
              <a:rPr lang="cs-CZ" sz="2500" b="1" i="1" u="sng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výrobě, </a:t>
            </a:r>
          </a:p>
          <a:p>
            <a:r>
              <a:rPr lang="cs-CZ" sz="2500" b="1" i="1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později </a:t>
            </a:r>
            <a:r>
              <a:rPr lang="cs-CZ" sz="3300" b="1" i="1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byly</a:t>
            </a:r>
            <a:r>
              <a:rPr lang="cs-CZ" sz="2500" b="1" i="1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 zakládány dílny na zpracování kůží, </a:t>
            </a:r>
          </a:p>
          <a:p>
            <a:r>
              <a:rPr lang="cs-CZ" sz="2500" b="1" i="1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 keramiky, skla, papíru a zbraní.</a:t>
            </a:r>
            <a:endParaRPr lang="cs-CZ" sz="2500" dirty="0">
              <a:solidFill>
                <a:schemeClr val="bg1"/>
              </a:solidFill>
            </a:endParaRPr>
          </a:p>
        </p:txBody>
      </p:sp>
      <p:pic>
        <p:nvPicPr>
          <p:cNvPr id="1028" name="Picture 4" descr="http://www.lovecpokladu.cz/img/2008/viky/viky20080112manufaktu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22430" y="3817843"/>
            <a:ext cx="3456000" cy="27564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458" name="Picture 2" descr="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9128" y="3419497"/>
            <a:ext cx="4381500" cy="315277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13573" y="836710"/>
            <a:ext cx="7905655" cy="4146407"/>
          </a:xfrm>
          <a:prstGeom prst="rect">
            <a:avLst/>
          </a:prstGeom>
        </p:spPr>
        <p:txBody>
          <a:bodyPr wrap="square" lIns="82945" tIns="41473" rIns="82945" bIns="41473">
            <a:spAutoFit/>
          </a:bodyPr>
          <a:lstStyle/>
          <a:p>
            <a:pPr lvl="0"/>
            <a:r>
              <a:rPr lang="cs-CZ" sz="3300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V první polovině 19. století se v českých zemích postupně měnila manufakturní výroba ve</a:t>
            </a:r>
            <a:r>
              <a:rPr lang="cs-CZ" sz="3300" dirty="0">
                <a:solidFill>
                  <a:schemeClr val="bg1"/>
                </a:solidFill>
              </a:rPr>
              <a:t> </a:t>
            </a:r>
            <a:r>
              <a:rPr lang="cs-CZ" sz="3300" b="1" i="1" u="sng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strojovou</a:t>
            </a:r>
            <a:r>
              <a:rPr lang="cs-CZ" sz="3300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. </a:t>
            </a:r>
            <a:r>
              <a:rPr lang="cs-CZ" sz="3300" dirty="0" smtClean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Začaly </a:t>
            </a:r>
            <a:r>
              <a:rPr lang="cs-CZ" sz="3300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vznikat</a:t>
            </a:r>
            <a:r>
              <a:rPr lang="cs-CZ" sz="3300" dirty="0">
                <a:solidFill>
                  <a:schemeClr val="bg1"/>
                </a:solidFill>
              </a:rPr>
              <a:t> </a:t>
            </a:r>
            <a:r>
              <a:rPr lang="cs-CZ" sz="3300" b="1" i="1" u="sng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továrny</a:t>
            </a:r>
            <a:r>
              <a:rPr lang="cs-CZ" sz="3300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. </a:t>
            </a:r>
          </a:p>
          <a:p>
            <a:pPr lvl="0"/>
            <a:endParaRPr lang="cs-CZ" sz="3300" dirty="0">
              <a:solidFill>
                <a:schemeClr val="bg1"/>
              </a:solidFill>
              <a:effectLst>
                <a:outerShdw dist="17961" dir="2700000">
                  <a:scrgbClr r="0" g="0" b="0"/>
                </a:outerShdw>
              </a:effectLst>
            </a:endParaRPr>
          </a:p>
          <a:p>
            <a:pPr lvl="0"/>
            <a:r>
              <a:rPr lang="cs-CZ" sz="3300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V nich se daleko více </a:t>
            </a:r>
            <a:r>
              <a:rPr lang="cs-CZ" sz="3300" dirty="0" smtClean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uplatňovaly </a:t>
            </a:r>
            <a:r>
              <a:rPr lang="cs-CZ" sz="3300" b="1" i="1" u="sng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parní</a:t>
            </a:r>
            <a:r>
              <a:rPr lang="cs-CZ" sz="3300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 </a:t>
            </a:r>
            <a:r>
              <a:rPr lang="cs-CZ" sz="3300" b="1" i="1" u="sng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stroje</a:t>
            </a:r>
            <a:r>
              <a:rPr lang="cs-CZ" sz="3300" dirty="0">
                <a:solidFill>
                  <a:schemeClr val="bg1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.</a:t>
            </a:r>
            <a:r>
              <a:rPr lang="cs-CZ" sz="3300" dirty="0">
                <a:solidFill>
                  <a:schemeClr val="bg1"/>
                </a:solidFill>
              </a:rPr>
              <a:t> Stroje nejdříve </a:t>
            </a:r>
            <a:r>
              <a:rPr lang="cs-CZ" sz="3300" dirty="0" smtClean="0">
                <a:solidFill>
                  <a:schemeClr val="bg1"/>
                </a:solidFill>
              </a:rPr>
              <a:t>převládaly </a:t>
            </a:r>
            <a:r>
              <a:rPr lang="cs-CZ" sz="3300" b="1" i="1" u="sng" dirty="0">
                <a:solidFill>
                  <a:schemeClr val="bg1"/>
                </a:solidFill>
              </a:rPr>
              <a:t>v</a:t>
            </a:r>
            <a:r>
              <a:rPr lang="cs-CZ" sz="3300" dirty="0">
                <a:solidFill>
                  <a:schemeClr val="bg1"/>
                </a:solidFill>
              </a:rPr>
              <a:t> </a:t>
            </a:r>
            <a:r>
              <a:rPr lang="cs-CZ" sz="3300" b="1" i="1" u="sng" dirty="0">
                <a:solidFill>
                  <a:schemeClr val="bg1"/>
                </a:solidFill>
              </a:rPr>
              <a:t>textilní</a:t>
            </a:r>
            <a:r>
              <a:rPr lang="cs-CZ" sz="3300" dirty="0">
                <a:solidFill>
                  <a:schemeClr val="bg1"/>
                </a:solidFill>
              </a:rPr>
              <a:t> </a:t>
            </a:r>
            <a:r>
              <a:rPr lang="cs-CZ" sz="3300" b="1" i="1" u="sng" dirty="0">
                <a:solidFill>
                  <a:schemeClr val="bg1"/>
                </a:solidFill>
              </a:rPr>
              <a:t>výrobě</a:t>
            </a:r>
            <a:r>
              <a:rPr lang="cs-CZ" sz="3300" dirty="0">
                <a:solidFill>
                  <a:schemeClr val="bg1"/>
                </a:solidFill>
              </a:rPr>
              <a:t>. Vznikaly i parní mlýny. Parní stroje se rovněž používaly v dolech na čerpání vody.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53103" y="163293"/>
            <a:ext cx="7808165" cy="1029071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sz="5400" u="sng" dirty="0" err="1">
                <a:effectLst>
                  <a:outerShdw dist="17961" dir="2700000">
                    <a:scrgbClr r="0" g="0" b="0"/>
                  </a:outerShdw>
                </a:effectLst>
              </a:rPr>
              <a:t>James</a:t>
            </a:r>
            <a:r>
              <a:rPr lang="cs-CZ" sz="5400" u="sng" dirty="0">
                <a:effectLst>
                  <a:outerShdw dist="17961" dir="2700000">
                    <a:scrgbClr r="0" g="0" b="0"/>
                  </a:outerShdw>
                </a:effectLst>
              </a:rPr>
              <a:t> Watt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alphaModFix/>
            <a:lum/>
          </a:blip>
          <a:srcRect/>
          <a:stretch>
            <a:fillRect/>
          </a:stretch>
        </p:blipFill>
        <p:spPr>
          <a:xfrm>
            <a:off x="5827482" y="2040909"/>
            <a:ext cx="3102236" cy="42456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434" name="Picture 2" descr="http://img.cas.sk/img/12/gallery/797404_james-watt-para-parny-stroj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81371" y="3371871"/>
            <a:ext cx="2505075" cy="32004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436" name="Picture 4" descr="http://nd01.jxs.cz/620/947/86a0c14910_34363911_o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2844" y="1833578"/>
            <a:ext cx="3048000" cy="381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ovéPole 11"/>
          <p:cNvSpPr txBox="1"/>
          <p:nvPr/>
        </p:nvSpPr>
        <p:spPr>
          <a:xfrm>
            <a:off x="285720" y="1262706"/>
            <a:ext cx="60025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/>
              <a:t>ýznamný muž ve vývoji parního stroje</a:t>
            </a:r>
            <a:endParaRPr lang="cs-CZ" sz="28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http://www.starestroje.cz/foto/Wolf-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0780" y="2003240"/>
            <a:ext cx="5767204" cy="40828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928662" y="1142984"/>
            <a:ext cx="7674309" cy="591587"/>
          </a:xfrm>
          <a:prstGeom prst="rect">
            <a:avLst/>
          </a:prstGeom>
          <a:noFill/>
        </p:spPr>
        <p:txBody>
          <a:bodyPr wrap="none" lIns="82945" tIns="41473" rIns="82945" bIns="41473" rtlCol="0">
            <a:spAutoFit/>
          </a:bodyPr>
          <a:lstStyle/>
          <a:p>
            <a:r>
              <a:rPr lang="cs-CZ" sz="3300" u="sng" dirty="0">
                <a:solidFill>
                  <a:schemeClr val="bg1">
                    <a:lumMod val="95000"/>
                  </a:schemeClr>
                </a:solidFill>
              </a:rPr>
              <a:t>PRVNÍ PARNÍ STROJ WATTOVY KONSTRUKCE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incip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1857364"/>
            <a:ext cx="6000750" cy="39052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2018118" y="714356"/>
            <a:ext cx="49827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/>
              <a:t>PRINCIP PARNÍHO STROJE</a:t>
            </a:r>
            <a:endParaRPr lang="cs-CZ" sz="36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489827" y="113978"/>
            <a:ext cx="7808165" cy="1029071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sz="4900" u="sng" dirty="0">
                <a:effectLst>
                  <a:outerShdw dist="17961" dir="2700000">
                    <a:scrgbClr r="0" g="0" b="0"/>
                  </a:outerShdw>
                </a:effectLst>
              </a:rPr>
              <a:t>Parní stroj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alphaModFix/>
            <a:lum/>
          </a:blip>
          <a:srcRect/>
          <a:stretch>
            <a:fillRect/>
          </a:stretch>
        </p:blipFill>
        <p:spPr>
          <a:xfrm>
            <a:off x="6247523" y="4082048"/>
            <a:ext cx="2896509" cy="27759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386" name="Picture 2" descr="http://www.staretraktory.cz/wp-content/uploads/2008/08/parni-stroj-0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2844" y="1285860"/>
            <a:ext cx="6096000" cy="457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496" y="1500174"/>
            <a:ext cx="3810000" cy="25717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2037498" y="428604"/>
            <a:ext cx="51062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/>
              <a:t>KONĚSPŘEŽNÁ DRÁHA </a:t>
            </a:r>
            <a:endParaRPr lang="cs-CZ" sz="4000" b="1" u="sng" dirty="0"/>
          </a:p>
        </p:txBody>
      </p:sp>
      <p:pic>
        <p:nvPicPr>
          <p:cNvPr id="34822" name="Picture 6" descr="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48156" y="3333771"/>
            <a:ext cx="4953000" cy="30956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3876698"/>
            <a:ext cx="4762500" cy="28384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3794" name="Picture 2" descr="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33966" y="1142984"/>
            <a:ext cx="3810000" cy="19240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714348" y="428604"/>
            <a:ext cx="48213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PRVNÍ PARNÍ LOKOMOTIVA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3286124"/>
            <a:ext cx="88228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SLAVNOSTNÍ VJEZD PRVNÍHO PARNÍHO VLAKU DO  PRAHY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357166"/>
            <a:ext cx="47803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</a:rPr>
              <a:t>BRATRANCI VEVERKOVÉ</a:t>
            </a:r>
            <a:endParaRPr lang="cs-CZ" sz="3600" b="1" u="sng" dirty="0">
              <a:solidFill>
                <a:schemeClr val="bg1"/>
              </a:solidFill>
            </a:endParaRPr>
          </a:p>
        </p:txBody>
      </p:sp>
      <p:pic>
        <p:nvPicPr>
          <p:cNvPr id="38918" name="Picture 6" descr="http://img.geocaching.com/cache/66647fb8-82ea-4e8e-a3cd-a24541d198c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451" y="1500174"/>
            <a:ext cx="2630475" cy="36195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8922" name="Picture 10" descr="http://img.geocaching.com/cache/a63bbe23-5622-4f50-8f59-bf33ad2e27a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67074" y="1357298"/>
            <a:ext cx="3048000" cy="22860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8924" name="Picture 12" descr="http://www.agroseznam.cz/images_clanky/701_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67329" y="3667147"/>
            <a:ext cx="3648075" cy="29051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nd04.jxs.cz/116/387/8b2e107808_70913470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2071678"/>
            <a:ext cx="6267450" cy="33242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1214414" y="928670"/>
            <a:ext cx="26868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</a:rPr>
              <a:t>RUCHADLO </a:t>
            </a:r>
            <a:r>
              <a:rPr lang="cs-CZ" sz="3600" b="1" dirty="0" smtClean="0">
                <a:solidFill>
                  <a:schemeClr val="bg1"/>
                </a:solidFill>
              </a:rPr>
              <a:t>=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57620" y="928670"/>
            <a:ext cx="3949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n</a:t>
            </a:r>
            <a:r>
              <a:rPr lang="cs-CZ" sz="3200" dirty="0" smtClean="0">
                <a:solidFill>
                  <a:schemeClr val="bg1"/>
                </a:solidFill>
              </a:rPr>
              <a:t>ová konstrukce pluhu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64639" y="2946264"/>
            <a:ext cx="6050567" cy="268422"/>
          </a:xfrm>
          <a:prstGeom prst="rect">
            <a:avLst/>
          </a:prstGeom>
          <a:noFill/>
        </p:spPr>
        <p:txBody>
          <a:bodyPr wrap="square" lIns="82945" tIns="41473" rIns="82945" bIns="41473" rtlCol="0">
            <a:spAutoFit/>
          </a:bodyPr>
          <a:lstStyle/>
          <a:p>
            <a:r>
              <a:rPr lang="cs-CZ" sz="1200" dirty="0">
                <a:solidFill>
                  <a:schemeClr val="bg1"/>
                </a:solidFill>
              </a:rPr>
              <a:t>MANUFAKTURA - </a:t>
            </a:r>
            <a:r>
              <a:rPr lang="cs-CZ" sz="1200" dirty="0">
                <a:solidFill>
                  <a:srgbClr val="002060"/>
                </a:solidFill>
              </a:rPr>
              <a:t>http://www.</a:t>
            </a:r>
            <a:r>
              <a:rPr lang="cs-CZ" sz="1200" dirty="0" err="1">
                <a:solidFill>
                  <a:srgbClr val="002060"/>
                </a:solidFill>
              </a:rPr>
              <a:t>lovecpokladu.cz</a:t>
            </a:r>
            <a:r>
              <a:rPr lang="cs-CZ" sz="1200" dirty="0">
                <a:solidFill>
                  <a:srgbClr val="002060"/>
                </a:solidFill>
              </a:rPr>
              <a:t>/</a:t>
            </a:r>
            <a:r>
              <a:rPr lang="cs-CZ" sz="1200" dirty="0" err="1">
                <a:solidFill>
                  <a:srgbClr val="002060"/>
                </a:solidFill>
              </a:rPr>
              <a:t>img</a:t>
            </a:r>
            <a:r>
              <a:rPr lang="cs-CZ" sz="1200" dirty="0">
                <a:solidFill>
                  <a:srgbClr val="002060"/>
                </a:solidFill>
              </a:rPr>
              <a:t>/2008/viky/viky20080112manufaktury.jpg  </a:t>
            </a:r>
          </a:p>
        </p:txBody>
      </p:sp>
      <p:sp>
        <p:nvSpPr>
          <p:cNvPr id="3" name="Obdélník 2"/>
          <p:cNvSpPr/>
          <p:nvPr/>
        </p:nvSpPr>
        <p:spPr>
          <a:xfrm>
            <a:off x="2286720" y="577481"/>
            <a:ext cx="4570560" cy="1191752"/>
          </a:xfrm>
          <a:prstGeom prst="rect">
            <a:avLst/>
          </a:prstGeom>
        </p:spPr>
        <p:txBody>
          <a:bodyPr lIns="82945" tIns="41473" rIns="82945" bIns="41473">
            <a:spAutoFit/>
          </a:bodyPr>
          <a:lstStyle/>
          <a:p>
            <a:pPr algn="ctr">
              <a:defRPr/>
            </a:pP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</a:t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14414" y="4660776"/>
            <a:ext cx="3790370" cy="268422"/>
          </a:xfrm>
          <a:prstGeom prst="rect">
            <a:avLst/>
          </a:prstGeom>
          <a:noFill/>
        </p:spPr>
        <p:txBody>
          <a:bodyPr wrap="square" lIns="82945" tIns="41473" rIns="82945" bIns="41473" rtlCol="0">
            <a:spAutoFit/>
          </a:bodyPr>
          <a:lstStyle/>
          <a:p>
            <a:r>
              <a:rPr lang="cs-CZ" sz="1200" dirty="0">
                <a:solidFill>
                  <a:schemeClr val="bg1">
                    <a:lumMod val="95000"/>
                  </a:schemeClr>
                </a:solidFill>
              </a:rPr>
              <a:t>PARNÍ STROJ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 - 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  <a:hlinkClick r:id="rId2"/>
              </a:rPr>
              <a:t>http://www.</a:t>
            </a:r>
            <a:r>
              <a:rPr lang="cs-CZ" sz="1200" dirty="0" err="1" smtClean="0">
                <a:solidFill>
                  <a:schemeClr val="bg1">
                    <a:lumMod val="95000"/>
                  </a:schemeClr>
                </a:solidFill>
                <a:hlinkClick r:id="rId2"/>
              </a:rPr>
              <a:t>starestroje.cz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  <a:hlinkClick r:id="rId2"/>
              </a:rPr>
              <a:t>/foto/Wolf-01.jpg</a:t>
            </a:r>
            <a:endParaRPr lang="cs-CZ" sz="1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4937951"/>
            <a:ext cx="60138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PRINCIP PARNÍHO STROJE - </a:t>
            </a:r>
            <a:r>
              <a:rPr lang="cs-CZ" sz="1200" dirty="0" smtClean="0">
                <a:hlinkClick r:id="rId3"/>
              </a:rPr>
              <a:t>http://history-if.blog.cz/0910/prvni-prumyslova-revoluce-era-pary</a:t>
            </a:r>
            <a:endParaRPr lang="cs-CZ" sz="1200" dirty="0"/>
          </a:p>
        </p:txBody>
      </p:sp>
      <p:grpSp>
        <p:nvGrpSpPr>
          <p:cNvPr id="10" name="Skupina 9"/>
          <p:cNvGrpSpPr/>
          <p:nvPr/>
        </p:nvGrpSpPr>
        <p:grpSpPr>
          <a:xfrm>
            <a:off x="1143008" y="3219874"/>
            <a:ext cx="8572528" cy="637754"/>
            <a:chOff x="571472" y="4357694"/>
            <a:chExt cx="8572528" cy="637754"/>
          </a:xfrm>
        </p:grpSpPr>
        <p:sp>
          <p:nvSpPr>
            <p:cNvPr id="6" name="TextovéPole 5"/>
            <p:cNvSpPr txBox="1"/>
            <p:nvPr/>
          </p:nvSpPr>
          <p:spPr>
            <a:xfrm>
              <a:off x="1571572" y="4357694"/>
              <a:ext cx="7572428" cy="637754"/>
            </a:xfrm>
            <a:prstGeom prst="rect">
              <a:avLst/>
            </a:prstGeom>
            <a:noFill/>
          </p:spPr>
          <p:txBody>
            <a:bodyPr wrap="square" lIns="82945" tIns="41473" rIns="82945" bIns="41473" rtlCol="0">
              <a:spAutoFit/>
            </a:bodyPr>
            <a:lstStyle/>
            <a:p>
              <a:r>
                <a:rPr lang="cs-CZ" sz="1200" dirty="0" smtClean="0">
                  <a:solidFill>
                    <a:schemeClr val="bg1"/>
                  </a:solidFill>
                  <a:hlinkClick r:id="rId4"/>
                </a:rPr>
                <a:t>http://upload.wikimedia.org/wikipedia/commons/thumb/2/2c/James_Watt_by_Henry_Howard.jpg/220px-James_Watt_by_Henry_Howard.jpg</a:t>
              </a:r>
              <a:endParaRPr lang="cs-CZ" sz="1200" dirty="0" smtClean="0">
                <a:solidFill>
                  <a:schemeClr val="bg1"/>
                </a:solidFill>
              </a:endParaRPr>
            </a:p>
            <a:p>
              <a:endParaRPr lang="cs-CZ" sz="1200" dirty="0">
                <a:solidFill>
                  <a:schemeClr val="bg1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71472" y="4357694"/>
              <a:ext cx="178595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>
                  <a:solidFill>
                    <a:schemeClr val="bg1">
                      <a:lumMod val="95000"/>
                    </a:schemeClr>
                  </a:solidFill>
                </a:rPr>
                <a:t>PARNÍ STROJ -</a:t>
              </a:r>
              <a:endParaRPr lang="cs-CZ" sz="12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140406" y="2428868"/>
            <a:ext cx="6003362" cy="276999"/>
            <a:chOff x="1140406" y="5072074"/>
            <a:chExt cx="6003362" cy="276999"/>
          </a:xfrm>
        </p:grpSpPr>
        <p:sp>
          <p:nvSpPr>
            <p:cNvPr id="5" name="TextovéPole 4"/>
            <p:cNvSpPr txBox="1"/>
            <p:nvPr/>
          </p:nvSpPr>
          <p:spPr>
            <a:xfrm>
              <a:off x="2143108" y="5072074"/>
              <a:ext cx="5000660" cy="268422"/>
            </a:xfrm>
            <a:prstGeom prst="rect">
              <a:avLst/>
            </a:prstGeom>
            <a:noFill/>
          </p:spPr>
          <p:txBody>
            <a:bodyPr wrap="square" lIns="82945" tIns="41473" rIns="82945" bIns="41473" rtlCol="0">
              <a:spAutoFit/>
            </a:bodyPr>
            <a:lstStyle/>
            <a:p>
              <a:endParaRPr lang="cs-CZ" sz="1200" dirty="0">
                <a:solidFill>
                  <a:schemeClr val="bg1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1140406" y="5072074"/>
              <a:ext cx="5006179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>
                  <a:solidFill>
                    <a:schemeClr val="bg1"/>
                  </a:solidFill>
                </a:rPr>
                <a:t>MANUFAKTURA -</a:t>
              </a:r>
              <a:r>
                <a:rPr lang="cs-CZ" sz="1200" dirty="0" smtClean="0"/>
                <a:t> </a:t>
              </a:r>
              <a:r>
                <a:rPr lang="cs-CZ" sz="1200" dirty="0" smtClean="0">
                  <a:hlinkClick r:id="rId5"/>
                </a:rPr>
                <a:t>http://nd04.jxs.cz/447/699/874074226a_70888080_o2.jpg</a:t>
              </a:r>
              <a:endParaRPr lang="cs-CZ" sz="1200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571472" y="2723373"/>
            <a:ext cx="65317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TEXTILNÍ MANUFAKTURA -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6"/>
              </a:rPr>
              <a:t>http://history-if.blog.cz/en/1011/hospodarstvi-v-dobe-narodniho-obrozeni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43108" y="5715016"/>
            <a:ext cx="60722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6"/>
              </a:rPr>
              <a:t>http://history-if.blog.cz/en/1011/hospodarstvi-v-dobe-narodniho-obrozeni</a:t>
            </a:r>
            <a:endParaRPr lang="cs-CZ" sz="1200" dirty="0">
              <a:solidFill>
                <a:schemeClr val="bg1"/>
              </a:solidFill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1127345" y="3929066"/>
            <a:ext cx="5730671" cy="461665"/>
            <a:chOff x="2071670" y="4714884"/>
            <a:chExt cx="5730671" cy="461665"/>
          </a:xfrm>
        </p:grpSpPr>
        <p:sp>
          <p:nvSpPr>
            <p:cNvPr id="15" name="TextovéPole 14"/>
            <p:cNvSpPr txBox="1"/>
            <p:nvPr/>
          </p:nvSpPr>
          <p:spPr>
            <a:xfrm>
              <a:off x="3071802" y="4714884"/>
              <a:ext cx="473053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>
                  <a:hlinkClick r:id="rId7"/>
                </a:rPr>
                <a:t>http://upload.wikimedia.org/wikipedia/commons/thumb/2/2c/James_Watt_by_Henry_Howard.jpg/220px-JameSWatt_by_Henry_Howard.jpg</a:t>
              </a:r>
              <a:endParaRPr lang="cs-CZ" sz="12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071670" y="4714884"/>
              <a:ext cx="107414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>
                  <a:solidFill>
                    <a:schemeClr val="bg1"/>
                  </a:solidFill>
                </a:rPr>
                <a:t>JAMES WATT -</a:t>
              </a:r>
              <a:endParaRPr lang="cs-CZ" sz="1200" dirty="0"/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1214414" y="3652067"/>
            <a:ext cx="573362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JAMES WATT -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8"/>
              </a:rPr>
              <a:t>http://img.cas.sk/img/12/gallery/797404_james-watt-para-parny-stroj.jpg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14414" y="4357694"/>
            <a:ext cx="480144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JAMES WATT - </a:t>
            </a:r>
            <a:r>
              <a:rPr lang="cs-CZ" sz="1200" dirty="0" smtClean="0">
                <a:hlinkClick r:id="rId9"/>
              </a:rPr>
              <a:t>http://nd01.jxs.cz/620/947/86a0c14910_34363911_o2.jpg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42976" y="5214950"/>
            <a:ext cx="59313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PARNÍ STROJ -</a:t>
            </a:r>
            <a:r>
              <a:rPr lang="cs-CZ" sz="1200" dirty="0" smtClean="0">
                <a:hlinkClick r:id="rId10"/>
              </a:rPr>
              <a:t> http://www.</a:t>
            </a:r>
            <a:r>
              <a:rPr lang="cs-CZ" sz="1200" dirty="0" err="1" smtClean="0">
                <a:hlinkClick r:id="rId10"/>
              </a:rPr>
              <a:t>staretraktory.cz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wp</a:t>
            </a:r>
            <a:r>
              <a:rPr lang="cs-CZ" sz="1200" dirty="0" smtClean="0">
                <a:hlinkClick r:id="rId10"/>
              </a:rPr>
              <a:t>-</a:t>
            </a:r>
            <a:r>
              <a:rPr lang="cs-CZ" sz="1200" dirty="0" err="1" smtClean="0">
                <a:hlinkClick r:id="rId10"/>
              </a:rPr>
              <a:t>content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uploads</a:t>
            </a:r>
            <a:r>
              <a:rPr lang="cs-CZ" sz="1200" dirty="0" smtClean="0">
                <a:hlinkClick r:id="rId10"/>
              </a:rPr>
              <a:t>/2008/08/</a:t>
            </a:r>
            <a:r>
              <a:rPr lang="cs-CZ" sz="1200" dirty="0" err="1" smtClean="0">
                <a:hlinkClick r:id="rId10"/>
              </a:rPr>
              <a:t>parni</a:t>
            </a:r>
            <a:r>
              <a:rPr lang="cs-CZ" sz="1200" dirty="0" smtClean="0">
                <a:hlinkClick r:id="rId10"/>
              </a:rPr>
              <a:t>-stroj-05.jpg</a:t>
            </a:r>
            <a:r>
              <a:rPr lang="cs-CZ" sz="1200" dirty="0" smtClean="0">
                <a:solidFill>
                  <a:schemeClr val="bg1"/>
                </a:solidFill>
              </a:rPr>
              <a:t> 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039963" y="5429264"/>
            <a:ext cx="36750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hlinkClick r:id="rId11"/>
              </a:rPr>
              <a:t>http://www.</a:t>
            </a:r>
            <a:r>
              <a:rPr lang="cs-CZ" sz="1200" dirty="0" err="1" smtClean="0">
                <a:hlinkClick r:id="rId11"/>
              </a:rPr>
              <a:t>daviddarling.info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images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steam</a:t>
            </a:r>
            <a:r>
              <a:rPr lang="cs-CZ" sz="1200" dirty="0" smtClean="0">
                <a:hlinkClick r:id="rId11"/>
              </a:rPr>
              <a:t>_</a:t>
            </a:r>
            <a:r>
              <a:rPr lang="cs-CZ" sz="1200" dirty="0" err="1" smtClean="0">
                <a:hlinkClick r:id="rId11"/>
              </a:rPr>
              <a:t>engine.jpg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5715016"/>
            <a:ext cx="17444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KONĚSPŘEŽNÁ  DRÁHA - 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57158" y="5929330"/>
            <a:ext cx="187237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PRVNÍ PARNÍ LOKOMOTIVA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12798" y="6143644"/>
            <a:ext cx="17017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VJEZD VLAKU DO PRAHY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4678" y="442913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ceskatelevize.cz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ivysilani</a:t>
            </a:r>
            <a:r>
              <a:rPr lang="cs-CZ" dirty="0" smtClean="0">
                <a:hlinkClick r:id="rId2"/>
              </a:rPr>
              <a:t>/10177109865-</a:t>
            </a:r>
            <a:r>
              <a:rPr lang="cs-CZ" dirty="0" err="1" smtClean="0">
                <a:hlinkClick r:id="rId2"/>
              </a:rPr>
              <a:t>dejiny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udatneho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ceskeho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naroda</a:t>
            </a:r>
            <a:r>
              <a:rPr lang="cs-CZ" dirty="0" smtClean="0">
                <a:hlinkClick r:id="rId2"/>
              </a:rPr>
              <a:t>/208552116230079-manufaktury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538575"/>
            <a:ext cx="80724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BRATRANCI VEVERKOVÉ - </a:t>
            </a:r>
            <a:r>
              <a:rPr lang="cs-CZ" sz="1200" dirty="0" smtClean="0">
                <a:hlinkClick r:id="rId3"/>
              </a:rPr>
              <a:t>http://upload.wikimedia.org/wikipedia/commons/b/bb/Bratranci_Veverkov%C3%A9_souso%C5%A1%C3%AD_Pardubice1.JPG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3814" y="2357430"/>
            <a:ext cx="47196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RUCHADLO -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4"/>
              </a:rPr>
              <a:t>http://nd04.jxs.cz/116/387/8b2e107808_70913470_o2.jpg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2071678"/>
            <a:ext cx="61437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RODNÝ  DŮM - </a:t>
            </a:r>
            <a:r>
              <a:rPr lang="cs-CZ" sz="1200" dirty="0" smtClean="0">
                <a:hlinkClick r:id="rId5"/>
              </a:rPr>
              <a:t>http://img.geocaching.com/cache/a63bbe23-5622-4f50-8f59-bf33ad2e27a4.jpg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2286000" y="285728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</a:t>
            </a:r>
            <a:b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2286000" y="3014489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 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VIDEO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910" y="4500570"/>
            <a:ext cx="269471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DĚJINY UDATNÉHO ČESKÉHO NÁRODA - 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1472" y="2714620"/>
            <a:ext cx="42178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POMNÍK - </a:t>
            </a:r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agroseznam.cz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images</a:t>
            </a:r>
            <a:r>
              <a:rPr lang="cs-CZ" sz="1200" dirty="0" smtClean="0">
                <a:hlinkClick r:id="rId6"/>
              </a:rPr>
              <a:t>_</a:t>
            </a:r>
            <a:r>
              <a:rPr lang="cs-CZ" sz="1200" dirty="0" err="1" smtClean="0">
                <a:hlinkClick r:id="rId6"/>
              </a:rPr>
              <a:t>clanky</a:t>
            </a:r>
            <a:r>
              <a:rPr lang="cs-CZ" sz="1200" dirty="0" smtClean="0">
                <a:hlinkClick r:id="rId6"/>
              </a:rPr>
              <a:t>/701_1.jpg</a:t>
            </a:r>
            <a:r>
              <a:rPr lang="cs-CZ" sz="1200" dirty="0" smtClean="0">
                <a:solidFill>
                  <a:schemeClr val="bg1"/>
                </a:solidFill>
              </a:rPr>
              <a:t> 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378</Words>
  <Application>Microsoft Office PowerPoint</Application>
  <PresentationFormat>Předvádění na obrazovce (4:3)</PresentationFormat>
  <Paragraphs>73</Paragraphs>
  <Slides>16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Snímek 3</vt:lpstr>
      <vt:lpstr>Vznik manufaktur</vt:lpstr>
      <vt:lpstr>Snímek 5</vt:lpstr>
      <vt:lpstr>Snímek 6</vt:lpstr>
      <vt:lpstr>James Watt</vt:lpstr>
      <vt:lpstr>Snímek 8</vt:lpstr>
      <vt:lpstr>Snímek 9</vt:lpstr>
      <vt:lpstr>Parní stroj 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Dum</cp:lastModifiedBy>
  <cp:revision>27</cp:revision>
  <dcterms:created xsi:type="dcterms:W3CDTF">2012-03-01T18:03:37Z</dcterms:created>
  <dcterms:modified xsi:type="dcterms:W3CDTF">2013-01-28T19:13:38Z</dcterms:modified>
</cp:coreProperties>
</file>