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21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54F37-0733-4B4C-923F-617CEE76802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CEC1A-E372-43CF-8972-4BDC512DBF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54F37-0733-4B4C-923F-617CEE76802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CEC1A-E372-43CF-8972-4BDC512DBF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54F37-0733-4B4C-923F-617CEE76802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CEC1A-E372-43CF-8972-4BDC512DBF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54F37-0733-4B4C-923F-617CEE76802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CEC1A-E372-43CF-8972-4BDC512DBF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54F37-0733-4B4C-923F-617CEE76802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CEC1A-E372-43CF-8972-4BDC512DBF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54F37-0733-4B4C-923F-617CEE76802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CEC1A-E372-43CF-8972-4BDC512DBF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54F37-0733-4B4C-923F-617CEE76802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CEC1A-E372-43CF-8972-4BDC512DBF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54F37-0733-4B4C-923F-617CEE76802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CEC1A-E372-43CF-8972-4BDC512DBF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54F37-0733-4B4C-923F-617CEE76802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CEC1A-E372-43CF-8972-4BDC512DBF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54F37-0733-4B4C-923F-617CEE76802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CEC1A-E372-43CF-8972-4BDC512DBF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354F37-0733-4B4C-923F-617CEE76802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CEC1A-E372-43CF-8972-4BDC512DBF7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000">
              <a:srgbClr val="FFFF00">
                <a:alpha val="36000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354F37-0733-4B4C-923F-617CEE768029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ACEC1A-E372-43CF-8972-4BDC512DBF7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dejiny.ceskatelevize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programy.mb-net.cz/mb-pravek-novovek/media/novovek/N31301-1.jpg" TargetMode="External"/><Relationship Id="rId7" Type="http://schemas.openxmlformats.org/officeDocument/2006/relationships/hyperlink" Target="http://upload.wikimedia.org/wikipedia/commons/thumb/5/5d/Jan_Vil%C3%ADmek_-_Franti%C5%A1ek_Palack%C3%BD.jpg/225px-Jan_Vil%C3%ADmek_-_Franti%C5%A1ek_Palack%C3%BD.jpg" TargetMode="External"/><Relationship Id="rId2" Type="http://schemas.openxmlformats.org/officeDocument/2006/relationships/hyperlink" Target="http://www.vyletnicile.cz/files/object9/688-Hrad+Spilberk+nahled+na+strank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oderni-dejiny.cz/clanky/1882_top.jpg" TargetMode="External"/><Relationship Id="rId5" Type="http://schemas.openxmlformats.org/officeDocument/2006/relationships/hyperlink" Target="http://img.radio.cz/pictures/historie/slovansky_sjezd1848.jpg" TargetMode="External"/><Relationship Id="rId4" Type="http://schemas.openxmlformats.org/officeDocument/2006/relationships/hyperlink" Target="http://abicko.avcr.cz/miranda2/export/sitesavcr/data.avcr.cz/abicko/2008/6/05/b_2008-06-06_12304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71538" y="3056279"/>
            <a:ext cx="715651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REVOLUČNÍ ROK 1848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93943" y="4131238"/>
            <a:ext cx="1135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DUM </a:t>
            </a:r>
            <a:r>
              <a:rPr lang="cs-CZ" dirty="0" smtClean="0"/>
              <a:t>- 15 </a:t>
            </a:r>
            <a:endParaRPr lang="cs-CZ" dirty="0"/>
          </a:p>
        </p:txBody>
      </p:sp>
      <p:pic>
        <p:nvPicPr>
          <p:cNvPr id="7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26" y="642918"/>
            <a:ext cx="1714512" cy="171451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42910" y="1397000"/>
          <a:ext cx="7951814" cy="3014657"/>
        </p:xfrm>
        <a:graphic>
          <a:graphicData uri="http://schemas.openxmlformats.org/drawingml/2006/table">
            <a:tbl>
              <a:tblPr/>
              <a:tblGrid>
                <a:gridCol w="1451958"/>
                <a:gridCol w="6499856"/>
              </a:tblGrid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prostřednictvím  prezentace seznamují s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revolučním rokem 1848 v českých zemích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březen 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43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 A JEHO 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REVOLUČNÍ  ROK 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1848             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DUM -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68682" y="571480"/>
            <a:ext cx="674659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Rok 1848 </a:t>
            </a:r>
            <a:r>
              <a:rPr lang="cs-CZ" sz="2800" dirty="0" smtClean="0"/>
              <a:t>byl neklidným rokem v celé Evropě.</a:t>
            </a:r>
          </a:p>
          <a:p>
            <a:r>
              <a:rPr lang="cs-CZ" sz="2800" dirty="0" smtClean="0"/>
              <a:t>           V řadě zemí vypukla </a:t>
            </a:r>
            <a:r>
              <a:rPr lang="cs-CZ" sz="2800" b="1" dirty="0" smtClean="0"/>
              <a:t>revoluce.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3894" y="1714488"/>
            <a:ext cx="7990072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Nespokojenost národů žijících pod vládou Habsburků </a:t>
            </a:r>
          </a:p>
          <a:p>
            <a:r>
              <a:rPr lang="cs-CZ" sz="2800" dirty="0" smtClean="0"/>
              <a:t>                 vedla k nepokojům a povstáním.</a:t>
            </a:r>
          </a:p>
          <a:p>
            <a:endParaRPr lang="cs-CZ" sz="2800" dirty="0" smtClean="0"/>
          </a:p>
          <a:p>
            <a:r>
              <a:rPr lang="cs-CZ" sz="2800" dirty="0" smtClean="0"/>
              <a:t> Lidé si přáli vydání </a:t>
            </a:r>
            <a:r>
              <a:rPr lang="cs-CZ" sz="2800" b="1" dirty="0" smtClean="0"/>
              <a:t>ústavy</a:t>
            </a:r>
            <a:r>
              <a:rPr lang="cs-CZ" sz="2800" dirty="0" smtClean="0"/>
              <a:t>, cizím slovem </a:t>
            </a:r>
            <a:r>
              <a:rPr lang="cs-CZ" sz="2800" b="1" dirty="0" smtClean="0"/>
              <a:t>konstituce</a:t>
            </a:r>
            <a:r>
              <a:rPr lang="cs-CZ" sz="2800" dirty="0" smtClean="0"/>
              <a:t>, </a:t>
            </a:r>
          </a:p>
          <a:p>
            <a:r>
              <a:rPr lang="cs-CZ" sz="2800" dirty="0" smtClean="0"/>
              <a:t>která by uzákonila rovnost všech a zrušila robotu.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00100" y="6049052"/>
            <a:ext cx="60835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v </a:t>
            </a:r>
            <a:r>
              <a:rPr lang="cs-CZ" sz="2800" b="1" dirty="0" smtClean="0"/>
              <a:t>Praze</a:t>
            </a:r>
            <a:r>
              <a:rPr lang="cs-CZ" sz="2800" dirty="0" smtClean="0"/>
              <a:t> docházelo  </a:t>
            </a:r>
            <a:r>
              <a:rPr lang="cs-CZ" sz="2800" b="1" dirty="0" smtClean="0"/>
              <a:t>k pouličním bouřím</a:t>
            </a:r>
            <a:r>
              <a:rPr lang="cs-CZ" b="1" dirty="0" smtClean="0"/>
              <a:t>.</a:t>
            </a:r>
            <a:endParaRPr lang="cs-CZ" b="1" dirty="0"/>
          </a:p>
        </p:txBody>
      </p:sp>
      <p:pic>
        <p:nvPicPr>
          <p:cNvPr id="7170" name="Picture 2" descr="http://www.moderni-dejiny.cz/clanky/1882_top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86070" y="4024330"/>
            <a:ext cx="2857500" cy="1905000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6479" y="785794"/>
            <a:ext cx="8958991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Rakouská vláda se obávala  vývoje v českých zemích. </a:t>
            </a:r>
          </a:p>
          <a:p>
            <a:r>
              <a:rPr lang="cs-CZ" sz="3200" dirty="0" smtClean="0"/>
              <a:t>Čechové se nemohli účastnit na vedení státu.</a:t>
            </a:r>
          </a:p>
          <a:p>
            <a:endParaRPr lang="cs-CZ" sz="3200" dirty="0" smtClean="0"/>
          </a:p>
          <a:p>
            <a:r>
              <a:rPr lang="cs-CZ" sz="3200" b="1" dirty="0" smtClean="0"/>
              <a:t>Policie a cenzura </a:t>
            </a:r>
            <a:r>
              <a:rPr lang="cs-CZ" sz="3200" dirty="0" smtClean="0"/>
              <a:t>začala </a:t>
            </a:r>
            <a:r>
              <a:rPr lang="cs-CZ" sz="3200" b="1" dirty="0" smtClean="0"/>
              <a:t>pronásledovat </a:t>
            </a:r>
          </a:p>
          <a:p>
            <a:r>
              <a:rPr lang="cs-CZ" sz="3200" dirty="0" smtClean="0"/>
              <a:t>české vlastence.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86050" y="4286256"/>
            <a:ext cx="344331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   úřední kontrola </a:t>
            </a:r>
          </a:p>
          <a:p>
            <a:r>
              <a:rPr lang="cs-CZ" sz="3200" b="1" dirty="0" smtClean="0"/>
              <a:t> písemností a zpráv</a:t>
            </a:r>
            <a:endParaRPr lang="cs-CZ" sz="3200" b="1" dirty="0"/>
          </a:p>
        </p:txBody>
      </p:sp>
      <p:sp>
        <p:nvSpPr>
          <p:cNvPr id="5" name="Vodorovný svitek 4"/>
          <p:cNvSpPr/>
          <p:nvPr/>
        </p:nvSpPr>
        <p:spPr>
          <a:xfrm>
            <a:off x="2285984" y="3786190"/>
            <a:ext cx="5143536" cy="2000264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Vysvětli význam slova cenzura.</a:t>
            </a:r>
            <a:endParaRPr lang="cs-CZ" sz="2800" b="1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642918"/>
            <a:ext cx="82695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 březnu se sešli zástupci Čechů v Praze </a:t>
            </a:r>
            <a:r>
              <a:rPr lang="cs-CZ" sz="2800" b="1" dirty="0" smtClean="0"/>
              <a:t>na velké schůzi.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1762772"/>
            <a:ext cx="18764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Požadovali:</a:t>
            </a:r>
            <a:endParaRPr lang="cs-CZ" sz="28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86050" y="1772655"/>
            <a:ext cx="40216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rovnost všech občanů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86050" y="2357430"/>
            <a:ext cx="29915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zrušení cenzury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86050" y="2857496"/>
            <a:ext cx="35447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zrušení poddanství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86050" y="3429000"/>
            <a:ext cx="57957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zrušení roboty a odvádění dávek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86050" y="3929066"/>
            <a:ext cx="60897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rovnoprávnost češtiny s němčinou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86050" y="4429132"/>
            <a:ext cx="608935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/>
              <a:t> navrácení částečné samostatnosti </a:t>
            </a:r>
          </a:p>
          <a:p>
            <a:r>
              <a:rPr lang="cs-CZ" sz="3200" dirty="0" smtClean="0"/>
              <a:t>  českým zemím</a:t>
            </a:r>
            <a:endParaRPr lang="cs-CZ" sz="32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2844" y="428604"/>
            <a:ext cx="807249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červnu 1848 byl do Prahy </a:t>
            </a:r>
          </a:p>
          <a:p>
            <a:r>
              <a:rPr lang="cs-CZ" sz="3200" dirty="0" smtClean="0"/>
              <a:t>svolán </a:t>
            </a:r>
            <a:r>
              <a:rPr lang="cs-CZ" sz="3200" b="1" dirty="0" smtClean="0"/>
              <a:t>Slovanský sjezd </a:t>
            </a:r>
            <a:r>
              <a:rPr lang="cs-CZ" sz="3200" dirty="0" smtClean="0"/>
              <a:t>–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setkání Slovanů.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3066162"/>
            <a:ext cx="773978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Zástupci  slovanských národů si slibovali</a:t>
            </a:r>
          </a:p>
          <a:p>
            <a:r>
              <a:rPr lang="cs-CZ" sz="3200" dirty="0" smtClean="0"/>
              <a:t>                                              </a:t>
            </a:r>
            <a:r>
              <a:rPr lang="cs-CZ" sz="3200" b="1" dirty="0" smtClean="0"/>
              <a:t>přátelství a pomoc.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67087" y="4773051"/>
            <a:ext cx="59911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Sjezdu předsedal František Palacký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67617" y="5429264"/>
            <a:ext cx="67049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Slovanský sjezd svá jednání nedokončil.</a:t>
            </a:r>
            <a:endParaRPr lang="cs-CZ" sz="3200" dirty="0"/>
          </a:p>
        </p:txBody>
      </p:sp>
      <p:pic>
        <p:nvPicPr>
          <p:cNvPr id="4098" name="Picture 2" descr="http://img.radio.cz/pictures/historie/slovansky_sjezd184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128583"/>
            <a:ext cx="3810000" cy="2800351"/>
          </a:xfrm>
          <a:prstGeom prst="rect">
            <a:avLst/>
          </a:prstGeom>
          <a:noFill/>
        </p:spPr>
      </p:pic>
      <p:pic>
        <p:nvPicPr>
          <p:cNvPr id="4100" name="Picture 4" descr="http://upload.wikimedia.org/wikipedia/commons/thumb/5/5d/Jan_Vil%C3%ADmek_-_Franti%C5%A1ek_Palack%C3%BD.jpg/225px-Jan_Vil%C3%ADmek_-_Franti%C5%A1ek_Palack%C3%BD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5575" y="3724298"/>
            <a:ext cx="2143125" cy="2990850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3224" y="500042"/>
            <a:ext cx="850906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12. červen  – 17. červen 1848</a:t>
            </a:r>
          </a:p>
          <a:p>
            <a:r>
              <a:rPr lang="cs-CZ" sz="3200" dirty="0" smtClean="0"/>
              <a:t>            </a:t>
            </a:r>
            <a:r>
              <a:rPr lang="cs-CZ" sz="3200" b="1" dirty="0" smtClean="0"/>
              <a:t>srážka mezi studenty a císařským vojskem.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1800043"/>
            <a:ext cx="828989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Lidé se začali ozbrojovat, </a:t>
            </a:r>
            <a:r>
              <a:rPr lang="cs-CZ" sz="3600" dirty="0" smtClean="0"/>
              <a:t>vytvářeli  </a:t>
            </a:r>
            <a:r>
              <a:rPr lang="cs-CZ" sz="3600" dirty="0" smtClean="0"/>
              <a:t>oddíly – </a:t>
            </a:r>
          </a:p>
          <a:p>
            <a:r>
              <a:rPr lang="cs-CZ" sz="3600" dirty="0" smtClean="0"/>
              <a:t>                          </a:t>
            </a:r>
            <a:r>
              <a:rPr lang="cs-CZ" sz="3600" b="1" dirty="0" smtClean="0"/>
              <a:t>národní gardy,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ve </a:t>
            </a:r>
            <a:r>
              <a:rPr lang="cs-CZ" sz="3600" dirty="0" smtClean="0"/>
              <a:t>městech se začaly stavět </a:t>
            </a:r>
            <a:r>
              <a:rPr lang="cs-CZ" sz="3600" b="1" dirty="0" smtClean="0"/>
              <a:t>barikády.</a:t>
            </a:r>
            <a:endParaRPr lang="cs-CZ" sz="3600" b="1" dirty="0"/>
          </a:p>
        </p:txBody>
      </p:sp>
      <p:sp>
        <p:nvSpPr>
          <p:cNvPr id="6" name="Vodorovný svitek 5"/>
          <p:cNvSpPr/>
          <p:nvPr/>
        </p:nvSpPr>
        <p:spPr>
          <a:xfrm>
            <a:off x="1214414" y="3681612"/>
            <a:ext cx="5715040" cy="153333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Vysvětli význam slova barikády.</a:t>
            </a:r>
            <a:endParaRPr lang="cs-CZ" sz="3600" dirty="0"/>
          </a:p>
        </p:txBody>
      </p:sp>
      <p:pic>
        <p:nvPicPr>
          <p:cNvPr id="3074" name="Picture 2" descr="http://abicko.avcr.cz/miranda2/export/sitesavcr/data.avcr.cz/abicko/2008/6/05/b_2008-06-06_12304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86300" y="3550426"/>
            <a:ext cx="4057336" cy="316472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072198" y="5429264"/>
            <a:ext cx="30642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ochranné hradby</a:t>
            </a:r>
            <a:endParaRPr lang="cs-CZ" sz="3200" b="1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00100" y="714356"/>
            <a:ext cx="766350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Mnoho účastníků bylo </a:t>
            </a:r>
            <a:r>
              <a:rPr lang="cs-CZ" sz="3200" b="1" dirty="0" smtClean="0"/>
              <a:t>potrestáno a zatčeno.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1500174"/>
            <a:ext cx="86536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Někteří z povstalců byli uvězněni </a:t>
            </a:r>
            <a:r>
              <a:rPr lang="cs-CZ" sz="2800" b="1" dirty="0" smtClean="0"/>
              <a:t>na hradě </a:t>
            </a:r>
            <a:r>
              <a:rPr lang="cs-CZ" sz="2800" b="1" dirty="0" err="1" smtClean="0"/>
              <a:t>Špilberk</a:t>
            </a:r>
            <a:r>
              <a:rPr lang="cs-CZ" sz="2800" b="1" dirty="0" smtClean="0"/>
              <a:t> </a:t>
            </a:r>
            <a:r>
              <a:rPr lang="cs-CZ" sz="2800" dirty="0" smtClean="0"/>
              <a:t>v Brně.</a:t>
            </a:r>
            <a:endParaRPr lang="cs-CZ" sz="2800" dirty="0"/>
          </a:p>
        </p:txBody>
      </p:sp>
      <p:pic>
        <p:nvPicPr>
          <p:cNvPr id="2050" name="Picture 2" descr="http://www.vyletnicile.cz/files/object9/688-Hrad+Spilberk+nahled+na+strank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2428868"/>
            <a:ext cx="5405422" cy="4054067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1001" y="1785926"/>
            <a:ext cx="811055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Úspěch</a:t>
            </a:r>
            <a:r>
              <a:rPr lang="cs-CZ" sz="3200" dirty="0" smtClean="0"/>
              <a:t> revolučního roku   – </a:t>
            </a:r>
          </a:p>
          <a:p>
            <a:r>
              <a:rPr lang="cs-CZ" sz="3200" b="1" dirty="0" smtClean="0"/>
              <a:t>                                   zrušení </a:t>
            </a:r>
            <a:r>
              <a:rPr lang="cs-CZ" sz="3200" dirty="0" smtClean="0"/>
              <a:t>nevolnictví a roboty.</a:t>
            </a:r>
            <a:endParaRPr lang="cs-CZ" sz="3200" dirty="0"/>
          </a:p>
        </p:txBody>
      </p:sp>
      <p:sp>
        <p:nvSpPr>
          <p:cNvPr id="5" name="Elipsa 4">
            <a:hlinkClick r:id="rId2"/>
          </p:cNvPr>
          <p:cNvSpPr/>
          <p:nvPr/>
        </p:nvSpPr>
        <p:spPr>
          <a:xfrm>
            <a:off x="7715272" y="5500702"/>
            <a:ext cx="928694" cy="928694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</a:t>
            </a:r>
            <a:endParaRPr lang="cs-CZ" dirty="0"/>
          </a:p>
        </p:txBody>
      </p:sp>
      <p:pic>
        <p:nvPicPr>
          <p:cNvPr id="1026" name="Picture 2" descr="http://programy.mb-net.cz/mb-pravek-novovek/media/novovek/N31301-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14462" y="2976583"/>
            <a:ext cx="3086100" cy="3524251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500034" y="571480"/>
            <a:ext cx="702615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Po několika dnech </a:t>
            </a:r>
            <a:r>
              <a:rPr lang="cs-CZ" sz="3200" b="1" dirty="0" smtClean="0"/>
              <a:t>vojsko</a:t>
            </a:r>
            <a:r>
              <a:rPr lang="cs-CZ" sz="3200" dirty="0" smtClean="0"/>
              <a:t> bouře </a:t>
            </a:r>
            <a:r>
              <a:rPr lang="cs-CZ" sz="3200" b="1" dirty="0" smtClean="0"/>
              <a:t>potlačilo</a:t>
            </a:r>
            <a:endParaRPr lang="cs-CZ" sz="32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3453142"/>
            <a:ext cx="581601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Hrad </a:t>
            </a:r>
            <a:r>
              <a:rPr lang="cs-CZ" sz="1100" b="1" dirty="0" err="1" smtClean="0"/>
              <a:t>Špilberk</a:t>
            </a:r>
            <a:r>
              <a:rPr lang="cs-CZ" sz="1100" b="1" dirty="0" smtClean="0"/>
              <a:t> </a:t>
            </a:r>
            <a:r>
              <a:rPr lang="cs-CZ" sz="1100" dirty="0" smtClean="0"/>
              <a:t>-  </a:t>
            </a:r>
            <a:r>
              <a:rPr lang="cs-CZ" sz="1100" dirty="0" smtClean="0">
                <a:hlinkClick r:id="rId2"/>
              </a:rPr>
              <a:t>http://www.</a:t>
            </a:r>
            <a:r>
              <a:rPr lang="cs-CZ" sz="1100" dirty="0" err="1" smtClean="0">
                <a:hlinkClick r:id="rId2"/>
              </a:rPr>
              <a:t>vyletnicile.cz</a:t>
            </a:r>
            <a:r>
              <a:rPr lang="cs-CZ" sz="1100" dirty="0" smtClean="0">
                <a:hlinkClick r:id="rId2"/>
              </a:rPr>
              <a:t>/</a:t>
            </a:r>
            <a:r>
              <a:rPr lang="cs-CZ" sz="1100" dirty="0" err="1" smtClean="0">
                <a:hlinkClick r:id="rId2"/>
              </a:rPr>
              <a:t>files</a:t>
            </a:r>
            <a:r>
              <a:rPr lang="cs-CZ" sz="1100" dirty="0" smtClean="0">
                <a:hlinkClick r:id="rId2"/>
              </a:rPr>
              <a:t>/object9/688-Hrad+</a:t>
            </a:r>
            <a:r>
              <a:rPr lang="cs-CZ" sz="1100" dirty="0" err="1" smtClean="0">
                <a:hlinkClick r:id="rId2"/>
              </a:rPr>
              <a:t>Spilberk</a:t>
            </a:r>
            <a:r>
              <a:rPr lang="cs-CZ" sz="1100" dirty="0" smtClean="0">
                <a:hlinkClick r:id="rId2"/>
              </a:rPr>
              <a:t>+</a:t>
            </a:r>
            <a:r>
              <a:rPr lang="cs-CZ" sz="1100" dirty="0" err="1" smtClean="0">
                <a:hlinkClick r:id="rId2"/>
              </a:rPr>
              <a:t>nahled</a:t>
            </a:r>
            <a:r>
              <a:rPr lang="cs-CZ" sz="1100" dirty="0" smtClean="0">
                <a:hlinkClick r:id="rId2"/>
              </a:rPr>
              <a:t>+na+</a:t>
            </a:r>
            <a:r>
              <a:rPr lang="cs-CZ" sz="1100" dirty="0" err="1" smtClean="0">
                <a:hlinkClick r:id="rId2"/>
              </a:rPr>
              <a:t>stranky.jpg</a:t>
            </a:r>
            <a:endParaRPr lang="cs-CZ" sz="11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7973" y="3810332"/>
            <a:ext cx="566853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Národní gardy </a:t>
            </a:r>
            <a:r>
              <a:rPr lang="cs-CZ" sz="1100" dirty="0" smtClean="0"/>
              <a:t>-  </a:t>
            </a:r>
            <a:r>
              <a:rPr lang="cs-CZ" sz="1100" dirty="0" smtClean="0">
                <a:hlinkClick r:id="rId3"/>
              </a:rPr>
              <a:t>http://programy.</a:t>
            </a:r>
            <a:r>
              <a:rPr lang="cs-CZ" sz="1100" dirty="0" err="1" smtClean="0">
                <a:hlinkClick r:id="rId3"/>
              </a:rPr>
              <a:t>mb</a:t>
            </a:r>
            <a:r>
              <a:rPr lang="cs-CZ" sz="1100" dirty="0" smtClean="0">
                <a:hlinkClick r:id="rId3"/>
              </a:rPr>
              <a:t>-</a:t>
            </a:r>
            <a:r>
              <a:rPr lang="cs-CZ" sz="1100" dirty="0" err="1" smtClean="0">
                <a:hlinkClick r:id="rId3"/>
              </a:rPr>
              <a:t>net.cz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mb</a:t>
            </a:r>
            <a:r>
              <a:rPr lang="cs-CZ" sz="1100" dirty="0" smtClean="0">
                <a:hlinkClick r:id="rId3"/>
              </a:rPr>
              <a:t>-</a:t>
            </a:r>
            <a:r>
              <a:rPr lang="cs-CZ" sz="1100" dirty="0" err="1" smtClean="0">
                <a:hlinkClick r:id="rId3"/>
              </a:rPr>
              <a:t>pravek</a:t>
            </a:r>
            <a:r>
              <a:rPr lang="cs-CZ" sz="1100" dirty="0" smtClean="0">
                <a:hlinkClick r:id="rId3"/>
              </a:rPr>
              <a:t>-</a:t>
            </a:r>
            <a:r>
              <a:rPr lang="cs-CZ" sz="1100" dirty="0" err="1" smtClean="0">
                <a:hlinkClick r:id="rId3"/>
              </a:rPr>
              <a:t>novovek</a:t>
            </a:r>
            <a:r>
              <a:rPr lang="cs-CZ" sz="1100" dirty="0" smtClean="0">
                <a:hlinkClick r:id="rId3"/>
              </a:rPr>
              <a:t>/media/</a:t>
            </a:r>
            <a:r>
              <a:rPr lang="cs-CZ" sz="1100" dirty="0" err="1" smtClean="0">
                <a:hlinkClick r:id="rId3"/>
              </a:rPr>
              <a:t>novovek</a:t>
            </a:r>
            <a:r>
              <a:rPr lang="cs-CZ" sz="1100" dirty="0" smtClean="0">
                <a:hlinkClick r:id="rId3"/>
              </a:rPr>
              <a:t>/N31301-1.jpg</a:t>
            </a:r>
            <a:endParaRPr lang="cs-CZ" sz="11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910" y="3167390"/>
            <a:ext cx="696056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Barikády 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4"/>
              </a:rPr>
              <a:t>http://abicko.avcr.cz/miranda2/export/sitesavcr/data.avcr.cz/abicko/2008/6/05/b_2008-06-06_123046.jpg</a:t>
            </a:r>
            <a:endParaRPr lang="cs-CZ" sz="11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2810200"/>
            <a:ext cx="474360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Slovanský sjezd 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5"/>
              </a:rPr>
              <a:t>http://img.radio.cz/pictures/historie/slovansky_sjezd1848.jpg</a:t>
            </a:r>
            <a:r>
              <a:rPr lang="cs-CZ" sz="1100" dirty="0" smtClean="0"/>
              <a:t> </a:t>
            </a:r>
            <a:endParaRPr lang="cs-CZ" sz="11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910" y="2310134"/>
            <a:ext cx="814393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/>
              <a:t>František Palacký </a:t>
            </a:r>
            <a:endParaRPr lang="cs-CZ" sz="11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2910" y="2024382"/>
            <a:ext cx="366638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Ústava -</a:t>
            </a:r>
            <a:r>
              <a:rPr lang="cs-CZ" sz="1100" dirty="0" smtClean="0"/>
              <a:t> </a:t>
            </a:r>
            <a:r>
              <a:rPr lang="cs-CZ" sz="1100" dirty="0" smtClean="0">
                <a:hlinkClick r:id="rId6"/>
              </a:rPr>
              <a:t>http://www.</a:t>
            </a:r>
            <a:r>
              <a:rPr lang="cs-CZ" sz="1100" dirty="0" err="1" smtClean="0">
                <a:hlinkClick r:id="rId6"/>
              </a:rPr>
              <a:t>moderni</a:t>
            </a:r>
            <a:r>
              <a:rPr lang="cs-CZ" sz="1100" dirty="0" smtClean="0">
                <a:hlinkClick r:id="rId6"/>
              </a:rPr>
              <a:t>-</a:t>
            </a:r>
            <a:r>
              <a:rPr lang="cs-CZ" sz="1100" dirty="0" err="1" smtClean="0">
                <a:hlinkClick r:id="rId6"/>
              </a:rPr>
              <a:t>dejiny.cz</a:t>
            </a:r>
            <a:r>
              <a:rPr lang="cs-CZ" sz="1100" dirty="0" smtClean="0">
                <a:hlinkClick r:id="rId6"/>
              </a:rPr>
              <a:t>/</a:t>
            </a:r>
            <a:r>
              <a:rPr lang="cs-CZ" sz="1100" dirty="0" err="1" smtClean="0">
                <a:hlinkClick r:id="rId6"/>
              </a:rPr>
              <a:t>clanky</a:t>
            </a:r>
            <a:r>
              <a:rPr lang="cs-CZ" sz="1100" dirty="0" smtClean="0">
                <a:hlinkClick r:id="rId6"/>
              </a:rPr>
              <a:t>/1882_top.</a:t>
            </a:r>
            <a:r>
              <a:rPr lang="cs-CZ" sz="1100" dirty="0" err="1" smtClean="0">
                <a:hlinkClick r:id="rId6"/>
              </a:rPr>
              <a:t>jpg</a:t>
            </a:r>
            <a:endParaRPr lang="cs-CZ" sz="1100" dirty="0"/>
          </a:p>
        </p:txBody>
      </p:sp>
      <p:sp>
        <p:nvSpPr>
          <p:cNvPr id="10" name="Obdélník 9"/>
          <p:cNvSpPr/>
          <p:nvPr/>
        </p:nvSpPr>
        <p:spPr>
          <a:xfrm>
            <a:off x="1428728" y="428604"/>
            <a:ext cx="650084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</a:t>
            </a:r>
            <a:br>
              <a:rPr lang="cs-CZ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4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MATERIÁLU 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14480" y="2285992"/>
            <a:ext cx="69294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- </a:t>
            </a:r>
            <a:r>
              <a:rPr lang="cs-CZ" sz="1200" dirty="0" smtClean="0">
                <a:hlinkClick r:id="rId7"/>
              </a:rPr>
              <a:t>http://upload.wikimedia.org/wikipedia/commons/thumb/5/5d/Jan_Vil%C3%ADmek_-_Franti%C5%A1ek_Palack%C3%BD.jpg/225px-Jan_Vil%C3%ADmek_-_Franti%C5%A1ek_Palack%C3%BD.jpg</a:t>
            </a:r>
            <a:endParaRPr lang="cs-CZ" sz="1200" dirty="0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550</TotalTime>
  <Words>348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Cilkovi</cp:lastModifiedBy>
  <cp:revision>54</cp:revision>
  <dcterms:created xsi:type="dcterms:W3CDTF">2012-03-24T17:09:42Z</dcterms:created>
  <dcterms:modified xsi:type="dcterms:W3CDTF">2012-03-29T17:08:42Z</dcterms:modified>
</cp:coreProperties>
</file>