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2" r:id="rId6"/>
    <p:sldId id="261" r:id="rId7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485" autoAdjust="0"/>
    <p:restoredTop sz="94590" autoAdjust="0"/>
  </p:normalViewPr>
  <p:slideViewPr>
    <p:cSldViewPr>
      <p:cViewPr>
        <p:scale>
          <a:sx n="78" d="100"/>
          <a:sy n="78" d="100"/>
        </p:scale>
        <p:origin x="-1188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NÁZEV:VY_32_INOVACE_3.2.6.1.P 11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Postupová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Vyjmenovaná slova po 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Postupová Alena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NÁZEV:VY_32_INOVACE_3.2.6.1.P 11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Vyjmenovaná slova po S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940195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355976" y="2477568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C00000"/>
                </a:solidFill>
              </a:rPr>
              <a:t>A n o t a c 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Žáci si osvojují zábavnou formou vyjmenovaná slova a jejich pořadí.</a:t>
            </a:r>
          </a:p>
          <a:p>
            <a:pPr marL="0" indent="0">
              <a:buNone/>
            </a:pPr>
            <a:r>
              <a:rPr lang="cs-CZ" dirty="0"/>
              <a:t>Nejprve doplní pracovní list s vynechanými vyjmenovanými slovy po </a:t>
            </a:r>
            <a:r>
              <a:rPr lang="cs-CZ" b="1" dirty="0"/>
              <a:t>s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Poté vyluští tajenku.</a:t>
            </a:r>
          </a:p>
          <a:p>
            <a:pPr marL="0" indent="0">
              <a:buNone/>
            </a:pPr>
            <a:r>
              <a:rPr lang="cs-CZ" dirty="0"/>
              <a:t>Správné řešení úkolů najdou za úlohami.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9349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564904"/>
            <a:ext cx="812401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_____ , _____ , _____, syrový , sychravý , _____</a:t>
            </a:r>
          </a:p>
          <a:p>
            <a:endParaRPr lang="cs-CZ" sz="3200" dirty="0"/>
          </a:p>
          <a:p>
            <a:r>
              <a:rPr lang="cs-CZ" sz="3200" dirty="0" smtClean="0"/>
              <a:t>_____ , sýček , _____ , _____ , _____ 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711228"/>
            <a:ext cx="64320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002060"/>
                </a:solidFill>
              </a:rPr>
              <a:t>Doplň vynechaná vyjmenovaná slova</a:t>
            </a:r>
            <a:r>
              <a:rPr lang="cs-CZ" sz="3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287753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908720"/>
            <a:ext cx="18437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Ř e š e n í 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5000" y="2492896"/>
            <a:ext cx="91440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          syn </a:t>
            </a:r>
            <a:r>
              <a:rPr lang="cs-CZ" sz="3200" dirty="0">
                <a:solidFill>
                  <a:srgbClr val="002060"/>
                </a:solidFill>
              </a:rPr>
              <a:t>, </a:t>
            </a:r>
            <a:r>
              <a:rPr lang="cs-CZ" sz="3200" dirty="0" smtClean="0">
                <a:solidFill>
                  <a:srgbClr val="002060"/>
                </a:solidFill>
              </a:rPr>
              <a:t>sytý </a:t>
            </a:r>
            <a:r>
              <a:rPr lang="cs-CZ" sz="3200" dirty="0">
                <a:solidFill>
                  <a:srgbClr val="002060"/>
                </a:solidFill>
              </a:rPr>
              <a:t>, </a:t>
            </a:r>
            <a:r>
              <a:rPr lang="cs-CZ" sz="3200" dirty="0" smtClean="0">
                <a:solidFill>
                  <a:srgbClr val="002060"/>
                </a:solidFill>
              </a:rPr>
              <a:t>sýr</a:t>
            </a:r>
            <a:r>
              <a:rPr lang="cs-CZ" sz="3200" dirty="0" smtClean="0"/>
              <a:t>, </a:t>
            </a:r>
            <a:r>
              <a:rPr lang="cs-CZ" sz="3200" dirty="0"/>
              <a:t>syrový , sychravý , </a:t>
            </a:r>
            <a:r>
              <a:rPr lang="cs-CZ" sz="3200" dirty="0" smtClean="0">
                <a:solidFill>
                  <a:srgbClr val="002060"/>
                </a:solidFill>
              </a:rPr>
              <a:t>usychat</a:t>
            </a:r>
            <a:r>
              <a:rPr lang="cs-CZ" sz="3200" dirty="0" smtClean="0"/>
              <a:t> ,</a:t>
            </a:r>
            <a:endParaRPr lang="cs-CZ" sz="3200" dirty="0"/>
          </a:p>
          <a:p>
            <a:endParaRPr lang="cs-CZ" sz="3200" dirty="0"/>
          </a:p>
          <a:p>
            <a:r>
              <a:rPr lang="cs-CZ" sz="3200" dirty="0" smtClean="0"/>
              <a:t>          </a:t>
            </a:r>
            <a:r>
              <a:rPr lang="cs-CZ" sz="3200" dirty="0" smtClean="0">
                <a:solidFill>
                  <a:srgbClr val="002060"/>
                </a:solidFill>
              </a:rPr>
              <a:t>sýkora</a:t>
            </a:r>
            <a:r>
              <a:rPr lang="cs-CZ" sz="3200" dirty="0" smtClean="0"/>
              <a:t> </a:t>
            </a:r>
            <a:r>
              <a:rPr lang="cs-CZ" sz="3200" dirty="0"/>
              <a:t>, sýček , </a:t>
            </a:r>
            <a:r>
              <a:rPr lang="cs-CZ" sz="3200" dirty="0" smtClean="0">
                <a:solidFill>
                  <a:srgbClr val="002060"/>
                </a:solidFill>
              </a:rPr>
              <a:t>sysel</a:t>
            </a:r>
            <a:r>
              <a:rPr lang="cs-CZ" sz="3200" dirty="0" smtClean="0"/>
              <a:t> </a:t>
            </a:r>
            <a:r>
              <a:rPr lang="cs-CZ" sz="3200" dirty="0"/>
              <a:t>, </a:t>
            </a:r>
            <a:r>
              <a:rPr lang="cs-CZ" sz="3200" dirty="0" smtClean="0">
                <a:solidFill>
                  <a:srgbClr val="002060"/>
                </a:solidFill>
              </a:rPr>
              <a:t>syčet</a:t>
            </a:r>
            <a:r>
              <a:rPr lang="cs-CZ" sz="3200" dirty="0" smtClean="0"/>
              <a:t> </a:t>
            </a:r>
            <a:r>
              <a:rPr lang="cs-CZ" sz="3200" dirty="0"/>
              <a:t>, </a:t>
            </a:r>
            <a:r>
              <a:rPr lang="cs-CZ" sz="3200" dirty="0" smtClean="0">
                <a:solidFill>
                  <a:srgbClr val="002060"/>
                </a:solidFill>
              </a:rPr>
              <a:t>sypat</a:t>
            </a:r>
            <a:r>
              <a:rPr lang="cs-CZ" sz="3200" dirty="0" smtClean="0"/>
              <a:t> </a:t>
            </a:r>
            <a:endParaRPr lang="cs-CZ" sz="3200" dirty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82051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7898168"/>
              </p:ext>
            </p:extLst>
          </p:nvPr>
        </p:nvGraphicFramePr>
        <p:xfrm>
          <a:off x="107504" y="171698"/>
          <a:ext cx="5508104" cy="445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49684"/>
                <a:gridCol w="449684"/>
                <a:gridCol w="524632"/>
                <a:gridCol w="520216"/>
                <a:gridCol w="648072"/>
                <a:gridCol w="648072"/>
                <a:gridCol w="576064"/>
                <a:gridCol w="576064"/>
                <a:gridCol w="504056"/>
                <a:gridCol w="611560"/>
              </a:tblGrid>
              <a:tr h="906667">
                <a:tc rowSpan="4">
                  <a:txBody>
                    <a:bodyPr/>
                    <a:lstStyle/>
                    <a:p>
                      <a:endParaRPr lang="cs-CZ" sz="2800" dirty="0" smtClean="0"/>
                    </a:p>
                    <a:p>
                      <a:endParaRPr lang="cs-CZ" sz="2800" dirty="0"/>
                    </a:p>
                    <a:p>
                      <a:endParaRPr lang="cs-CZ" sz="2800" dirty="0" smtClean="0"/>
                    </a:p>
                    <a:p>
                      <a:endParaRPr lang="cs-CZ" sz="2800" dirty="0"/>
                    </a:p>
                    <a:p>
                      <a:endParaRPr lang="cs-CZ" sz="2800" dirty="0" smtClean="0"/>
                    </a:p>
                    <a:p>
                      <a:endParaRPr lang="cs-CZ" sz="2800" dirty="0"/>
                    </a:p>
                    <a:p>
                      <a:endParaRPr lang="cs-CZ" sz="2800" dirty="0" smtClean="0"/>
                    </a:p>
                    <a:p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</a:t>
                      </a:r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</a:t>
                      </a:r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aseline="0" dirty="0" smtClean="0"/>
                        <a:t>  </a:t>
                      </a:r>
                      <a:endParaRPr lang="cs-CZ" sz="2800" b="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</a:t>
                      </a:r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</a:t>
                      </a:r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2893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7978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5057">
                <a:tc vMerge="1"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     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3"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28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</a:t>
                      </a:r>
                    </a:p>
                    <a:p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aseline="0" dirty="0" smtClean="0"/>
                        <a:t>  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5940152" y="404664"/>
            <a:ext cx="21462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7.vyjmenované slovo</a:t>
            </a:r>
          </a:p>
        </p:txBody>
      </p:sp>
      <p:sp>
        <p:nvSpPr>
          <p:cNvPr id="4" name="Obdélník 3"/>
          <p:cNvSpPr/>
          <p:nvPr/>
        </p:nvSpPr>
        <p:spPr>
          <a:xfrm>
            <a:off x="6012160" y="1196752"/>
            <a:ext cx="21462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6.vyjmenované slovo</a:t>
            </a:r>
          </a:p>
        </p:txBody>
      </p:sp>
      <p:sp>
        <p:nvSpPr>
          <p:cNvPr id="5" name="Obdélník 4"/>
          <p:cNvSpPr/>
          <p:nvPr/>
        </p:nvSpPr>
        <p:spPr>
          <a:xfrm>
            <a:off x="6012160" y="2058960"/>
            <a:ext cx="21462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2.vyjmenované slovo</a:t>
            </a:r>
          </a:p>
        </p:txBody>
      </p:sp>
      <p:sp>
        <p:nvSpPr>
          <p:cNvPr id="6" name="Obdélník 5"/>
          <p:cNvSpPr/>
          <p:nvPr/>
        </p:nvSpPr>
        <p:spPr>
          <a:xfrm>
            <a:off x="6001472" y="3196334"/>
            <a:ext cx="21462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8.vyjmenované slovo</a:t>
            </a:r>
          </a:p>
        </p:txBody>
      </p:sp>
      <p:sp>
        <p:nvSpPr>
          <p:cNvPr id="7" name="Obdélník 6"/>
          <p:cNvSpPr/>
          <p:nvPr/>
        </p:nvSpPr>
        <p:spPr>
          <a:xfrm>
            <a:off x="6012160" y="3974500"/>
            <a:ext cx="21462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9.vyjmenované slovo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51520" y="5445224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776" y="5157192"/>
            <a:ext cx="914400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002060"/>
                </a:solidFill>
              </a:rPr>
              <a:t>Tajenka: </a:t>
            </a:r>
            <a:r>
              <a:rPr lang="cs-CZ" sz="3200" dirty="0"/>
              <a:t>Jak se jmenuje malý hlodavec, </a:t>
            </a:r>
          </a:p>
          <a:p>
            <a:r>
              <a:rPr lang="cs-CZ" sz="3200" dirty="0"/>
              <a:t>               který si dělá zásoby na zimu?</a:t>
            </a:r>
            <a:r>
              <a:rPr lang="cs-CZ" sz="3200" dirty="0">
                <a:solidFill>
                  <a:srgbClr val="002060"/>
                </a:solidFill>
              </a:rPr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38524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98239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 </a:t>
            </a:r>
            <a:endParaRPr lang="cs-CZ" dirty="0">
              <a:solidFill>
                <a:srgbClr val="00206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7930728"/>
              </p:ext>
            </p:extLst>
          </p:nvPr>
        </p:nvGraphicFramePr>
        <p:xfrm>
          <a:off x="317697" y="572388"/>
          <a:ext cx="5508104" cy="445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49684"/>
                <a:gridCol w="449684"/>
                <a:gridCol w="524632"/>
                <a:gridCol w="520216"/>
                <a:gridCol w="648072"/>
                <a:gridCol w="648072"/>
                <a:gridCol w="576064"/>
                <a:gridCol w="576064"/>
                <a:gridCol w="504056"/>
                <a:gridCol w="611560"/>
              </a:tblGrid>
              <a:tr h="906667">
                <a:tc rowSpan="4">
                  <a:txBody>
                    <a:bodyPr/>
                    <a:lstStyle/>
                    <a:p>
                      <a:endParaRPr lang="cs-CZ" sz="2800" dirty="0" smtClean="0"/>
                    </a:p>
                    <a:p>
                      <a:endParaRPr lang="cs-CZ" sz="2800" dirty="0"/>
                    </a:p>
                    <a:p>
                      <a:endParaRPr lang="cs-CZ" sz="2800" dirty="0" smtClean="0"/>
                    </a:p>
                    <a:p>
                      <a:endParaRPr lang="cs-CZ" sz="2800" dirty="0"/>
                    </a:p>
                    <a:p>
                      <a:endParaRPr lang="cs-CZ" sz="2800" dirty="0" smtClean="0"/>
                    </a:p>
                    <a:p>
                      <a:endParaRPr lang="cs-CZ" sz="2800" dirty="0"/>
                    </a:p>
                    <a:p>
                      <a:endParaRPr lang="cs-CZ" sz="2800" dirty="0" smtClean="0"/>
                    </a:p>
                    <a:p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S</a:t>
                      </a:r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Ý</a:t>
                      </a:r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aseline="0" dirty="0" smtClean="0"/>
                        <a:t> K </a:t>
                      </a:r>
                      <a:endParaRPr lang="cs-CZ" sz="2800" b="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O</a:t>
                      </a:r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R</a:t>
                      </a:r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A</a:t>
                      </a:r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2893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S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Y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CH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A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T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7978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S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Y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T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Ý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5057">
                <a:tc vMerge="1"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S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Ý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Č         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K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3"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28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S</a:t>
                      </a:r>
                    </a:p>
                    <a:p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Y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S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E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aseline="0" dirty="0" smtClean="0"/>
                        <a:t>  </a:t>
                      </a:r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6869470"/>
              </p:ext>
            </p:extLst>
          </p:nvPr>
        </p:nvGraphicFramePr>
        <p:xfrm>
          <a:off x="107504" y="-457505"/>
          <a:ext cx="6510528" cy="1055744"/>
        </p:xfrm>
        <a:graphic>
          <a:graphicData uri="http://schemas.openxmlformats.org/drawingml/2006/table">
            <a:tbl>
              <a:tblPr/>
              <a:tblGrid>
                <a:gridCol w="6510528"/>
              </a:tblGrid>
              <a:tr h="10557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6228184" y="821025"/>
            <a:ext cx="21462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7.vyjmenované slovo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36160" y="1700808"/>
            <a:ext cx="22315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6.vyjmenované slovo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78799" y="2567200"/>
            <a:ext cx="21462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2.vyjmenované slovo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78799" y="3415280"/>
            <a:ext cx="21462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8.vyjmenované slovo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66463" y="4339944"/>
            <a:ext cx="21462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9.vyjmenované slovo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376" y="5454977"/>
            <a:ext cx="1670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002060"/>
                </a:solidFill>
              </a:rPr>
              <a:t>Tajenka: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475656" y="5454976"/>
            <a:ext cx="742222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Malý hlodavec, který si dělá zásoby na zimu</a:t>
            </a:r>
          </a:p>
          <a:p>
            <a:r>
              <a:rPr lang="cs-CZ" sz="3200" dirty="0" smtClean="0"/>
              <a:t> je </a:t>
            </a:r>
            <a:r>
              <a:rPr lang="cs-CZ" sz="3200" dirty="0" smtClean="0">
                <a:solidFill>
                  <a:srgbClr val="FF0000"/>
                </a:solidFill>
              </a:rPr>
              <a:t>SYSEL </a:t>
            </a:r>
            <a:r>
              <a:rPr lang="cs-CZ" sz="3200" dirty="0" smtClean="0"/>
              <a:t>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1002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512</TotalTime>
  <Words>245</Words>
  <Application>Microsoft Office PowerPoint</Application>
  <PresentationFormat>Předvádění na obrazovce (4:3)</PresentationFormat>
  <Paragraphs>98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 n o t a c 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Postupová Alena</dc:creator>
  <cp:lastModifiedBy>Alena</cp:lastModifiedBy>
  <cp:revision>61</cp:revision>
  <cp:lastPrinted>2011-11-07T13:07:31Z</cp:lastPrinted>
  <dcterms:created xsi:type="dcterms:W3CDTF">2011-11-02T10:29:00Z</dcterms:created>
  <dcterms:modified xsi:type="dcterms:W3CDTF">2012-02-16T19:13:01Z</dcterms:modified>
</cp:coreProperties>
</file>