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4" r:id="rId9"/>
    <p:sldId id="266" r:id="rId10"/>
    <p:sldId id="265" r:id="rId11"/>
    <p:sldId id="263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0099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>
        <p:scale>
          <a:sx n="90" d="100"/>
          <a:sy n="90" d="100"/>
        </p:scale>
        <p:origin x="-510" y="-33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8D77C3-3DE9-4B72-BA68-E99C76702404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DCF06E-B2B1-4AE1-AAEA-82E90B9357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8D77C3-3DE9-4B72-BA68-E99C76702404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DCF06E-B2B1-4AE1-AAEA-82E90B9357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8D77C3-3DE9-4B72-BA68-E99C76702404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DCF06E-B2B1-4AE1-AAEA-82E90B9357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8D77C3-3DE9-4B72-BA68-E99C76702404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DCF06E-B2B1-4AE1-AAEA-82E90B9357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8D77C3-3DE9-4B72-BA68-E99C76702404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DCF06E-B2B1-4AE1-AAEA-82E90B9357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8D77C3-3DE9-4B72-BA68-E99C76702404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DCF06E-B2B1-4AE1-AAEA-82E90B9357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8D77C3-3DE9-4B72-BA68-E99C76702404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DCF06E-B2B1-4AE1-AAEA-82E90B9357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8D77C3-3DE9-4B72-BA68-E99C76702404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DCF06E-B2B1-4AE1-AAEA-82E90B9357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8D77C3-3DE9-4B72-BA68-E99C76702404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DCF06E-B2B1-4AE1-AAEA-82E90B9357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8D77C3-3DE9-4B72-BA68-E99C76702404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DCF06E-B2B1-4AE1-AAEA-82E90B9357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8D77C3-3DE9-4B72-BA68-E99C76702404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DCF06E-B2B1-4AE1-AAEA-82E90B9357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000">
              <a:srgbClr val="7030A0">
                <a:alpha val="69000"/>
              </a:srgb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88D77C3-3DE9-4B72-BA68-E99C76702404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DCF06E-B2B1-4AE1-AAEA-82E90B93576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k213.files.wordpress.com/2010/05/havlicek.jpg" TargetMode="External"/><Relationship Id="rId3" Type="http://schemas.openxmlformats.org/officeDocument/2006/relationships/hyperlink" Target="http://simonak.eu/images/obrazky_ostatni_strany/h_k/8_18.jpg" TargetMode="External"/><Relationship Id="rId7" Type="http://schemas.openxmlformats.org/officeDocument/2006/relationships/hyperlink" Target="http://www.antikvariat-trutnov.cz/files/037%5b41%5d.jpg" TargetMode="External"/><Relationship Id="rId2" Type="http://schemas.openxmlformats.org/officeDocument/2006/relationships/hyperlink" Target="http://tnit.fr/images/franzjosef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ia700801.us.archive.org/zipview.php?zip=/19/items/olcovers608/olcovers608-L.zip&amp;file=6081443-L.jpg" TargetMode="External"/><Relationship Id="rId5" Type="http://schemas.openxmlformats.org/officeDocument/2006/relationships/hyperlink" Target="http://www.primaplana.net/txt/kontext/mestane-praha-1791-i.jpg" TargetMode="External"/><Relationship Id="rId4" Type="http://schemas.openxmlformats.org/officeDocument/2006/relationships/hyperlink" Target="http://www.primaplana.net/txt/kontext/vpss.jpg" TargetMode="External"/><Relationship Id="rId9" Type="http://schemas.openxmlformats.org/officeDocument/2006/relationships/hyperlink" Target="http://texty.citanka.cz/havlicek/ep1-2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571604" y="3056279"/>
            <a:ext cx="6541150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 smtClean="0"/>
              <a:t>Změny po roce 1848</a:t>
            </a:r>
            <a:endParaRPr lang="cs-CZ" sz="6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652253" y="4131238"/>
            <a:ext cx="11352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DUM - </a:t>
            </a:r>
            <a:r>
              <a:rPr lang="cs-CZ" dirty="0" smtClean="0"/>
              <a:t> 16</a:t>
            </a:r>
            <a:endParaRPr lang="cs-CZ" dirty="0"/>
          </a:p>
        </p:txBody>
      </p:sp>
      <p:pic>
        <p:nvPicPr>
          <p:cNvPr id="6" name="Picture 3" descr="C:\Documents and Settings\Jarda\Plocha\logo ZŠ.php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500826" y="500042"/>
            <a:ext cx="2071702" cy="2071702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642910" y="1397000"/>
          <a:ext cx="7951814" cy="3014657"/>
        </p:xfrm>
        <a:graphic>
          <a:graphicData uri="http://schemas.openxmlformats.org/drawingml/2006/table">
            <a:tbl>
              <a:tblPr/>
              <a:tblGrid>
                <a:gridCol w="1451958"/>
                <a:gridCol w="6499856"/>
              </a:tblGrid>
              <a:tr h="412834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Anotace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Žáci se prostřednictvím  prezentace seznamují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se změnami porevolučním období roku 1848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4770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Autor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Mgr. Lenka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Cílková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4770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Datum  vytvoření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březen  2012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4337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Ročník</a:t>
                      </a:r>
                    </a:p>
                  </a:txBody>
                  <a:tcPr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  V.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2834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Vzdělávací oblast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obor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tématický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 okruh</a:t>
                      </a:r>
                    </a:p>
                  </a:txBody>
                  <a:tcPr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ČLOVĚK  A JEHO SVĚT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Vlastivěda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Lidé a čas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4770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Téma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-název učebního materiálu</a:t>
                      </a:r>
                    </a:p>
                  </a:txBody>
                  <a:tcPr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ZMĚNY  PO  ROCE 1848      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DUM - 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16</a:t>
                      </a:r>
                      <a:endParaRPr kumimoji="0" 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2834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Prezentace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85720" y="285728"/>
            <a:ext cx="6547177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Koncem roku 1848 nastupuje na trůn  </a:t>
            </a:r>
          </a:p>
          <a:p>
            <a:r>
              <a:rPr lang="cs-CZ" sz="3200" b="1" dirty="0" smtClean="0"/>
              <a:t>František Josef  I.</a:t>
            </a:r>
            <a:endParaRPr lang="cs-CZ" sz="3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51626" y="1714488"/>
            <a:ext cx="556338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Vládl nejdéle ze všech Habsburků – </a:t>
            </a:r>
            <a:r>
              <a:rPr lang="cs-CZ" sz="2800" b="1" dirty="0" smtClean="0"/>
              <a:t>68 let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pic>
        <p:nvPicPr>
          <p:cNvPr id="12290" name="Picture 2" descr="http://tnit.fr/images/franzjosef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90685" y="2407332"/>
            <a:ext cx="2452687" cy="4164940"/>
          </a:xfrm>
          <a:prstGeom prst="rect">
            <a:avLst/>
          </a:prstGeom>
          <a:noFill/>
        </p:spPr>
      </p:pic>
      <p:pic>
        <p:nvPicPr>
          <p:cNvPr id="12292" name="Picture 4" descr="http://simonak.eu/images/obrazky_ostatni_strany/h_k/8_18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729017" y="876325"/>
            <a:ext cx="3272139" cy="569594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57224" y="642918"/>
            <a:ext cx="600440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Zpočátku vládl sám- </a:t>
            </a:r>
            <a:r>
              <a:rPr lang="cs-CZ" sz="3200" b="1" dirty="0" smtClean="0"/>
              <a:t>absolutisticky.</a:t>
            </a:r>
            <a:endParaRPr lang="cs-CZ" sz="3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28596" y="1285860"/>
            <a:ext cx="785818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Nařídil omezit občanskou  svobodu a </a:t>
            </a:r>
          </a:p>
          <a:p>
            <a:r>
              <a:rPr lang="cs-CZ" sz="3200" dirty="0" smtClean="0"/>
              <a:t>                         v celé říši zavedl </a:t>
            </a:r>
            <a:r>
              <a:rPr lang="cs-CZ" sz="3200" b="1" dirty="0" smtClean="0"/>
              <a:t>policejní dozor. </a:t>
            </a:r>
            <a:endParaRPr lang="cs-CZ" sz="32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642910" y="4915927"/>
            <a:ext cx="803239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Čeština byla opět vytlačována z úřadů i ze škol. 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42910" y="5487431"/>
            <a:ext cx="598311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Čeští vlastenci byli pronásledováni.</a:t>
            </a:r>
            <a:endParaRPr lang="cs-CZ" sz="3200" dirty="0"/>
          </a:p>
        </p:txBody>
      </p:sp>
      <p:pic>
        <p:nvPicPr>
          <p:cNvPr id="11266" name="Picture 2" descr="http://www.primaplana.net/txt/kontext/mestane-praha-1791-i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84269" y="1895040"/>
            <a:ext cx="1487467" cy="2819843"/>
          </a:xfrm>
          <a:prstGeom prst="rect">
            <a:avLst/>
          </a:prstGeom>
          <a:noFill/>
        </p:spPr>
      </p:pic>
      <p:pic>
        <p:nvPicPr>
          <p:cNvPr id="11268" name="Picture 4" descr="http://www.primaplana.net/txt/kontext/mestane-praha-1791-i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571868" y="2548044"/>
            <a:ext cx="1143008" cy="2166840"/>
          </a:xfrm>
          <a:prstGeom prst="rect">
            <a:avLst/>
          </a:prstGeom>
          <a:noFill/>
        </p:spPr>
      </p:pic>
      <p:pic>
        <p:nvPicPr>
          <p:cNvPr id="11270" name="Picture 6" descr="http://www.primaplana.net/txt/kontext/mestane-praha-1791-i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919812" y="3071810"/>
            <a:ext cx="866766" cy="164315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http://www.primaplana.net/txt/kontext/vpss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428890" y="1643083"/>
            <a:ext cx="4286250" cy="4857751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1785918" y="642918"/>
            <a:ext cx="596201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Vojenský policejní strážní sbor</a:t>
            </a:r>
            <a:endParaRPr lang="cs-CZ" sz="36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136184" y="496653"/>
            <a:ext cx="557922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u="sng" dirty="0" smtClean="0"/>
              <a:t>KAREL HAVLÍČEK BOROVSKÝ</a:t>
            </a:r>
            <a:endParaRPr lang="cs-CZ" sz="3600" b="1" u="sng" dirty="0"/>
          </a:p>
        </p:txBody>
      </p:sp>
      <p:sp>
        <p:nvSpPr>
          <p:cNvPr id="5" name="TextovéPole 4"/>
          <p:cNvSpPr txBox="1"/>
          <p:nvPr/>
        </p:nvSpPr>
        <p:spPr>
          <a:xfrm>
            <a:off x="3357554" y="1500174"/>
            <a:ext cx="524220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- </a:t>
            </a:r>
            <a:r>
              <a:rPr lang="cs-CZ" sz="2800" i="1" dirty="0" smtClean="0"/>
              <a:t>nejvíce pronásledovaný vlastenec</a:t>
            </a:r>
            <a:endParaRPr lang="cs-CZ" sz="2800" i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357554" y="2071678"/>
            <a:ext cx="5653792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Tx/>
              <a:buChar char="-"/>
            </a:pPr>
            <a:r>
              <a:rPr lang="cs-CZ" i="1" dirty="0" smtClean="0"/>
              <a:t> </a:t>
            </a:r>
            <a:r>
              <a:rPr lang="cs-CZ" sz="2800" i="1" dirty="0" smtClean="0"/>
              <a:t>byl zatčen a násilně odvezen  na více </a:t>
            </a:r>
          </a:p>
          <a:p>
            <a:r>
              <a:rPr lang="cs-CZ" sz="2800" i="1" dirty="0" smtClean="0"/>
              <a:t>než tři roky  do vyhnanství v Alpách</a:t>
            </a:r>
            <a:endParaRPr lang="cs-CZ" sz="2800" i="1" dirty="0"/>
          </a:p>
        </p:txBody>
      </p:sp>
      <p:pic>
        <p:nvPicPr>
          <p:cNvPr id="20482" name="Picture 2" descr="http://incentraleurope.radio.cz/pictures/osobnosti/havlicek_borovsky2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5575" y="619132"/>
            <a:ext cx="2762250" cy="3810000"/>
          </a:xfrm>
          <a:prstGeom prst="rect">
            <a:avLst/>
          </a:prstGeom>
          <a:noFill/>
        </p:spPr>
      </p:pic>
      <p:pic>
        <p:nvPicPr>
          <p:cNvPr id="20484" name="Picture 4" descr="http://ia700801.us.archive.org/zipview.php?zip=/19/items/olcovers608/olcovers608-L.zip&amp;file=6081443-L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448063" y="3293308"/>
            <a:ext cx="2052631" cy="3278963"/>
          </a:xfrm>
          <a:prstGeom prst="rect">
            <a:avLst/>
          </a:prstGeom>
          <a:noFill/>
        </p:spPr>
      </p:pic>
      <p:pic>
        <p:nvPicPr>
          <p:cNvPr id="20486" name="Picture 6" descr="http://k213.files.wordpress.com/2010/05/havlicek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143636" y="3297034"/>
            <a:ext cx="2428892" cy="341811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2" descr="http://www.antikvariat-trutnov.cz/files/037%5b41%5d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928926" y="297634"/>
            <a:ext cx="6072230" cy="6274638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428596" y="571480"/>
            <a:ext cx="226215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EPIGRAM- </a:t>
            </a:r>
            <a:endParaRPr lang="cs-CZ" sz="36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85720" y="1285860"/>
            <a:ext cx="4042197" cy="224676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k</a:t>
            </a:r>
            <a:r>
              <a:rPr lang="cs-CZ" sz="2800" dirty="0" smtClean="0"/>
              <a:t>rátká rýmovaná básnička,</a:t>
            </a:r>
          </a:p>
          <a:p>
            <a:r>
              <a:rPr lang="cs-CZ" sz="2800" dirty="0" smtClean="0"/>
              <a:t>kterou se autor </a:t>
            </a:r>
          </a:p>
          <a:p>
            <a:r>
              <a:rPr lang="cs-CZ" sz="2800" dirty="0"/>
              <a:t>v</a:t>
            </a:r>
            <a:r>
              <a:rPr lang="cs-CZ" sz="2800" dirty="0" smtClean="0"/>
              <a:t>ysmívá všemu, </a:t>
            </a:r>
          </a:p>
          <a:p>
            <a:r>
              <a:rPr lang="cs-CZ" sz="2800" dirty="0" smtClean="0"/>
              <a:t>co se mu nelíbí,</a:t>
            </a:r>
          </a:p>
          <a:p>
            <a:r>
              <a:rPr lang="cs-CZ" sz="2800" dirty="0" smtClean="0"/>
              <a:t>především vrchnosti.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71472" y="5834738"/>
            <a:ext cx="848879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i="1" dirty="0" smtClean="0"/>
              <a:t>- svým dílem i životem vyjadřoval odpor  proti Rakousku</a:t>
            </a:r>
            <a:endParaRPr lang="cs-CZ" sz="2800" b="1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7" name="Rectangle 1"/>
          <p:cNvSpPr>
            <a:spLocks noChangeArrowheads="1"/>
          </p:cNvSpPr>
          <p:nvPr/>
        </p:nvSpPr>
        <p:spPr bwMode="auto">
          <a:xfrm>
            <a:off x="4357686" y="4214818"/>
            <a:ext cx="4609595" cy="2123658"/>
          </a:xfrm>
          <a:prstGeom prst="rect">
            <a:avLst/>
          </a:prstGeom>
          <a:noFill/>
          <a:ln w="38100">
            <a:solidFill>
              <a:schemeClr val="accent4">
                <a:lumMod val="75000"/>
              </a:schemeClr>
            </a:solidFill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R="0" lvl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Nechoď, Vašku, s pány na led,</a:t>
            </a:r>
            <a:b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</a:b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mnohý příklad máme,</a:t>
            </a:r>
            <a:b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</a:b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že pán sklouzne a sedlák si</a:t>
            </a:r>
            <a:b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</a:b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za něj nohu zláme.</a:t>
            </a:r>
            <a:b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</a:b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/>
            </a:r>
            <a:b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</a:b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  <p:sp>
        <p:nvSpPr>
          <p:cNvPr id="4098" name="Rectangle 2"/>
          <p:cNvSpPr>
            <a:spLocks noChangeArrowheads="1"/>
          </p:cNvSpPr>
          <p:nvPr/>
        </p:nvSpPr>
        <p:spPr bwMode="auto">
          <a:xfrm>
            <a:off x="0" y="0"/>
            <a:ext cx="184731" cy="9233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/>
            </a:r>
            <a:b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</a:b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/>
            </a:r>
            <a:b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</a:b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857752" y="357166"/>
            <a:ext cx="3429024" cy="2954655"/>
          </a:xfrm>
          <a:prstGeom prst="rect">
            <a:avLst/>
          </a:prstGeom>
          <a:noFill/>
          <a:ln w="38100">
            <a:solidFill>
              <a:srgbClr val="CC0099"/>
            </a:solidFill>
          </a:ln>
        </p:spPr>
        <p:txBody>
          <a:bodyPr wrap="square" rtlCol="0">
            <a:spAutoFit/>
          </a:bodyPr>
          <a:lstStyle/>
          <a:p>
            <a:pPr lvl="0"/>
            <a:r>
              <a:rPr lang="cs-CZ" sz="2400" b="1" dirty="0" smtClean="0">
                <a:latin typeface="Arial" pitchFamily="34" charset="0"/>
              </a:rPr>
              <a:t>Odkud vzalo - zkouším žáky -</a:t>
            </a:r>
            <a:br>
              <a:rPr lang="cs-CZ" sz="2400" b="1" dirty="0" smtClean="0">
                <a:latin typeface="Arial" pitchFamily="34" charset="0"/>
              </a:rPr>
            </a:br>
            <a:r>
              <a:rPr lang="cs-CZ" sz="2400" b="1" dirty="0" smtClean="0">
                <a:latin typeface="Arial" pitchFamily="34" charset="0"/>
              </a:rPr>
              <a:t>jméno Rakous počátek? -</a:t>
            </a:r>
            <a:br>
              <a:rPr lang="cs-CZ" sz="2400" b="1" dirty="0" smtClean="0">
                <a:latin typeface="Arial" pitchFamily="34" charset="0"/>
              </a:rPr>
            </a:br>
            <a:r>
              <a:rPr lang="cs-CZ" sz="2400" b="1" dirty="0" smtClean="0">
                <a:latin typeface="Arial" pitchFamily="34" charset="0"/>
              </a:rPr>
              <a:t>Od </a:t>
            </a:r>
            <a:r>
              <a:rPr lang="cs-CZ" sz="2400" b="1" i="1" dirty="0" smtClean="0">
                <a:latin typeface="Arial" pitchFamily="34" charset="0"/>
              </a:rPr>
              <a:t>raků</a:t>
            </a:r>
            <a:r>
              <a:rPr lang="cs-CZ" sz="2400" b="1" dirty="0" smtClean="0">
                <a:latin typeface="Arial" pitchFamily="34" charset="0"/>
              </a:rPr>
              <a:t>, neb oni taky</a:t>
            </a:r>
            <a:br>
              <a:rPr lang="cs-CZ" sz="2400" b="1" dirty="0" smtClean="0">
                <a:latin typeface="Arial" pitchFamily="34" charset="0"/>
              </a:rPr>
            </a:br>
            <a:r>
              <a:rPr lang="cs-CZ" sz="2400" b="1" dirty="0" smtClean="0">
                <a:latin typeface="Arial" pitchFamily="34" charset="0"/>
              </a:rPr>
              <a:t>chodí pořád nazpátek!“</a:t>
            </a:r>
          </a:p>
          <a:p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57158" y="3786190"/>
            <a:ext cx="3643338" cy="2677656"/>
          </a:xfrm>
          <a:prstGeom prst="rect">
            <a:avLst/>
          </a:prstGeom>
          <a:noFill/>
          <a:ln w="38100">
            <a:solidFill>
              <a:srgbClr val="CC0099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Věčná vaše píseň: "Jaká slast</a:t>
            </a:r>
            <a:br>
              <a:rPr lang="cs-CZ" sz="2400" b="1" dirty="0" smtClean="0"/>
            </a:br>
            <a:r>
              <a:rPr lang="cs-CZ" sz="2400" b="1" dirty="0" err="1" smtClean="0"/>
              <a:t>milovati</a:t>
            </a:r>
            <a:r>
              <a:rPr lang="cs-CZ" sz="2400" b="1" dirty="0" smtClean="0"/>
              <a:t> českou vlast!" -</a:t>
            </a:r>
            <a:br>
              <a:rPr lang="cs-CZ" sz="2400" b="1" dirty="0" smtClean="0"/>
            </a:br>
            <a:r>
              <a:rPr lang="cs-CZ" sz="2400" b="1" dirty="0" smtClean="0"/>
              <a:t>Má-li však mít z vaší lásky zisku,</a:t>
            </a:r>
            <a:br>
              <a:rPr lang="cs-CZ" sz="2400" b="1" dirty="0" smtClean="0"/>
            </a:br>
            <a:r>
              <a:rPr lang="cs-CZ" sz="2400" b="1" dirty="0" smtClean="0"/>
              <a:t>nedávejte písně své do tisku.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85720" y="805276"/>
            <a:ext cx="3846438" cy="2123658"/>
          </a:xfrm>
          <a:prstGeom prst="rect">
            <a:avLst/>
          </a:prstGeom>
          <a:noFill/>
          <a:ln w="38100">
            <a:solidFill>
              <a:schemeClr val="accent4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Svatý Jene z Nepomuku,</a:t>
            </a:r>
            <a:br>
              <a:rPr lang="cs-CZ" sz="2400" b="1" dirty="0" smtClean="0"/>
            </a:br>
            <a:r>
              <a:rPr lang="cs-CZ" sz="2400" b="1" dirty="0" smtClean="0"/>
              <a:t>drž nad námi svoji ruku,</a:t>
            </a:r>
            <a:br>
              <a:rPr lang="cs-CZ" sz="2400" b="1" dirty="0" smtClean="0"/>
            </a:br>
            <a:r>
              <a:rPr lang="cs-CZ" sz="2400" b="1" dirty="0" smtClean="0"/>
              <a:t>ať nám Bůh dá, co dal tobě,</a:t>
            </a:r>
            <a:br>
              <a:rPr lang="cs-CZ" sz="2400" b="1" dirty="0" smtClean="0"/>
            </a:br>
            <a:r>
              <a:rPr lang="cs-CZ" sz="2400" b="1" dirty="0" smtClean="0"/>
              <a:t>by náš jazyk </a:t>
            </a:r>
            <a:r>
              <a:rPr lang="cs-CZ" sz="2400" b="1" dirty="0" err="1" smtClean="0"/>
              <a:t>nezhnil</a:t>
            </a:r>
            <a:r>
              <a:rPr lang="cs-CZ" sz="2400" b="1" dirty="0" smtClean="0"/>
              <a:t> v hrobě!</a:t>
            </a:r>
            <a:br>
              <a:rPr lang="cs-CZ" sz="2400" b="1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42882" y="1643050"/>
          <a:ext cx="8858274" cy="5643602"/>
        </p:xfrm>
        <a:graphic>
          <a:graphicData uri="http://schemas.openxmlformats.org/drawingml/2006/table">
            <a:tbl>
              <a:tblPr/>
              <a:tblGrid>
                <a:gridCol w="2457928"/>
                <a:gridCol w="304199"/>
                <a:gridCol w="304199"/>
                <a:gridCol w="304199"/>
                <a:gridCol w="304199"/>
                <a:gridCol w="304199"/>
                <a:gridCol w="304199"/>
                <a:gridCol w="304199"/>
                <a:gridCol w="304199"/>
                <a:gridCol w="304199"/>
                <a:gridCol w="304199"/>
                <a:gridCol w="304199"/>
                <a:gridCol w="304199"/>
                <a:gridCol w="304199"/>
                <a:gridCol w="304199"/>
                <a:gridCol w="304199"/>
                <a:gridCol w="304199"/>
                <a:gridCol w="304199"/>
                <a:gridCol w="304199"/>
                <a:gridCol w="316366"/>
                <a:gridCol w="304199"/>
                <a:gridCol w="304199"/>
              </a:tblGrid>
              <a:tr h="692578"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1)Buditel českého </a:t>
                      </a:r>
                      <a:r>
                        <a:rPr lang="cs-CZ" sz="20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   národa</a:t>
                      </a:r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J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92578"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2)Řeč vrchnosti 18.stol.</a:t>
                      </a:r>
                    </a:p>
                  </a:txBody>
                  <a:tcPr marL="6280" marR="6280" marT="628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12550"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3) Velké dílny</a:t>
                      </a:r>
                    </a:p>
                  </a:txBody>
                  <a:tcPr marL="6280" marR="6280" marT="628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12550"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4) Kontrola zpráv</a:t>
                      </a:r>
                    </a:p>
                  </a:txBody>
                  <a:tcPr marL="6280" marR="6280" marT="628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035336"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5) Úspěch revolučního hnutí 1848</a:t>
                      </a:r>
                    </a:p>
                  </a:txBody>
                  <a:tcPr marL="6280" marR="6280" marT="628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-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12550"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6) Setkání slovanů</a:t>
                      </a:r>
                    </a:p>
                  </a:txBody>
                  <a:tcPr marL="6280" marR="6280" marT="628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-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692578"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7) Dobrovolnické sbory</a:t>
                      </a:r>
                    </a:p>
                  </a:txBody>
                  <a:tcPr marL="6280" marR="6280" marT="628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-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692882"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>
                      <a:noFill/>
                    </a:lnL>
                    <a:lnR>
                      <a:noFill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642910" y="285728"/>
            <a:ext cx="7726859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dirty="0" smtClean="0"/>
              <a:t>Vylušti</a:t>
            </a:r>
            <a:r>
              <a:rPr lang="cs-CZ" sz="3200" u="sng" dirty="0" smtClean="0"/>
              <a:t> </a:t>
            </a:r>
            <a:r>
              <a:rPr lang="cs-CZ" sz="3200" b="1" u="sng" dirty="0" smtClean="0"/>
              <a:t>jméno spisovatelky,</a:t>
            </a:r>
          </a:p>
          <a:p>
            <a:r>
              <a:rPr lang="cs-CZ" sz="3200" u="sng" dirty="0" smtClean="0"/>
              <a:t> která byla také pronásledována tajnou polic</a:t>
            </a:r>
            <a:r>
              <a:rPr lang="cs-CZ" sz="3200" dirty="0" smtClean="0"/>
              <a:t>í.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42882" y="928670"/>
          <a:ext cx="8895248" cy="5643602"/>
        </p:xfrm>
        <a:graphic>
          <a:graphicData uri="http://schemas.openxmlformats.org/drawingml/2006/table">
            <a:tbl>
              <a:tblPr/>
              <a:tblGrid>
                <a:gridCol w="2457928"/>
                <a:gridCol w="304199"/>
                <a:gridCol w="304199"/>
                <a:gridCol w="304199"/>
                <a:gridCol w="304199"/>
                <a:gridCol w="304199"/>
                <a:gridCol w="304199"/>
                <a:gridCol w="304199"/>
                <a:gridCol w="304199"/>
                <a:gridCol w="304199"/>
                <a:gridCol w="341173"/>
                <a:gridCol w="304199"/>
                <a:gridCol w="304199"/>
                <a:gridCol w="304199"/>
                <a:gridCol w="304199"/>
                <a:gridCol w="304199"/>
                <a:gridCol w="304199"/>
                <a:gridCol w="304199"/>
                <a:gridCol w="304199"/>
                <a:gridCol w="316366"/>
                <a:gridCol w="304199"/>
                <a:gridCol w="304199"/>
              </a:tblGrid>
              <a:tr h="692578"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1)Buditel českého národa</a:t>
                      </a:r>
                    </a:p>
                  </a:txBody>
                  <a:tcPr marL="6280" marR="6280" marT="628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J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U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N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G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M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N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N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92578"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2)Řeč </a:t>
                      </a:r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vrchnosti 18.stol.</a:t>
                      </a:r>
                    </a:p>
                  </a:txBody>
                  <a:tcPr marL="6280" marR="6280" marT="628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N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Ě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M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Č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I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N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6280" marR="6280" marT="628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12550"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3) Velké dílny</a:t>
                      </a:r>
                    </a:p>
                  </a:txBody>
                  <a:tcPr marL="6280" marR="6280" marT="628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M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N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U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F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K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T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U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R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Y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12550"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4) Kontrola zpráv</a:t>
                      </a:r>
                    </a:p>
                  </a:txBody>
                  <a:tcPr marL="6280" marR="6280" marT="628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C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N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Z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U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R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035336"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5) Úspěch revolučního hnutí 1848</a:t>
                      </a:r>
                    </a:p>
                  </a:txBody>
                  <a:tcPr marL="6280" marR="6280" marT="628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Z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R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U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Š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N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Í 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 _</a:t>
                      </a:r>
                    </a:p>
                  </a:txBody>
                  <a:tcPr marL="6280" marR="6280" marT="628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R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B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T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Y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12550"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6) Setkání slovanů</a:t>
                      </a:r>
                    </a:p>
                  </a:txBody>
                  <a:tcPr marL="6280" marR="6280" marT="628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S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L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 marL="6280" marR="6280" marT="628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 marL="6280" marR="6280" marT="628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N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S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K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Ý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 _</a:t>
                      </a:r>
                    </a:p>
                  </a:txBody>
                  <a:tcPr marL="6280" marR="6280" marT="628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S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J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Z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D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2578"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7) Dobrovolnické sbory</a:t>
                      </a:r>
                    </a:p>
                  </a:txBody>
                  <a:tcPr marL="6280" marR="6280" marT="628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N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Á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R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D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N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Í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 _</a:t>
                      </a:r>
                    </a:p>
                  </a:txBody>
                  <a:tcPr marL="6280" marR="6280" marT="628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G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R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D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Y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2882"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>
                      <a:noFill/>
                    </a:lnL>
                    <a:lnR>
                      <a:noFill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280" marR="6280" marT="628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 flipH="1">
            <a:off x="785786" y="1738630"/>
            <a:ext cx="7929618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b="1" dirty="0" smtClean="0"/>
              <a:t>František Josef I.-</a:t>
            </a:r>
            <a:r>
              <a:rPr lang="cs-CZ" sz="1100" b="1" dirty="0" smtClean="0">
                <a:hlinkClick r:id="rId2"/>
              </a:rPr>
              <a:t> </a:t>
            </a:r>
            <a:r>
              <a:rPr lang="cs-CZ" sz="1100" dirty="0" smtClean="0">
                <a:hlinkClick r:id="rId2"/>
              </a:rPr>
              <a:t>http://tnit.fr/images/franzjosef.jpg</a:t>
            </a:r>
            <a:r>
              <a:rPr lang="cs-CZ" sz="1100" dirty="0" smtClean="0"/>
              <a:t>       </a:t>
            </a:r>
            <a:endParaRPr lang="cs-CZ" sz="11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785786" y="2024382"/>
            <a:ext cx="4913525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b="1" dirty="0" smtClean="0"/>
              <a:t>František Josef I.</a:t>
            </a:r>
            <a:r>
              <a:rPr lang="cs-CZ" sz="1100" dirty="0" smtClean="0"/>
              <a:t>- </a:t>
            </a:r>
            <a:r>
              <a:rPr lang="cs-CZ" sz="1100" dirty="0" smtClean="0">
                <a:hlinkClick r:id="rId3"/>
              </a:rPr>
              <a:t>http://simonak.eu/images/obrazky_ostatni_strany/h_k/8_18.jpg</a:t>
            </a:r>
            <a:endParaRPr lang="cs-CZ" sz="1100" dirty="0"/>
          </a:p>
        </p:txBody>
      </p:sp>
      <p:sp>
        <p:nvSpPr>
          <p:cNvPr id="6" name="Obdélník 5"/>
          <p:cNvSpPr/>
          <p:nvPr/>
        </p:nvSpPr>
        <p:spPr>
          <a:xfrm>
            <a:off x="1500166" y="214290"/>
            <a:ext cx="6429404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cs-CZ" sz="40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CITACE OBRAZOVÉHO </a:t>
            </a:r>
            <a:br>
              <a:rPr lang="cs-CZ" sz="40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</a:br>
            <a:r>
              <a:rPr lang="cs-CZ" sz="40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MATERIÁLU </a:t>
            </a:r>
            <a:endParaRPr lang="cs-CZ" sz="4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785786" y="2285992"/>
            <a:ext cx="8786873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b="1" dirty="0" smtClean="0"/>
              <a:t>Policejní dozor </a:t>
            </a:r>
            <a:r>
              <a:rPr lang="cs-CZ" sz="1100" dirty="0" smtClean="0"/>
              <a:t>-</a:t>
            </a:r>
            <a:r>
              <a:rPr lang="cs-CZ" sz="1100" dirty="0" smtClean="0">
                <a:hlinkClick r:id="rId4"/>
              </a:rPr>
              <a:t>http://www.</a:t>
            </a:r>
            <a:r>
              <a:rPr lang="cs-CZ" sz="1100" dirty="0" err="1" smtClean="0">
                <a:hlinkClick r:id="rId4"/>
              </a:rPr>
              <a:t>primaplana.net</a:t>
            </a:r>
            <a:r>
              <a:rPr lang="cs-CZ" sz="1100" dirty="0" smtClean="0">
                <a:hlinkClick r:id="rId4"/>
              </a:rPr>
              <a:t>/</a:t>
            </a:r>
            <a:r>
              <a:rPr lang="cs-CZ" sz="1100" dirty="0" err="1" smtClean="0">
                <a:hlinkClick r:id="rId4"/>
              </a:rPr>
              <a:t>txt</a:t>
            </a:r>
            <a:r>
              <a:rPr lang="cs-CZ" sz="1100" dirty="0" smtClean="0">
                <a:hlinkClick r:id="rId4"/>
              </a:rPr>
              <a:t>/kontext/</a:t>
            </a:r>
            <a:r>
              <a:rPr lang="cs-CZ" sz="1100" dirty="0" err="1" smtClean="0">
                <a:hlinkClick r:id="rId4"/>
              </a:rPr>
              <a:t>vpss.jpg</a:t>
            </a:r>
            <a:r>
              <a:rPr lang="cs-CZ" sz="1100" dirty="0" smtClean="0"/>
              <a:t> </a:t>
            </a:r>
            <a:endParaRPr lang="cs-CZ" sz="11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85786" y="2571744"/>
            <a:ext cx="4971233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b="1" dirty="0" smtClean="0"/>
              <a:t>Policejní dozor </a:t>
            </a:r>
            <a:r>
              <a:rPr lang="cs-CZ" sz="1100" dirty="0" smtClean="0"/>
              <a:t>- </a:t>
            </a:r>
            <a:r>
              <a:rPr lang="cs-CZ" sz="1100" dirty="0" smtClean="0">
                <a:hlinkClick r:id="rId5"/>
              </a:rPr>
              <a:t>http://www.</a:t>
            </a:r>
            <a:r>
              <a:rPr lang="cs-CZ" sz="1100" dirty="0" err="1" smtClean="0">
                <a:hlinkClick r:id="rId5"/>
              </a:rPr>
              <a:t>primaplana.net</a:t>
            </a:r>
            <a:r>
              <a:rPr lang="cs-CZ" sz="1100" dirty="0" smtClean="0">
                <a:hlinkClick r:id="rId5"/>
              </a:rPr>
              <a:t>/</a:t>
            </a:r>
            <a:r>
              <a:rPr lang="cs-CZ" sz="1100" dirty="0" err="1" smtClean="0">
                <a:hlinkClick r:id="rId5"/>
              </a:rPr>
              <a:t>txt</a:t>
            </a:r>
            <a:r>
              <a:rPr lang="cs-CZ" sz="1100" dirty="0" smtClean="0">
                <a:hlinkClick r:id="rId5"/>
              </a:rPr>
              <a:t>/kontext/</a:t>
            </a:r>
            <a:r>
              <a:rPr lang="cs-CZ" sz="1100" dirty="0" err="1" smtClean="0">
                <a:hlinkClick r:id="rId5"/>
              </a:rPr>
              <a:t>mestane</a:t>
            </a:r>
            <a:r>
              <a:rPr lang="cs-CZ" sz="1100" dirty="0" smtClean="0">
                <a:hlinkClick r:id="rId5"/>
              </a:rPr>
              <a:t>-</a:t>
            </a:r>
            <a:r>
              <a:rPr lang="cs-CZ" sz="1100" dirty="0" err="1" smtClean="0">
                <a:hlinkClick r:id="rId5"/>
              </a:rPr>
              <a:t>praha</a:t>
            </a:r>
            <a:r>
              <a:rPr lang="cs-CZ" sz="1100" dirty="0" smtClean="0">
                <a:hlinkClick r:id="rId5"/>
              </a:rPr>
              <a:t>-1791-i.</a:t>
            </a:r>
            <a:r>
              <a:rPr lang="cs-CZ" sz="1100" dirty="0" err="1" smtClean="0">
                <a:hlinkClick r:id="rId5"/>
              </a:rPr>
              <a:t>jpg</a:t>
            </a:r>
            <a:endParaRPr lang="cs-CZ" sz="11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785786" y="2881638"/>
            <a:ext cx="5686172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b="1" dirty="0" smtClean="0"/>
              <a:t>Karel Havlíček Borovský - </a:t>
            </a:r>
            <a:r>
              <a:rPr lang="cs-CZ" sz="1100" dirty="0" err="1" smtClean="0"/>
              <a:t>ncentraleurope.radio.cz</a:t>
            </a:r>
            <a:r>
              <a:rPr lang="cs-CZ" sz="1100" dirty="0" smtClean="0"/>
              <a:t>/</a:t>
            </a:r>
            <a:r>
              <a:rPr lang="cs-CZ" sz="1100" dirty="0" err="1" smtClean="0"/>
              <a:t>pictures</a:t>
            </a:r>
            <a:r>
              <a:rPr lang="cs-CZ" sz="1100" dirty="0" smtClean="0"/>
              <a:t>/osobnosti/</a:t>
            </a:r>
            <a:r>
              <a:rPr lang="cs-CZ" sz="1100" dirty="0" err="1" smtClean="0"/>
              <a:t>havlicek</a:t>
            </a:r>
            <a:r>
              <a:rPr lang="cs-CZ" sz="1100" dirty="0" smtClean="0"/>
              <a:t>_borovsky2.jpg</a:t>
            </a:r>
            <a:endParaRPr lang="cs-CZ" sz="11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71995" y="3167390"/>
            <a:ext cx="7800533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b="1" dirty="0" smtClean="0"/>
              <a:t>Spis národních novin </a:t>
            </a:r>
            <a:r>
              <a:rPr lang="cs-CZ" sz="1100" dirty="0" smtClean="0"/>
              <a:t>- </a:t>
            </a:r>
            <a:r>
              <a:rPr lang="cs-CZ" sz="1100" dirty="0" smtClean="0">
                <a:hlinkClick r:id="rId6"/>
              </a:rPr>
              <a:t>http://ia700801.us.archive.org/</a:t>
            </a:r>
            <a:r>
              <a:rPr lang="cs-CZ" sz="1100" dirty="0" err="1" smtClean="0">
                <a:hlinkClick r:id="rId6"/>
              </a:rPr>
              <a:t>zipview.php</a:t>
            </a:r>
            <a:r>
              <a:rPr lang="cs-CZ" sz="1100" dirty="0" smtClean="0">
                <a:hlinkClick r:id="rId6"/>
              </a:rPr>
              <a:t>?zip=/19/</a:t>
            </a:r>
            <a:r>
              <a:rPr lang="cs-CZ" sz="1100" dirty="0" err="1" smtClean="0">
                <a:hlinkClick r:id="rId6"/>
              </a:rPr>
              <a:t>items</a:t>
            </a:r>
            <a:r>
              <a:rPr lang="cs-CZ" sz="1100" dirty="0" smtClean="0">
                <a:hlinkClick r:id="rId6"/>
              </a:rPr>
              <a:t>/olcovers608/olcovers608-L.zip&amp;</a:t>
            </a:r>
            <a:r>
              <a:rPr lang="cs-CZ" sz="1100" dirty="0" err="1" smtClean="0">
                <a:hlinkClick r:id="rId6"/>
              </a:rPr>
              <a:t>file</a:t>
            </a:r>
            <a:r>
              <a:rPr lang="cs-CZ" sz="1100" dirty="0" smtClean="0">
                <a:hlinkClick r:id="rId6"/>
              </a:rPr>
              <a:t>=6081443-L.</a:t>
            </a:r>
            <a:r>
              <a:rPr lang="cs-CZ" sz="1100" dirty="0" err="1" smtClean="0">
                <a:hlinkClick r:id="rId6"/>
              </a:rPr>
              <a:t>jpg</a:t>
            </a:r>
            <a:endParaRPr lang="cs-CZ" sz="11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85786" y="3714752"/>
            <a:ext cx="3781805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b="1" dirty="0" smtClean="0"/>
              <a:t>Epigramy </a:t>
            </a:r>
            <a:r>
              <a:rPr lang="cs-CZ" sz="1100" dirty="0" smtClean="0"/>
              <a:t>- </a:t>
            </a:r>
            <a:r>
              <a:rPr lang="cs-CZ" sz="1100" dirty="0" smtClean="0">
                <a:hlinkClick r:id="rId7"/>
              </a:rPr>
              <a:t>http://www.</a:t>
            </a:r>
            <a:r>
              <a:rPr lang="cs-CZ" sz="1100" dirty="0" err="1" smtClean="0">
                <a:hlinkClick r:id="rId7"/>
              </a:rPr>
              <a:t>antikvariat</a:t>
            </a:r>
            <a:r>
              <a:rPr lang="cs-CZ" sz="1100" dirty="0" smtClean="0">
                <a:hlinkClick r:id="rId7"/>
              </a:rPr>
              <a:t>-</a:t>
            </a:r>
            <a:r>
              <a:rPr lang="cs-CZ" sz="1100" dirty="0" err="1" smtClean="0">
                <a:hlinkClick r:id="rId7"/>
              </a:rPr>
              <a:t>trutnov.cz</a:t>
            </a:r>
            <a:r>
              <a:rPr lang="cs-CZ" sz="1100" dirty="0" smtClean="0">
                <a:hlinkClick r:id="rId7"/>
              </a:rPr>
              <a:t>/</a:t>
            </a:r>
            <a:r>
              <a:rPr lang="cs-CZ" sz="1100" dirty="0" err="1" smtClean="0">
                <a:hlinkClick r:id="rId7"/>
              </a:rPr>
              <a:t>files</a:t>
            </a:r>
            <a:r>
              <a:rPr lang="cs-CZ" sz="1100" dirty="0" smtClean="0">
                <a:hlinkClick r:id="rId7"/>
              </a:rPr>
              <a:t>/037[41].</a:t>
            </a:r>
            <a:r>
              <a:rPr lang="cs-CZ" sz="1100" dirty="0" err="1" smtClean="0">
                <a:hlinkClick r:id="rId7"/>
              </a:rPr>
              <a:t>jpg</a:t>
            </a:r>
            <a:endParaRPr lang="cs-CZ" sz="11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85786" y="3453142"/>
            <a:ext cx="5317481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b="1" dirty="0" smtClean="0"/>
              <a:t>Pamětní deska K. H. Borovského </a:t>
            </a:r>
            <a:r>
              <a:rPr lang="cs-CZ" sz="1100" dirty="0" smtClean="0"/>
              <a:t>-</a:t>
            </a:r>
            <a:r>
              <a:rPr lang="cs-CZ" sz="1100" dirty="0" smtClean="0">
                <a:hlinkClick r:id="rId8"/>
              </a:rPr>
              <a:t>http://k213.files.wordpress.com/2010/05/</a:t>
            </a:r>
            <a:r>
              <a:rPr lang="cs-CZ" sz="1100" dirty="0" err="1" smtClean="0">
                <a:hlinkClick r:id="rId8"/>
              </a:rPr>
              <a:t>havlicek.jpg</a:t>
            </a:r>
            <a:r>
              <a:rPr lang="cs-CZ" sz="1100" dirty="0" smtClean="0"/>
              <a:t>   </a:t>
            </a:r>
            <a:endParaRPr lang="cs-CZ" sz="11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85786" y="4000504"/>
            <a:ext cx="3698448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b="1" dirty="0" smtClean="0"/>
              <a:t>Epigramy- texty-  </a:t>
            </a:r>
            <a:r>
              <a:rPr lang="cs-CZ" sz="1100" dirty="0" smtClean="0">
                <a:hlinkClick r:id="rId9"/>
              </a:rPr>
              <a:t>http://texty.</a:t>
            </a:r>
            <a:r>
              <a:rPr lang="cs-CZ" sz="1100" dirty="0" err="1" smtClean="0">
                <a:hlinkClick r:id="rId9"/>
              </a:rPr>
              <a:t>citanka.cz</a:t>
            </a:r>
            <a:r>
              <a:rPr lang="cs-CZ" sz="1100" dirty="0" smtClean="0">
                <a:hlinkClick r:id="rId9"/>
              </a:rPr>
              <a:t>/</a:t>
            </a:r>
            <a:r>
              <a:rPr lang="cs-CZ" sz="1100" dirty="0" err="1" smtClean="0">
                <a:hlinkClick r:id="rId9"/>
              </a:rPr>
              <a:t>havlicek</a:t>
            </a:r>
            <a:r>
              <a:rPr lang="cs-CZ" sz="1100" dirty="0" smtClean="0">
                <a:hlinkClick r:id="rId9"/>
              </a:rPr>
              <a:t>/ep1-2.html</a:t>
            </a:r>
            <a:r>
              <a:rPr lang="cs-CZ" sz="1100" dirty="0" smtClean="0"/>
              <a:t> </a:t>
            </a:r>
            <a:endParaRPr lang="cs-CZ" sz="11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370</TotalTime>
  <Words>410</Words>
  <Application>Microsoft Office PowerPoint</Application>
  <PresentationFormat>Předvádění na obrazovce (4:3)</PresentationFormat>
  <Paragraphs>151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Cilkovi</dc:creator>
  <cp:lastModifiedBy>Cilkovi</cp:lastModifiedBy>
  <cp:revision>43</cp:revision>
  <dcterms:created xsi:type="dcterms:W3CDTF">2012-03-24T21:07:04Z</dcterms:created>
  <dcterms:modified xsi:type="dcterms:W3CDTF">2012-03-29T18:25:15Z</dcterms:modified>
</cp:coreProperties>
</file>