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70" r:id="rId5"/>
    <p:sldId id="259" r:id="rId6"/>
    <p:sldId id="260" r:id="rId7"/>
    <p:sldId id="261" r:id="rId8"/>
    <p:sldId id="265" r:id="rId9"/>
    <p:sldId id="263" r:id="rId10"/>
    <p:sldId id="264" r:id="rId11"/>
    <p:sldId id="266" r:id="rId12"/>
    <p:sldId id="267" r:id="rId13"/>
    <p:sldId id="268" r:id="rId14"/>
    <p:sldId id="269" r:id="rId15"/>
    <p:sldId id="26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CC00D-B6BB-41CF-BADE-26CD15241E65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6F48E-D3D1-4C59-AC4D-FE512836D7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CC00D-B6BB-41CF-BADE-26CD15241E65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6F48E-D3D1-4C59-AC4D-FE512836D7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CC00D-B6BB-41CF-BADE-26CD15241E65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6F48E-D3D1-4C59-AC4D-FE512836D7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CC00D-B6BB-41CF-BADE-26CD15241E65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6F48E-D3D1-4C59-AC4D-FE512836D7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CC00D-B6BB-41CF-BADE-26CD15241E65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6F48E-D3D1-4C59-AC4D-FE512836D7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CC00D-B6BB-41CF-BADE-26CD15241E65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6F48E-D3D1-4C59-AC4D-FE512836D7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CC00D-B6BB-41CF-BADE-26CD15241E65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6F48E-D3D1-4C59-AC4D-FE512836D7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CC00D-B6BB-41CF-BADE-26CD15241E65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6F48E-D3D1-4C59-AC4D-FE512836D7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CC00D-B6BB-41CF-BADE-26CD15241E65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6F48E-D3D1-4C59-AC4D-FE512836D7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CC00D-B6BB-41CF-BADE-26CD15241E65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6F48E-D3D1-4C59-AC4D-FE512836D7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CC00D-B6BB-41CF-BADE-26CD15241E65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6F48E-D3D1-4C59-AC4D-FE512836D7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0000">
              <a:schemeClr val="accent3">
                <a:lumMod val="75000"/>
                <a:alpha val="83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3CC00D-B6BB-41CF-BADE-26CD15241E65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06F48E-D3D1-4C59-AC4D-FE512836D79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Naissaar4.jpg" TargetMode="External"/><Relationship Id="rId13" Type="http://schemas.openxmlformats.org/officeDocument/2006/relationships/hyperlink" Target="http://upload.wikimedia.org/wikipedia/commons/thumb/d/d3/Gavrilloprincip.jpg/220px-Gavrilloprincip.jpg" TargetMode="External"/><Relationship Id="rId3" Type="http://schemas.openxmlformats.org/officeDocument/2006/relationships/hyperlink" Target="http://files.iob.webnode.cz/200000120-7b4f37c48e/SOMMA.jpg" TargetMode="External"/><Relationship Id="rId7" Type="http://schemas.openxmlformats.org/officeDocument/2006/relationships/hyperlink" Target="http://cs.wikipedia.org/wiki/Soubor:Bathyscaphe_Trieste.jpg" TargetMode="External"/><Relationship Id="rId12" Type="http://schemas.openxmlformats.org/officeDocument/2006/relationships/hyperlink" Target="http://nd01.jxs.cz/296/295/9c7fb5c53e_20303490_o2.jpg" TargetMode="External"/><Relationship Id="rId2" Type="http://schemas.openxmlformats.org/officeDocument/2006/relationships/hyperlink" Target="http://upload.wikimedia.org/wikipedia/commons/thumb/5/56/HGM_Wilhelm_Vita_Portr%C3%A4t_Franz_Ferdinand.jpg/473px-HGM_Wilhelm_Vita_Portr%C3%A4t_Franz_Ferdinan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ren_wog.jpg" TargetMode="External"/><Relationship Id="rId11" Type="http://schemas.openxmlformats.org/officeDocument/2006/relationships/hyperlink" Target="http://img.ihned.cz/attachment.php/840/30259840/aisuv458BFIJM6PQWbcegyz01ST2ARVn/1046631570_Vickers_machine_gun_crew_with_gas_masks_650x433_.jpg" TargetMode="External"/><Relationship Id="rId5" Type="http://schemas.openxmlformats.org/officeDocument/2006/relationships/hyperlink" Target="http://cs.wikipedia.org/wiki/Soubor:British_Mark_IV_Tadpole_tank.jpg" TargetMode="External"/><Relationship Id="rId10" Type="http://schemas.openxmlformats.org/officeDocument/2006/relationships/hyperlink" Target="http://cs.wikipedia.org/wiki/Soubor:Austro-Hungarian_Dreadnoughts_At_Pula.jpg" TargetMode="External"/><Relationship Id="rId4" Type="http://schemas.openxmlformats.org/officeDocument/2006/relationships/hyperlink" Target="http://nd04.jxs.cz/495/833/0310265e4f_75650179_o2.jpg" TargetMode="External"/><Relationship Id="rId9" Type="http://schemas.openxmlformats.org/officeDocument/2006/relationships/hyperlink" Target="http://cs.wikipedia.org/wiki/Soubor:Nieuport_17_at_Festival_of_History_07.jpg" TargetMode="External"/><Relationship Id="rId14" Type="http://schemas.openxmlformats.org/officeDocument/2006/relationships/hyperlink" Target="http://nd04.jxs.cz/149/393/5621e590d6_68250148_o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20714" y="1643050"/>
          <a:ext cx="7951814" cy="3014657"/>
        </p:xfrm>
        <a:graphic>
          <a:graphicData uri="http://schemas.openxmlformats.org/drawingml/2006/table">
            <a:tbl>
              <a:tblPr/>
              <a:tblGrid>
                <a:gridCol w="1451958"/>
                <a:gridCol w="6499856"/>
              </a:tblGrid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prostřednictvím  prezentace seznamují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příčinami a průběhem první světové války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Cílková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květen 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43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Ročník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V.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Vzdělávací oblast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obor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tématický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okruh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 A JEHO SVĚT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Vlastivěda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Lidé a čas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-název učebního materiálu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PRVNÍ SVĚTOVÁ VÁLKA    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DUM - 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17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14414" y="2719984"/>
            <a:ext cx="682154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PRVNÍ SVĚTOVÁ VÁLKA</a:t>
            </a:r>
            <a:endParaRPr lang="cs-CZ" sz="5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93943" y="3857628"/>
            <a:ext cx="11352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DUM - </a:t>
            </a:r>
            <a:r>
              <a:rPr lang="cs-CZ" dirty="0" smtClean="0"/>
              <a:t> 17</a:t>
            </a:r>
            <a:endParaRPr lang="cs-CZ" dirty="0"/>
          </a:p>
        </p:txBody>
      </p:sp>
      <p:pic>
        <p:nvPicPr>
          <p:cNvPr id="6" name="Picture 3" descr="C:\Documents and Settings\Jarda\Plocha\logo ZŠ.ph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00826" y="500042"/>
            <a:ext cx="2071702" cy="207170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1406" y="2295591"/>
            <a:ext cx="5483168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Podnětem </a:t>
            </a:r>
          </a:p>
          <a:p>
            <a:r>
              <a:rPr lang="cs-CZ" sz="3200" dirty="0" smtClean="0"/>
              <a:t>vypuknutí válečného konfliktu –</a:t>
            </a:r>
          </a:p>
          <a:p>
            <a:r>
              <a:rPr lang="cs-CZ" sz="3200" dirty="0"/>
              <a:t>b</a:t>
            </a:r>
            <a:r>
              <a:rPr lang="cs-CZ" sz="3200" dirty="0" smtClean="0"/>
              <a:t>yl atentát na následníka trůnu </a:t>
            </a:r>
          </a:p>
          <a:p>
            <a:r>
              <a:rPr lang="cs-CZ" sz="3200" b="1" dirty="0" smtClean="0"/>
              <a:t>Františka Ferdinanda d´Este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20" y="5773183"/>
            <a:ext cx="87929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Válka byla důsledkem sporů o </a:t>
            </a:r>
            <a:r>
              <a:rPr lang="cs-CZ" sz="3200" b="1" dirty="0" smtClean="0"/>
              <a:t>nové rozdělení světa.</a:t>
            </a:r>
            <a:endParaRPr lang="cs-CZ" sz="3200" b="1" dirty="0"/>
          </a:p>
        </p:txBody>
      </p:sp>
      <p:pic>
        <p:nvPicPr>
          <p:cNvPr id="13316" name="Picture 4" descr="http://upload.wikimedia.org/wikipedia/commons/thumb/5/56/HGM_Wilhelm_Vita_Portr%C3%A4t_Franz_Ferdinand.jpg/473px-HGM_Wilhelm_Vita_Portr%C3%A4t_Franz_Ferdinand.jpg"/>
          <p:cNvPicPr>
            <a:picLocks noChangeAspect="1" noChangeArrowheads="1"/>
          </p:cNvPicPr>
          <p:nvPr/>
        </p:nvPicPr>
        <p:blipFill>
          <a:blip r:embed="rId2"/>
          <a:srcRect l="3683" t="2816" r="3567"/>
          <a:stretch>
            <a:fillRect/>
          </a:stretch>
        </p:blipFill>
        <p:spPr bwMode="auto">
          <a:xfrm>
            <a:off x="5500694" y="928670"/>
            <a:ext cx="3553264" cy="471490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85720" y="928670"/>
            <a:ext cx="4913525" cy="646331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600" dirty="0" smtClean="0"/>
              <a:t>28. 7. </a:t>
            </a:r>
            <a:r>
              <a:rPr lang="cs-CZ" sz="3600" b="1" dirty="0" smtClean="0"/>
              <a:t>1914</a:t>
            </a:r>
            <a:r>
              <a:rPr lang="cs-CZ" sz="3600" dirty="0" smtClean="0"/>
              <a:t> – 11.11. </a:t>
            </a:r>
            <a:r>
              <a:rPr lang="cs-CZ" sz="3600" b="1" dirty="0" smtClean="0"/>
              <a:t>1918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71472" y="1214422"/>
            <a:ext cx="5399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Atentátník – </a:t>
            </a:r>
            <a:r>
              <a:rPr lang="cs-CZ" sz="3600" dirty="0" err="1" smtClean="0"/>
              <a:t>Gavrilo</a:t>
            </a:r>
            <a:r>
              <a:rPr lang="cs-CZ" sz="3600" dirty="0" smtClean="0"/>
              <a:t> Princip </a:t>
            </a:r>
            <a:endParaRPr lang="cs-CZ" sz="3600" dirty="0"/>
          </a:p>
        </p:txBody>
      </p:sp>
      <p:pic>
        <p:nvPicPr>
          <p:cNvPr id="27650" name="Picture 2" descr="http://upload.wikimedia.org/wikipedia/commons/thumb/d/d3/Gavrilloprincip.jpg/220px-Gavrilloprincip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34152" y="1357298"/>
            <a:ext cx="2095500" cy="2047876"/>
          </a:xfrm>
          <a:prstGeom prst="rect">
            <a:avLst/>
          </a:prstGeom>
          <a:noFill/>
        </p:spPr>
      </p:pic>
      <p:pic>
        <p:nvPicPr>
          <p:cNvPr id="27652" name="Picture 4" descr="http://nd04.jxs.cz/149/393/5621e590d6_68250148_o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81006" y="2381268"/>
            <a:ext cx="5048250" cy="37623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1406" y="428604"/>
            <a:ext cx="92204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 bojů bylo nasazeno 70 miliónů lidí z 35 států světa.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9490" y="1460360"/>
            <a:ext cx="7241534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Deset miliónů lidí ve válce zahynulo a </a:t>
            </a:r>
          </a:p>
          <a:p>
            <a:r>
              <a:rPr lang="cs-CZ" sz="3600" dirty="0" smtClean="0"/>
              <a:t>dalších  zhruba  dvacet miliónů</a:t>
            </a:r>
          </a:p>
          <a:p>
            <a:r>
              <a:rPr lang="cs-CZ" sz="3600" dirty="0" smtClean="0"/>
              <a:t> zůstalo zmrzačených.</a:t>
            </a:r>
            <a:endParaRPr lang="cs-CZ" sz="3600" dirty="0"/>
          </a:p>
        </p:txBody>
      </p:sp>
      <p:pic>
        <p:nvPicPr>
          <p:cNvPr id="12290" name="Picture 2" descr="http://files.iob.webnode.cz/200000120-7b4f37c48e/SOMMA.jpg"/>
          <p:cNvPicPr>
            <a:picLocks noChangeAspect="1" noChangeArrowheads="1"/>
          </p:cNvPicPr>
          <p:nvPr/>
        </p:nvPicPr>
        <p:blipFill>
          <a:blip r:embed="rId2"/>
          <a:srcRect b="14493"/>
          <a:stretch>
            <a:fillRect/>
          </a:stretch>
        </p:blipFill>
        <p:spPr bwMode="auto">
          <a:xfrm>
            <a:off x="642910" y="3357562"/>
            <a:ext cx="7667625" cy="33718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28596" y="1263552"/>
            <a:ext cx="3847079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Rakousko- Uhersko</a:t>
            </a:r>
          </a:p>
          <a:p>
            <a:r>
              <a:rPr lang="cs-CZ" sz="3600" dirty="0" smtClean="0"/>
              <a:t> Německo</a:t>
            </a:r>
          </a:p>
          <a:p>
            <a:r>
              <a:rPr lang="cs-CZ" sz="3600" dirty="0" smtClean="0"/>
              <a:t> Itálie</a:t>
            </a:r>
          </a:p>
          <a:p>
            <a:r>
              <a:rPr lang="cs-CZ" sz="3600" dirty="0" smtClean="0"/>
              <a:t>( </a:t>
            </a:r>
            <a:r>
              <a:rPr lang="cs-CZ" sz="3600" dirty="0"/>
              <a:t>T</a:t>
            </a:r>
            <a:r>
              <a:rPr lang="cs-CZ" sz="3600" dirty="0" smtClean="0"/>
              <a:t>urecko</a:t>
            </a:r>
            <a:r>
              <a:rPr lang="cs-CZ" sz="3600" dirty="0"/>
              <a:t>)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861418" y="1500174"/>
            <a:ext cx="2853986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Velká Británie </a:t>
            </a:r>
          </a:p>
          <a:p>
            <a:r>
              <a:rPr lang="cs-CZ" sz="3600" dirty="0" smtClean="0"/>
              <a:t>Francie </a:t>
            </a:r>
          </a:p>
          <a:p>
            <a:r>
              <a:rPr lang="cs-CZ" sz="3600" dirty="0" smtClean="0"/>
              <a:t>Rusko</a:t>
            </a:r>
            <a:endParaRPr lang="cs-CZ" sz="3600" dirty="0"/>
          </a:p>
        </p:txBody>
      </p:sp>
      <p:sp>
        <p:nvSpPr>
          <p:cNvPr id="7" name="Elipsa 6"/>
          <p:cNvSpPr/>
          <p:nvPr/>
        </p:nvSpPr>
        <p:spPr>
          <a:xfrm>
            <a:off x="357158" y="4514864"/>
            <a:ext cx="3571900" cy="13430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TROJSPOLEK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5357818" y="4514864"/>
            <a:ext cx="3357586" cy="13430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DOHODA</a:t>
            </a:r>
            <a:endParaRPr lang="cs-CZ" dirty="0"/>
          </a:p>
        </p:txBody>
      </p:sp>
      <p:sp>
        <p:nvSpPr>
          <p:cNvPr id="9" name="Násobení 8"/>
          <p:cNvSpPr/>
          <p:nvPr/>
        </p:nvSpPr>
        <p:spPr>
          <a:xfrm>
            <a:off x="4143372" y="4657740"/>
            <a:ext cx="914400" cy="9144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ásobení 9"/>
          <p:cNvSpPr/>
          <p:nvPr/>
        </p:nvSpPr>
        <p:spPr>
          <a:xfrm>
            <a:off x="4214810" y="1357298"/>
            <a:ext cx="1285884" cy="157163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hnutá šipka dolů 11"/>
          <p:cNvSpPr/>
          <p:nvPr/>
        </p:nvSpPr>
        <p:spPr>
          <a:xfrm rot="2909100">
            <a:off x="7362967" y="2944501"/>
            <a:ext cx="1555044" cy="7315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Zahnutá šipka dolů 12"/>
          <p:cNvSpPr/>
          <p:nvPr/>
        </p:nvSpPr>
        <p:spPr>
          <a:xfrm rot="3741709">
            <a:off x="2299211" y="3141801"/>
            <a:ext cx="1541976" cy="7315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1000100" y="3000372"/>
            <a:ext cx="6932988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vojenská obranná stavba vyhloubená do země</a:t>
            </a:r>
          </a:p>
          <a:p>
            <a:r>
              <a:rPr lang="cs-CZ" sz="2800" dirty="0" smtClean="0"/>
              <a:t> lopatky – povinná výbava vojáků</a:t>
            </a:r>
          </a:p>
          <a:p>
            <a:r>
              <a:rPr lang="cs-CZ" sz="2800" dirty="0" smtClean="0"/>
              <a:t> zákopy 3 – </a:t>
            </a:r>
            <a:r>
              <a:rPr lang="cs-CZ" sz="2800" dirty="0" err="1" smtClean="0"/>
              <a:t>3</a:t>
            </a:r>
            <a:r>
              <a:rPr lang="cs-CZ" sz="2800" dirty="0" smtClean="0"/>
              <a:t>,5 m hluboké </a:t>
            </a:r>
          </a:p>
          <a:p>
            <a:r>
              <a:rPr lang="cs-CZ" sz="2800" dirty="0" smtClean="0"/>
              <a:t> byly zpevňovány dřevěnou podporou,</a:t>
            </a:r>
          </a:p>
          <a:p>
            <a:r>
              <a:rPr lang="cs-CZ" sz="2800" dirty="0" smtClean="0"/>
              <a:t> aby nedošlo k sesuvu půdy </a:t>
            </a:r>
          </a:p>
          <a:p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7158" y="642918"/>
            <a:ext cx="85926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Bojovalo se na zemi, na mořích, i ve vzduchu.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1357298"/>
            <a:ext cx="56364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Boj na zemi </a:t>
            </a:r>
            <a:r>
              <a:rPr lang="cs-CZ" sz="3600" dirty="0" smtClean="0"/>
              <a:t>–  boj v zákopech</a:t>
            </a:r>
            <a:endParaRPr lang="cs-CZ" sz="3600" dirty="0"/>
          </a:p>
        </p:txBody>
      </p:sp>
      <p:pic>
        <p:nvPicPr>
          <p:cNvPr id="10242" name="Picture 2" descr="http://nd04.jxs.cz/495/833/0310265e4f_75650179_o2.jpg"/>
          <p:cNvPicPr>
            <a:picLocks noChangeAspect="1" noChangeArrowheads="1"/>
          </p:cNvPicPr>
          <p:nvPr/>
        </p:nvPicPr>
        <p:blipFill>
          <a:blip r:embed="rId2"/>
          <a:srcRect r="1562" b="5295"/>
          <a:stretch>
            <a:fillRect/>
          </a:stretch>
        </p:blipFill>
        <p:spPr bwMode="auto">
          <a:xfrm>
            <a:off x="642910" y="2143116"/>
            <a:ext cx="7500990" cy="44291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Soubor:Bren wog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8214" y="1909783"/>
            <a:ext cx="7620000" cy="459105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42910" y="785794"/>
            <a:ext cx="46396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Kulomet</a:t>
            </a:r>
            <a:r>
              <a:rPr lang="cs-CZ" sz="3600" dirty="0" smtClean="0"/>
              <a:t> -  strojní puška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71472" y="1142984"/>
            <a:ext cx="51376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Do bojů vyjely první tanky </a:t>
            </a:r>
            <a:endParaRPr lang="cs-CZ" sz="3600" dirty="0"/>
          </a:p>
        </p:txBody>
      </p:sp>
      <p:pic>
        <p:nvPicPr>
          <p:cNvPr id="21508" name="Picture 4" descr="Soubor:British Mark IV Tadpole tank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40" y="1924066"/>
            <a:ext cx="7600950" cy="39338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4" name="Picture 4" descr="Soubor:Bathyscaphe Trieste.jpg"/>
          <p:cNvPicPr>
            <a:picLocks noChangeAspect="1" noChangeArrowheads="1"/>
          </p:cNvPicPr>
          <p:nvPr/>
        </p:nvPicPr>
        <p:blipFill>
          <a:blip r:embed="rId2"/>
          <a:srcRect r="7333"/>
          <a:stretch>
            <a:fillRect/>
          </a:stretch>
        </p:blipFill>
        <p:spPr bwMode="auto">
          <a:xfrm>
            <a:off x="2824198" y="1304948"/>
            <a:ext cx="6319802" cy="555307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85720" y="85531"/>
            <a:ext cx="598638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Boj na moři-</a:t>
            </a:r>
            <a:r>
              <a:rPr lang="cs-CZ" sz="3600" dirty="0" smtClean="0"/>
              <a:t> ponorka, plavidlo </a:t>
            </a:r>
          </a:p>
          <a:p>
            <a:r>
              <a:rPr lang="cs-CZ" sz="3600" dirty="0" smtClean="0"/>
              <a:t>schopné plout pod vodou</a:t>
            </a:r>
            <a:endParaRPr lang="cs-CZ" sz="3600" b="1" dirty="0"/>
          </a:p>
        </p:txBody>
      </p:sp>
      <p:pic>
        <p:nvPicPr>
          <p:cNvPr id="7" name="Picture 10" descr="Soubor:Naissaar4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06" y="4768462"/>
            <a:ext cx="2786082" cy="2089562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14282" y="4000504"/>
            <a:ext cx="25747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Námořní mina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http://www.fronta.cz/gfx/nic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575" y="-136525"/>
            <a:ext cx="19050" cy="19050"/>
          </a:xfrm>
          <a:prstGeom prst="rect">
            <a:avLst/>
          </a:prstGeom>
          <a:noFill/>
        </p:spPr>
      </p:pic>
      <p:pic>
        <p:nvPicPr>
          <p:cNvPr id="23556" name="Picture 4" descr="http://www.fronta.cz/gfx/nic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575" y="-136525"/>
            <a:ext cx="19050" cy="19050"/>
          </a:xfrm>
          <a:prstGeom prst="rect">
            <a:avLst/>
          </a:prstGeom>
          <a:noFill/>
        </p:spPr>
      </p:pic>
      <p:pic>
        <p:nvPicPr>
          <p:cNvPr id="23558" name="Picture 6" descr="http://www.fronta.cz/gfx/nic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575" y="-136525"/>
            <a:ext cx="19050" cy="19050"/>
          </a:xfrm>
          <a:prstGeom prst="rect">
            <a:avLst/>
          </a:prstGeom>
          <a:noFill/>
        </p:spPr>
      </p:pic>
      <p:pic>
        <p:nvPicPr>
          <p:cNvPr id="23560" name="Picture 8" descr="http://www.fronta.cz/gfx/nic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575" y="-136525"/>
            <a:ext cx="19050" cy="19050"/>
          </a:xfrm>
          <a:prstGeom prst="rect">
            <a:avLst/>
          </a:prstGeom>
          <a:noFill/>
        </p:spPr>
      </p:pic>
      <p:pic>
        <p:nvPicPr>
          <p:cNvPr id="23564" name="Picture 12" descr="Soubor:Austro-Hungarian Dreadnoughts At Pul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8214" y="1776429"/>
            <a:ext cx="7620000" cy="4152901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1071538" y="857232"/>
            <a:ext cx="26278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Válečné lodě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28596" y="785794"/>
            <a:ext cx="46608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Boj ve vzduchu </a:t>
            </a:r>
            <a:r>
              <a:rPr lang="cs-CZ" sz="3600" dirty="0" smtClean="0"/>
              <a:t>- letadla</a:t>
            </a:r>
            <a:endParaRPr lang="cs-CZ" sz="3600" dirty="0"/>
          </a:p>
        </p:txBody>
      </p:sp>
      <p:pic>
        <p:nvPicPr>
          <p:cNvPr id="24578" name="Picture 2" descr="Soubor:Nieuport 17 at Festival of History 0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8214" y="2352694"/>
            <a:ext cx="7620000" cy="393382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785918" y="1714488"/>
            <a:ext cx="56294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v</a:t>
            </a:r>
            <a:r>
              <a:rPr lang="cs-CZ" sz="3200" dirty="0" smtClean="0"/>
              <a:t>ojenský stíhací letoun - stíhačka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2844" y="785794"/>
            <a:ext cx="89314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Chemické zbraně </a:t>
            </a:r>
            <a:r>
              <a:rPr lang="cs-CZ" sz="3600" dirty="0" smtClean="0"/>
              <a:t>– dusivé bojové otravné látky</a:t>
            </a:r>
            <a:endParaRPr lang="cs-CZ" sz="3600" dirty="0"/>
          </a:p>
        </p:txBody>
      </p:sp>
      <p:pic>
        <p:nvPicPr>
          <p:cNvPr id="25602" name="Picture 2" descr="http://img.ihned.cz/attachment.php/840/30259840/aisuv458BFIJM6PQWbcegyz01ST2ARVn/1046631570_Vickers_machine_gun_crew_with_gas_masks_650x433_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09708" y="1947880"/>
            <a:ext cx="6191250" cy="41243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http://nd01.jxs.cz/296/295/9c7fb5c53e_20303490_o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8214" y="1500206"/>
            <a:ext cx="7620000" cy="47148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33397" y="2069419"/>
            <a:ext cx="7524817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František Ferdinand d´Este - </a:t>
            </a:r>
            <a:r>
              <a:rPr lang="cs-CZ" sz="1100" dirty="0" smtClean="0">
                <a:hlinkClick r:id="rId2"/>
              </a:rPr>
              <a:t>http://upload.wikimedia.org/wikipedia/commons/thumb/5/56/HGM_Wilhelm_Vita_Portr%C3%A4t</a:t>
            </a:r>
          </a:p>
          <a:p>
            <a:r>
              <a:rPr lang="cs-CZ" sz="1100" dirty="0" smtClean="0">
                <a:hlinkClick r:id="rId2"/>
              </a:rPr>
              <a:t>                                                 _Franz_Ferdinand.jpg/473px-HGM_Wilhelm_Vita_Portr%C3%A4t_Franz_Ferdinand.jpg</a:t>
            </a:r>
            <a:endParaRPr lang="cs-CZ" sz="11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5786" y="3167390"/>
            <a:ext cx="436529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Vojáci - </a:t>
            </a:r>
            <a:r>
              <a:rPr lang="cs-CZ" sz="1100" dirty="0" smtClean="0">
                <a:hlinkClick r:id="rId3"/>
              </a:rPr>
              <a:t>http://files.iob.webnode.cz/200000120-7b4f37c48e/SOMMA.jpg</a:t>
            </a:r>
            <a:endParaRPr lang="cs-CZ" sz="11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5786" y="3453142"/>
            <a:ext cx="407515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Zákopy - </a:t>
            </a:r>
            <a:r>
              <a:rPr lang="cs-CZ" sz="1100" dirty="0" smtClean="0">
                <a:hlinkClick r:id="rId4"/>
              </a:rPr>
              <a:t>http://nd04.jxs.cz/495/833/0310265e4f_75650179_o2.jpg</a:t>
            </a:r>
            <a:endParaRPr lang="cs-CZ" sz="11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85786" y="4024646"/>
            <a:ext cx="514916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Tank - </a:t>
            </a:r>
            <a:r>
              <a:rPr lang="cs-CZ" sz="1100" dirty="0" smtClean="0">
                <a:hlinkClick r:id="rId5"/>
              </a:rPr>
              <a:t>http://cs.wikipedia.org/wiki/Soubor:British_Mark_IV_Tadpole_tank.jpg#filelinks</a:t>
            </a:r>
            <a:endParaRPr lang="cs-CZ" sz="11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85786" y="3738894"/>
            <a:ext cx="365837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Kulomet - </a:t>
            </a:r>
            <a:r>
              <a:rPr lang="cs-CZ" sz="1100" dirty="0" smtClean="0">
                <a:hlinkClick r:id="rId6"/>
              </a:rPr>
              <a:t>http://cs.wikipedia.org/wiki/Soubor:Bren_wog.jpg</a:t>
            </a:r>
            <a:endParaRPr lang="cs-CZ" sz="11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5786" y="4310398"/>
            <a:ext cx="4259499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Ponorka - </a:t>
            </a:r>
            <a:r>
              <a:rPr lang="cs-CZ" sz="1100" dirty="0" smtClean="0">
                <a:hlinkClick r:id="rId7"/>
              </a:rPr>
              <a:t>http://cs.wikipedia.org/wiki/Soubor:Bathyscaphe_Trieste.jpg</a:t>
            </a:r>
            <a:endParaRPr lang="cs-CZ" sz="11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85786" y="4524712"/>
            <a:ext cx="396775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Námořní mina - </a:t>
            </a:r>
            <a:r>
              <a:rPr lang="cs-CZ" sz="1100" dirty="0" smtClean="0">
                <a:hlinkClick r:id="rId8"/>
              </a:rPr>
              <a:t>http://cs.wikipedia.org/wiki/Soubor:Naissaar4.jpg</a:t>
            </a:r>
            <a:endParaRPr lang="cs-CZ" sz="11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85786" y="4810464"/>
            <a:ext cx="5311069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Letadlo - </a:t>
            </a:r>
            <a:r>
              <a:rPr lang="cs-CZ" sz="1100" dirty="0" smtClean="0">
                <a:hlinkClick r:id="rId9"/>
              </a:rPr>
              <a:t>http://cs.wikipedia.org/wiki/Soubor:Nieuport_17_at_Festival_of_History_07.jpg</a:t>
            </a:r>
            <a:endParaRPr lang="cs-CZ" sz="11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14348" y="5167654"/>
            <a:ext cx="573907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Válečné lodě- </a:t>
            </a:r>
            <a:r>
              <a:rPr lang="cs-CZ" sz="1100" dirty="0" smtClean="0">
                <a:hlinkClick r:id="rId10"/>
              </a:rPr>
              <a:t>http://cs.wikipedia.org/wiki/Soubor:Austro-Hungarian_Dreadnoughts_At_Pula.jpg</a:t>
            </a:r>
            <a:r>
              <a:rPr lang="cs-CZ" sz="1100" dirty="0" smtClean="0"/>
              <a:t> </a:t>
            </a:r>
            <a:endParaRPr lang="cs-CZ" sz="11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14348" y="5524844"/>
            <a:ext cx="735329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Chemické zbraně - </a:t>
            </a:r>
            <a:r>
              <a:rPr lang="cs-CZ" sz="1100" dirty="0" smtClean="0">
                <a:hlinkClick r:id="rId11"/>
              </a:rPr>
              <a:t>http://img.ihned.cz/attachment.php/840/30259840/aisuv458BFIJM6PQWbcegyz01ST2ARVn/1046631570</a:t>
            </a:r>
          </a:p>
          <a:p>
            <a:r>
              <a:rPr lang="cs-CZ" sz="1100" dirty="0">
                <a:hlinkClick r:id="rId11"/>
              </a:rPr>
              <a:t> </a:t>
            </a:r>
            <a:r>
              <a:rPr lang="cs-CZ" sz="1100" dirty="0" smtClean="0">
                <a:hlinkClick r:id="rId11"/>
              </a:rPr>
              <a:t>                               _Vickers_machine_gun_crew_with_gas_masks_650x433_.jpg</a:t>
            </a:r>
            <a:endParaRPr lang="cs-CZ" sz="11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14348" y="6024910"/>
            <a:ext cx="462338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Chemické zbraně - </a:t>
            </a:r>
            <a:r>
              <a:rPr lang="cs-CZ" sz="1100" dirty="0" smtClean="0">
                <a:hlinkClick r:id="rId12"/>
              </a:rPr>
              <a:t>http://nd01.jxs.cz/296/295/9c7fb5c53e_20303490_o2.jpg</a:t>
            </a:r>
            <a:endParaRPr lang="cs-CZ" sz="11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85786" y="2524448"/>
            <a:ext cx="735329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err="1" smtClean="0"/>
              <a:t>Gavrilo</a:t>
            </a:r>
            <a:r>
              <a:rPr lang="cs-CZ" sz="1100" dirty="0" smtClean="0"/>
              <a:t> Princip - </a:t>
            </a:r>
            <a:r>
              <a:rPr lang="cs-CZ" sz="1100" dirty="0" smtClean="0">
                <a:hlinkClick r:id="rId13"/>
              </a:rPr>
              <a:t>http://upload.wikimedia.org/wikipedia/commons/thumb/d/d3/Gavrilloprincip.jpg/220px-Gavrilloprincip.jpg</a:t>
            </a:r>
            <a:r>
              <a:rPr lang="cs-CZ" sz="1100" dirty="0" smtClean="0"/>
              <a:t> </a:t>
            </a:r>
            <a:endParaRPr lang="cs-CZ" sz="11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85786" y="2881638"/>
            <a:ext cx="416171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Atentát - </a:t>
            </a:r>
            <a:r>
              <a:rPr lang="cs-CZ" sz="1100" dirty="0" smtClean="0">
                <a:hlinkClick r:id="rId14"/>
              </a:rPr>
              <a:t>http://nd04.jxs.cz/149/393/5621e590d6_68250148_o2.jpg</a:t>
            </a:r>
            <a:r>
              <a:rPr lang="cs-CZ" sz="1100" dirty="0" smtClean="0"/>
              <a:t> </a:t>
            </a:r>
            <a:endParaRPr lang="cs-CZ" sz="1100" dirty="0"/>
          </a:p>
        </p:txBody>
      </p:sp>
      <p:sp>
        <p:nvSpPr>
          <p:cNvPr id="18" name="Obdélník 17"/>
          <p:cNvSpPr/>
          <p:nvPr/>
        </p:nvSpPr>
        <p:spPr>
          <a:xfrm>
            <a:off x="1500166" y="214290"/>
            <a:ext cx="6072214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CITACE OBRAZOVÉHO </a:t>
            </a:r>
            <a:b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cs-CZ" sz="4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MATERIÁLU 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207</TotalTime>
  <Words>309</Words>
  <Application>Microsoft Office PowerPoint</Application>
  <PresentationFormat>Předvádění na obrazovce (4:3)</PresentationFormat>
  <Paragraphs>72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Cilkovi</dc:creator>
  <cp:lastModifiedBy>Cilkovi</cp:lastModifiedBy>
  <cp:revision>24</cp:revision>
  <dcterms:created xsi:type="dcterms:W3CDTF">2012-05-05T20:17:17Z</dcterms:created>
  <dcterms:modified xsi:type="dcterms:W3CDTF">2012-05-06T19:08:13Z</dcterms:modified>
</cp:coreProperties>
</file>