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2" r:id="rId2"/>
    <p:sldId id="257" r:id="rId3"/>
    <p:sldId id="258" r:id="rId4"/>
    <p:sldId id="259" r:id="rId5"/>
    <p:sldId id="260" r:id="rId6"/>
    <p:sldId id="261" r:id="rId7"/>
    <p:sldId id="263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C2642-F963-4284-A2AB-4B0CDBA2F7F6}" type="datetimeFigureOut">
              <a:rPr lang="cs-CZ" smtClean="0"/>
              <a:t>12.01.2016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7735E-6ED7-45B1-8455-5B99BE9C5DE9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C2642-F963-4284-A2AB-4B0CDBA2F7F6}" type="datetimeFigureOut">
              <a:rPr lang="cs-CZ" smtClean="0"/>
              <a:t>12.01.2016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7735E-6ED7-45B1-8455-5B99BE9C5DE9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C2642-F963-4284-A2AB-4B0CDBA2F7F6}" type="datetimeFigureOut">
              <a:rPr lang="cs-CZ" smtClean="0"/>
              <a:t>12.01.2016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7735E-6ED7-45B1-8455-5B99BE9C5DE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C2642-F963-4284-A2AB-4B0CDBA2F7F6}" type="datetimeFigureOut">
              <a:rPr lang="cs-CZ" smtClean="0"/>
              <a:t>12.01.2016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7735E-6ED7-45B1-8455-5B99BE9C5DE9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C2642-F963-4284-A2AB-4B0CDBA2F7F6}" type="datetimeFigureOut">
              <a:rPr lang="cs-CZ" smtClean="0"/>
              <a:t>12.01.2016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7735E-6ED7-45B1-8455-5B99BE9C5DE9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C2642-F963-4284-A2AB-4B0CDBA2F7F6}" type="datetimeFigureOut">
              <a:rPr lang="cs-CZ" smtClean="0"/>
              <a:t>12.01.2016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7735E-6ED7-45B1-8455-5B99BE9C5DE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C2642-F963-4284-A2AB-4B0CDBA2F7F6}" type="datetimeFigureOut">
              <a:rPr lang="cs-CZ" smtClean="0"/>
              <a:t>12.01.2016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7735E-6ED7-45B1-8455-5B99BE9C5DE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C2642-F963-4284-A2AB-4B0CDBA2F7F6}" type="datetimeFigureOut">
              <a:rPr lang="cs-CZ" smtClean="0"/>
              <a:t>12.01.2016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7735E-6ED7-45B1-8455-5B99BE9C5DE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C2642-F963-4284-A2AB-4B0CDBA2F7F6}" type="datetimeFigureOut">
              <a:rPr lang="cs-CZ" smtClean="0"/>
              <a:t>12.01.2016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7735E-6ED7-45B1-8455-5B99BE9C5DE9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C2642-F963-4284-A2AB-4B0CDBA2F7F6}" type="datetimeFigureOut">
              <a:rPr lang="cs-CZ" smtClean="0"/>
              <a:t>12.01.2016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7735E-6ED7-45B1-8455-5B99BE9C5DE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C2642-F963-4284-A2AB-4B0CDBA2F7F6}" type="datetimeFigureOut">
              <a:rPr lang="cs-CZ" smtClean="0"/>
              <a:t>12.01.2016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7735E-6ED7-45B1-8455-5B99BE9C5DE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EA1C2642-F963-4284-A2AB-4B0CDBA2F7F6}" type="datetimeFigureOut">
              <a:rPr lang="cs-CZ" smtClean="0"/>
              <a:t>12.01.2016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E507735E-6ED7-45B1-8455-5B99BE9C5DE9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srosoft.com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620713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57267390"/>
              </p:ext>
            </p:extLst>
          </p:nvPr>
        </p:nvGraphicFramePr>
        <p:xfrm>
          <a:off x="1665288" y="2414588"/>
          <a:ext cx="5813425" cy="3108837"/>
        </p:xfrm>
        <a:graphic>
          <a:graphicData uri="http://schemas.openxmlformats.org/drawingml/2006/table">
            <a:tbl>
              <a:tblPr/>
              <a:tblGrid>
                <a:gridCol w="136048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45293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828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Škola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ZŠ Třeboň, Sokolská 296, 379 01 Třeboň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28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Autor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Mgr. Šárka Petříková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828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Číslo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VY_32_INOVACE_3268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828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Název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  <a:ea typeface="+mn-ea"/>
                        </a:rPr>
                        <a:t>Čtverec</a:t>
                      </a:r>
                      <a:endParaRPr lang="cs-CZ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828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Téma hodiny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  <a:ea typeface="+mn-ea"/>
                        </a:rPr>
                        <a:t>Základní</a:t>
                      </a:r>
                      <a:r>
                        <a:rPr lang="cs-CZ" sz="1200" baseline="0" dirty="0" smtClean="0">
                          <a:effectLst/>
                          <a:latin typeface="+mn-lt"/>
                          <a:ea typeface="+mn-ea"/>
                        </a:rPr>
                        <a:t> rovinné geometrické tvary</a:t>
                      </a:r>
                      <a:endParaRPr lang="cs-CZ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828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Předmět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  <a:ea typeface="+mn-ea"/>
                        </a:rPr>
                        <a:t>Matematika</a:t>
                      </a:r>
                      <a:endParaRPr lang="cs-CZ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828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Ročník/y/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4.C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4851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Anotace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Materiál obsahuje pět snímků obsahující</a:t>
                      </a:r>
                      <a:r>
                        <a:rPr lang="cs-CZ" sz="1200" baseline="0" dirty="0" smtClean="0">
                          <a:effectLst/>
                        </a:rPr>
                        <a:t> základní souhrnné informace o čtverci. </a:t>
                      </a:r>
                      <a:endParaRPr lang="cs-CZ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63168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Očekávaný výstup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Řeší jednoduché praktické slovní úlohy a problémy, </a:t>
                      </a:r>
                      <a:r>
                        <a:rPr lang="cs-CZ" sz="1200" dirty="0" smtClean="0">
                          <a:effectLst/>
                        </a:rPr>
                        <a:t>Žáci si zopakují</a:t>
                      </a:r>
                      <a:r>
                        <a:rPr lang="cs-CZ" sz="1200" baseline="0" dirty="0" smtClean="0">
                          <a:effectLst/>
                        </a:rPr>
                        <a:t> již získané informace o základních geometrických útvarech a doplní si rozšiřující informace. Žáci by se měli po shlédnutí této prezentace orientovat v termínech strana, vrchol, úhlopříčka, obvod, obsah, apod.</a:t>
                      </a:r>
                      <a:endParaRPr lang="cs-CZ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6567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Druh učebního materiálu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Prezentace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23972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ovéPole 8"/>
          <p:cNvSpPr txBox="1"/>
          <p:nvPr/>
        </p:nvSpPr>
        <p:spPr>
          <a:xfrm>
            <a:off x="395536" y="1490005"/>
            <a:ext cx="3816424" cy="44781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500" dirty="0"/>
              <a:t>D</a:t>
            </a:r>
            <a:r>
              <a:rPr lang="cs-CZ" sz="3500" dirty="0" smtClean="0"/>
              <a:t>	                  C</a:t>
            </a:r>
          </a:p>
          <a:p>
            <a:r>
              <a:rPr lang="cs-CZ" sz="3500" dirty="0" smtClean="0"/>
              <a:t>		  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/>
          </a:p>
          <a:p>
            <a:r>
              <a:rPr lang="cs-CZ" sz="3500" dirty="0"/>
              <a:t>A</a:t>
            </a:r>
            <a:r>
              <a:rPr lang="cs-CZ" sz="3500" dirty="0" smtClean="0"/>
              <a:t>			    B</a:t>
            </a:r>
            <a:endParaRPr lang="cs-CZ" sz="35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4241870" y="1772816"/>
            <a:ext cx="4608512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sz="2200" b="1" u="sng" dirty="0" smtClean="0">
                <a:solidFill>
                  <a:srgbClr val="FF0000"/>
                </a:solidFill>
              </a:rPr>
              <a:t>Čtverec</a:t>
            </a:r>
            <a:r>
              <a:rPr lang="cs-CZ" sz="2200" dirty="0" smtClean="0"/>
              <a:t> je </a:t>
            </a:r>
            <a:r>
              <a:rPr lang="cs-CZ" sz="2200" b="1" dirty="0" smtClean="0">
                <a:solidFill>
                  <a:srgbClr val="FF0000"/>
                </a:solidFill>
              </a:rPr>
              <a:t>čtyřúhelník</a:t>
            </a:r>
            <a:r>
              <a:rPr lang="cs-CZ" sz="2200" dirty="0" smtClean="0"/>
              <a:t>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200" b="1" u="sng" dirty="0" smtClean="0"/>
              <a:t>Vrcholy</a:t>
            </a:r>
            <a:r>
              <a:rPr lang="cs-CZ" sz="2200" dirty="0" smtClean="0"/>
              <a:t> čtverce ABCD jsou A, B, C, D.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200" b="1" u="sng" dirty="0" smtClean="0"/>
              <a:t>Strany</a:t>
            </a:r>
            <a:r>
              <a:rPr lang="cs-CZ" sz="2200" dirty="0" smtClean="0"/>
              <a:t> čtverce ABCD jsou úsečky AB, BC, CD, DA.</a:t>
            </a:r>
          </a:p>
          <a:p>
            <a:pPr marL="800100" lvl="1" indent="-342900">
              <a:buFont typeface="Wingdings" pitchFamily="2" charset="2"/>
              <a:buChar char="§"/>
            </a:pPr>
            <a:r>
              <a:rPr lang="cs-CZ" sz="2200" b="1" i="1" u="sng" dirty="0" smtClean="0">
                <a:solidFill>
                  <a:srgbClr val="FF0000"/>
                </a:solidFill>
              </a:rPr>
              <a:t>Všechny</a:t>
            </a:r>
            <a:r>
              <a:rPr lang="cs-CZ" sz="2200" dirty="0" smtClean="0"/>
              <a:t> strany </a:t>
            </a:r>
            <a:r>
              <a:rPr lang="cs-CZ" sz="2200" u="sng" dirty="0" smtClean="0">
                <a:solidFill>
                  <a:srgbClr val="FF0000"/>
                </a:solidFill>
              </a:rPr>
              <a:t>jsou shodné</a:t>
            </a:r>
            <a:r>
              <a:rPr lang="cs-CZ" sz="2200" dirty="0" smtClean="0"/>
              <a:t>.</a:t>
            </a:r>
          </a:p>
          <a:p>
            <a:pPr marL="742950" lvl="1" indent="-285750">
              <a:buFont typeface="Wingdings" pitchFamily="2" charset="2"/>
              <a:buChar char="§"/>
            </a:pPr>
            <a:r>
              <a:rPr lang="cs-CZ" sz="2200" b="1" i="1" u="sng" dirty="0" smtClean="0">
                <a:solidFill>
                  <a:srgbClr val="FF0000"/>
                </a:solidFill>
              </a:rPr>
              <a:t>Protější</a:t>
            </a:r>
            <a:r>
              <a:rPr lang="cs-CZ" sz="2200" dirty="0" smtClean="0"/>
              <a:t> strany jsou </a:t>
            </a:r>
            <a:r>
              <a:rPr lang="cs-CZ" sz="2200" u="sng" dirty="0" smtClean="0">
                <a:solidFill>
                  <a:srgbClr val="FF0000"/>
                </a:solidFill>
              </a:rPr>
              <a:t>rovnoběžné</a:t>
            </a:r>
            <a:r>
              <a:rPr lang="cs-CZ" sz="2200" dirty="0" smtClean="0"/>
              <a:t>.</a:t>
            </a:r>
          </a:p>
          <a:p>
            <a:pPr marL="742950" lvl="1" indent="-285750">
              <a:buFont typeface="Wingdings" pitchFamily="2" charset="2"/>
              <a:buChar char="§"/>
            </a:pPr>
            <a:r>
              <a:rPr lang="cs-CZ" sz="2200" b="1" i="1" u="sng" dirty="0" smtClean="0">
                <a:solidFill>
                  <a:srgbClr val="FF0000"/>
                </a:solidFill>
              </a:rPr>
              <a:t>Sousední</a:t>
            </a:r>
            <a:r>
              <a:rPr lang="cs-CZ" sz="2200" dirty="0" smtClean="0"/>
              <a:t> strany jsou na sebe </a:t>
            </a:r>
            <a:r>
              <a:rPr lang="cs-CZ" sz="2200" u="sng" dirty="0" smtClean="0">
                <a:solidFill>
                  <a:srgbClr val="FF0000"/>
                </a:solidFill>
              </a:rPr>
              <a:t>kolmé</a:t>
            </a:r>
            <a:r>
              <a:rPr lang="cs-CZ" sz="2200" dirty="0" smtClean="0"/>
              <a:t>.</a:t>
            </a:r>
          </a:p>
        </p:txBody>
      </p:sp>
      <p:sp>
        <p:nvSpPr>
          <p:cNvPr id="12" name="TextovéPole 11"/>
          <p:cNvSpPr txBox="1"/>
          <p:nvPr/>
        </p:nvSpPr>
        <p:spPr>
          <a:xfrm>
            <a:off x="3164841" y="468435"/>
            <a:ext cx="2592288" cy="78483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4500" b="1" u="sng" dirty="0" smtClean="0">
                <a:solidFill>
                  <a:srgbClr val="FF0000"/>
                </a:solidFill>
              </a:rPr>
              <a:t>ČTVEREC</a:t>
            </a:r>
            <a:endParaRPr lang="cs-CZ" sz="4500" b="1" u="sng" dirty="0">
              <a:solidFill>
                <a:srgbClr val="FF0000"/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611560" y="2072896"/>
            <a:ext cx="3312368" cy="3312368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cxnSp>
        <p:nvCxnSpPr>
          <p:cNvPr id="6" name="Přímá spojnice 5"/>
          <p:cNvCxnSpPr/>
          <p:nvPr/>
        </p:nvCxnSpPr>
        <p:spPr>
          <a:xfrm>
            <a:off x="611560" y="5385264"/>
            <a:ext cx="3312368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 flipH="1">
            <a:off x="611560" y="2072896"/>
            <a:ext cx="3312368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13"/>
          <p:cNvCxnSpPr/>
          <p:nvPr/>
        </p:nvCxnSpPr>
        <p:spPr>
          <a:xfrm flipV="1">
            <a:off x="3923928" y="2072896"/>
            <a:ext cx="0" cy="3312368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15"/>
          <p:cNvCxnSpPr/>
          <p:nvPr/>
        </p:nvCxnSpPr>
        <p:spPr>
          <a:xfrm flipV="1">
            <a:off x="611560" y="2072896"/>
            <a:ext cx="0" cy="3312368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739744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  <p:bldP spid="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11560" y="2072896"/>
            <a:ext cx="3312368" cy="3312368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179512" y="1484783"/>
            <a:ext cx="3973760" cy="44781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500" dirty="0"/>
              <a:t>D</a:t>
            </a:r>
            <a:r>
              <a:rPr lang="cs-CZ" sz="3500" dirty="0" smtClean="0"/>
              <a:t>	                   C</a:t>
            </a:r>
          </a:p>
          <a:p>
            <a:r>
              <a:rPr lang="cs-CZ" sz="3500" dirty="0" smtClean="0"/>
              <a:t>		  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/>
          </a:p>
          <a:p>
            <a:r>
              <a:rPr lang="cs-CZ" sz="3500" dirty="0"/>
              <a:t>A</a:t>
            </a:r>
            <a:r>
              <a:rPr lang="cs-CZ" sz="3500" dirty="0" smtClean="0"/>
              <a:t>			    B</a:t>
            </a:r>
            <a:endParaRPr lang="cs-CZ" sz="3500" dirty="0"/>
          </a:p>
        </p:txBody>
      </p:sp>
      <p:sp>
        <p:nvSpPr>
          <p:cNvPr id="4" name="Obdélník 3"/>
          <p:cNvSpPr/>
          <p:nvPr/>
        </p:nvSpPr>
        <p:spPr>
          <a:xfrm>
            <a:off x="4181337" y="2072896"/>
            <a:ext cx="4572000" cy="1785104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sz="2200" b="1" i="1" u="sng" dirty="0">
                <a:solidFill>
                  <a:srgbClr val="FF0000"/>
                </a:solidFill>
              </a:rPr>
              <a:t>Úhlopříčky</a:t>
            </a:r>
            <a:r>
              <a:rPr lang="cs-CZ" sz="2200" dirty="0"/>
              <a:t> čtverce ABCD jsou úsečky </a:t>
            </a:r>
            <a:r>
              <a:rPr lang="cs-CZ" sz="2200" dirty="0" smtClean="0"/>
              <a:t>AC </a:t>
            </a:r>
            <a:r>
              <a:rPr lang="cs-CZ" sz="2200" dirty="0"/>
              <a:t>a </a:t>
            </a:r>
            <a:r>
              <a:rPr lang="cs-CZ" sz="2200" dirty="0" smtClean="0"/>
              <a:t>BD.</a:t>
            </a:r>
            <a:endParaRPr lang="cs-CZ" sz="2200" dirty="0"/>
          </a:p>
          <a:p>
            <a:pPr marL="800100" lvl="1" indent="-342900">
              <a:buFont typeface="Wingdings" pitchFamily="2" charset="2"/>
              <a:buChar char="§"/>
            </a:pPr>
            <a:r>
              <a:rPr lang="cs-CZ" sz="2200" b="1" i="1" u="sng" dirty="0">
                <a:solidFill>
                  <a:srgbClr val="FF0000"/>
                </a:solidFill>
              </a:rPr>
              <a:t>Úhlopříčky</a:t>
            </a:r>
            <a:r>
              <a:rPr lang="cs-CZ" sz="2200" dirty="0"/>
              <a:t> jsou </a:t>
            </a:r>
            <a:r>
              <a:rPr lang="cs-CZ" sz="2200" u="sng" dirty="0">
                <a:solidFill>
                  <a:srgbClr val="FF0000"/>
                </a:solidFill>
              </a:rPr>
              <a:t>shodné, půlí se a jsou</a:t>
            </a:r>
            <a:r>
              <a:rPr lang="cs-CZ" sz="2200" dirty="0"/>
              <a:t> na sebe </a:t>
            </a:r>
            <a:r>
              <a:rPr lang="cs-CZ" sz="2200" u="sng" dirty="0">
                <a:solidFill>
                  <a:srgbClr val="FF0000"/>
                </a:solidFill>
              </a:rPr>
              <a:t>kolmé</a:t>
            </a:r>
            <a:r>
              <a:rPr lang="cs-CZ" sz="2200" dirty="0"/>
              <a:t>.</a:t>
            </a:r>
          </a:p>
        </p:txBody>
      </p:sp>
      <p:cxnSp>
        <p:nvCxnSpPr>
          <p:cNvPr id="6" name="Přímá spojnice 5"/>
          <p:cNvCxnSpPr/>
          <p:nvPr/>
        </p:nvCxnSpPr>
        <p:spPr>
          <a:xfrm>
            <a:off x="611560" y="2072896"/>
            <a:ext cx="3312368" cy="3312368"/>
          </a:xfrm>
          <a:prstGeom prst="line">
            <a:avLst/>
          </a:prstGeom>
          <a:ln w="5715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 flipV="1">
            <a:off x="611560" y="2072896"/>
            <a:ext cx="3312368" cy="3312368"/>
          </a:xfrm>
          <a:prstGeom prst="line">
            <a:avLst/>
          </a:prstGeom>
          <a:ln w="5715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379971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11560" y="2072896"/>
            <a:ext cx="3312368" cy="3312368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179512" y="1484783"/>
            <a:ext cx="3973760" cy="44781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500" dirty="0"/>
              <a:t>D</a:t>
            </a:r>
            <a:r>
              <a:rPr lang="cs-CZ" sz="3500" dirty="0" smtClean="0"/>
              <a:t>	                   C</a:t>
            </a:r>
          </a:p>
          <a:p>
            <a:r>
              <a:rPr lang="cs-CZ" sz="3500" dirty="0" smtClean="0"/>
              <a:t>		  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/>
          </a:p>
          <a:p>
            <a:r>
              <a:rPr lang="cs-CZ" sz="3500" dirty="0"/>
              <a:t>A</a:t>
            </a:r>
            <a:r>
              <a:rPr lang="cs-CZ" sz="3500" dirty="0" smtClean="0"/>
              <a:t>		</a:t>
            </a:r>
            <a:r>
              <a:rPr lang="cs-CZ" sz="3500" i="1" dirty="0" smtClean="0"/>
              <a:t>a</a:t>
            </a:r>
            <a:r>
              <a:rPr lang="cs-CZ" sz="3500" dirty="0" smtClean="0"/>
              <a:t>	     B</a:t>
            </a:r>
            <a:endParaRPr lang="cs-CZ" sz="3500" dirty="0"/>
          </a:p>
        </p:txBody>
      </p:sp>
      <p:cxnSp>
        <p:nvCxnSpPr>
          <p:cNvPr id="5" name="Přímá spojnice 4"/>
          <p:cNvCxnSpPr/>
          <p:nvPr/>
        </p:nvCxnSpPr>
        <p:spPr>
          <a:xfrm flipV="1">
            <a:off x="611560" y="2072896"/>
            <a:ext cx="0" cy="3312368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nice 5"/>
          <p:cNvCxnSpPr/>
          <p:nvPr/>
        </p:nvCxnSpPr>
        <p:spPr>
          <a:xfrm flipV="1">
            <a:off x="3923928" y="2067673"/>
            <a:ext cx="0" cy="3312368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6"/>
          <p:cNvCxnSpPr/>
          <p:nvPr/>
        </p:nvCxnSpPr>
        <p:spPr>
          <a:xfrm>
            <a:off x="611560" y="5368960"/>
            <a:ext cx="3312368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>
            <a:off x="611560" y="2094001"/>
            <a:ext cx="3312368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ovéPole 10"/>
          <p:cNvSpPr txBox="1"/>
          <p:nvPr/>
        </p:nvSpPr>
        <p:spPr>
          <a:xfrm>
            <a:off x="4644008" y="692696"/>
            <a:ext cx="331236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000" b="1" dirty="0" smtClean="0">
                <a:solidFill>
                  <a:srgbClr val="FF0000"/>
                </a:solidFill>
              </a:rPr>
              <a:t>Obvod čtverce</a:t>
            </a:r>
            <a:endParaRPr lang="cs-CZ" sz="3000" b="1" dirty="0">
              <a:solidFill>
                <a:srgbClr val="FF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4644008" y="2067673"/>
            <a:ext cx="3672408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i="1" dirty="0" smtClean="0"/>
              <a:t>a</a:t>
            </a:r>
            <a:r>
              <a:rPr lang="cs-CZ" dirty="0" smtClean="0"/>
              <a:t> = 8 cm</a:t>
            </a:r>
          </a:p>
          <a:p>
            <a:endParaRPr lang="cs-CZ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cs-CZ" b="1" u="sng" dirty="0" smtClean="0">
                <a:solidFill>
                  <a:srgbClr val="FF0000"/>
                </a:solidFill>
              </a:rPr>
              <a:t>Obvod</a:t>
            </a:r>
            <a:r>
              <a:rPr lang="cs-CZ" dirty="0" smtClean="0"/>
              <a:t> je </a:t>
            </a:r>
            <a:r>
              <a:rPr lang="cs-CZ" i="1" dirty="0" smtClean="0">
                <a:solidFill>
                  <a:srgbClr val="FF0000"/>
                </a:solidFill>
              </a:rPr>
              <a:t>součet všech stran. 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dirty="0" smtClean="0"/>
              <a:t>Jak vypočítám obvod?</a:t>
            </a:r>
          </a:p>
          <a:p>
            <a:pPr marL="742950" lvl="1" indent="-285750">
              <a:buFont typeface="Wingdings" pitchFamily="2" charset="2"/>
              <a:buChar char="§"/>
            </a:pPr>
            <a:r>
              <a:rPr lang="cs-CZ" dirty="0" smtClean="0"/>
              <a:t>8 + 8 + 8 + 8 = 32 cm</a:t>
            </a:r>
          </a:p>
          <a:p>
            <a:pPr marL="742950" lvl="1" indent="-285750">
              <a:buFont typeface="Wingdings" pitchFamily="2" charset="2"/>
              <a:buChar char="§"/>
            </a:pPr>
            <a:r>
              <a:rPr lang="cs-CZ" dirty="0" smtClean="0"/>
              <a:t>Čtyřikrát strana </a:t>
            </a:r>
            <a:r>
              <a:rPr lang="cs-CZ" i="1" dirty="0" smtClean="0"/>
              <a:t>a.</a:t>
            </a:r>
          </a:p>
          <a:p>
            <a:pPr lvl="1"/>
            <a:endParaRPr lang="cs-CZ" i="1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cs-CZ" b="1" u="sng" dirty="0" smtClean="0">
                <a:solidFill>
                  <a:srgbClr val="FF0000"/>
                </a:solidFill>
              </a:rPr>
              <a:t>Obvod</a:t>
            </a:r>
            <a:r>
              <a:rPr lang="cs-CZ" dirty="0" smtClean="0"/>
              <a:t> značíme </a:t>
            </a:r>
            <a:r>
              <a:rPr lang="cs-CZ" i="1" dirty="0" smtClean="0">
                <a:solidFill>
                  <a:srgbClr val="FF0000"/>
                </a:solidFill>
              </a:rPr>
              <a:t>malým psacím písmenem </a:t>
            </a:r>
            <a:r>
              <a:rPr lang="cs-CZ" b="1" i="1" u="sng" dirty="0" smtClean="0">
                <a:solidFill>
                  <a:srgbClr val="FF0000"/>
                </a:solidFill>
              </a:rPr>
              <a:t>o</a:t>
            </a:r>
            <a:r>
              <a:rPr lang="cs-CZ" dirty="0" smtClean="0"/>
              <a:t>.</a:t>
            </a:r>
          </a:p>
          <a:p>
            <a:pPr marL="285750" indent="-285750">
              <a:buFont typeface="Arial" pitchFamily="34" charset="0"/>
              <a:buChar char="•"/>
            </a:pPr>
            <a:endParaRPr lang="cs-CZ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cs-CZ" sz="2200" b="1" u="sng" dirty="0" smtClean="0">
                <a:solidFill>
                  <a:srgbClr val="FF0000"/>
                </a:solidFill>
              </a:rPr>
              <a:t>Vzoreček:</a:t>
            </a:r>
            <a:r>
              <a:rPr lang="cs-CZ" sz="2200" dirty="0" smtClean="0"/>
              <a:t> </a:t>
            </a:r>
            <a:r>
              <a:rPr lang="cs-CZ" sz="2200" i="1" dirty="0" smtClean="0">
                <a:solidFill>
                  <a:srgbClr val="FF0000"/>
                </a:solidFill>
              </a:rPr>
              <a:t>o = 4a</a:t>
            </a:r>
          </a:p>
          <a:p>
            <a:pPr marL="285750" indent="-285750">
              <a:buFont typeface="Wingdings" pitchFamily="2" charset="2"/>
              <a:buChar char="§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858254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11560" y="2072896"/>
            <a:ext cx="3312368" cy="3312368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cxnSp>
        <p:nvCxnSpPr>
          <p:cNvPr id="3" name="Přímá spojnice 2"/>
          <p:cNvCxnSpPr/>
          <p:nvPr/>
        </p:nvCxnSpPr>
        <p:spPr>
          <a:xfrm flipV="1">
            <a:off x="611560" y="2072896"/>
            <a:ext cx="0" cy="3312368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Přímá spojnice 3"/>
          <p:cNvCxnSpPr/>
          <p:nvPr/>
        </p:nvCxnSpPr>
        <p:spPr>
          <a:xfrm flipV="1">
            <a:off x="3923928" y="2072896"/>
            <a:ext cx="0" cy="3312368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Přímá spojnice 4"/>
          <p:cNvCxnSpPr/>
          <p:nvPr/>
        </p:nvCxnSpPr>
        <p:spPr>
          <a:xfrm>
            <a:off x="611560" y="5385264"/>
            <a:ext cx="3312368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611560" y="2082596"/>
            <a:ext cx="3312368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ovéPole 8"/>
          <p:cNvSpPr txBox="1"/>
          <p:nvPr/>
        </p:nvSpPr>
        <p:spPr>
          <a:xfrm>
            <a:off x="179512" y="1484783"/>
            <a:ext cx="3973760" cy="44781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500" dirty="0"/>
              <a:t>D</a:t>
            </a:r>
            <a:r>
              <a:rPr lang="cs-CZ" sz="3500" dirty="0" smtClean="0"/>
              <a:t>	                   C</a:t>
            </a:r>
          </a:p>
          <a:p>
            <a:r>
              <a:rPr lang="cs-CZ" sz="3500" dirty="0" smtClean="0"/>
              <a:t>		  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/>
          </a:p>
          <a:p>
            <a:r>
              <a:rPr lang="cs-CZ" sz="3500" dirty="0"/>
              <a:t>A</a:t>
            </a:r>
            <a:r>
              <a:rPr lang="cs-CZ" sz="3500" dirty="0" smtClean="0"/>
              <a:t>		</a:t>
            </a:r>
            <a:r>
              <a:rPr lang="cs-CZ" sz="3500" i="1" dirty="0" smtClean="0"/>
              <a:t>a</a:t>
            </a:r>
            <a:r>
              <a:rPr lang="cs-CZ" sz="3500" dirty="0" smtClean="0"/>
              <a:t>	     B</a:t>
            </a:r>
            <a:endParaRPr lang="cs-CZ" sz="3500" dirty="0"/>
          </a:p>
        </p:txBody>
      </p:sp>
      <p:cxnSp>
        <p:nvCxnSpPr>
          <p:cNvPr id="10" name="Přímá spojnice 9"/>
          <p:cNvCxnSpPr/>
          <p:nvPr/>
        </p:nvCxnSpPr>
        <p:spPr>
          <a:xfrm flipV="1">
            <a:off x="1475656" y="2067673"/>
            <a:ext cx="0" cy="3312368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10"/>
          <p:cNvCxnSpPr/>
          <p:nvPr/>
        </p:nvCxnSpPr>
        <p:spPr>
          <a:xfrm flipV="1">
            <a:off x="2268426" y="2082596"/>
            <a:ext cx="0" cy="3312368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11"/>
          <p:cNvCxnSpPr/>
          <p:nvPr/>
        </p:nvCxnSpPr>
        <p:spPr>
          <a:xfrm flipV="1">
            <a:off x="3131840" y="2067673"/>
            <a:ext cx="0" cy="3312368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>
            <a:off x="622917" y="2924944"/>
            <a:ext cx="3289653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15"/>
          <p:cNvCxnSpPr/>
          <p:nvPr/>
        </p:nvCxnSpPr>
        <p:spPr>
          <a:xfrm>
            <a:off x="611560" y="3738780"/>
            <a:ext cx="3289653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16"/>
          <p:cNvCxnSpPr/>
          <p:nvPr/>
        </p:nvCxnSpPr>
        <p:spPr>
          <a:xfrm>
            <a:off x="634275" y="4509120"/>
            <a:ext cx="3289653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ovéPole 17"/>
          <p:cNvSpPr txBox="1"/>
          <p:nvPr/>
        </p:nvSpPr>
        <p:spPr>
          <a:xfrm>
            <a:off x="4355976" y="836712"/>
            <a:ext cx="446449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000" b="1" smtClean="0">
                <a:solidFill>
                  <a:srgbClr val="FF0000"/>
                </a:solidFill>
              </a:rPr>
              <a:t>Obsah </a:t>
            </a:r>
            <a:r>
              <a:rPr lang="cs-CZ" sz="3000" b="1" smtClean="0">
                <a:solidFill>
                  <a:srgbClr val="FF0000"/>
                </a:solidFill>
              </a:rPr>
              <a:t>čtverce</a:t>
            </a:r>
            <a:endParaRPr lang="cs-CZ" sz="3000" b="1" dirty="0">
              <a:solidFill>
                <a:srgbClr val="FF0000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4427984" y="1669449"/>
            <a:ext cx="4320480" cy="46012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sz="2000" dirty="0" smtClean="0"/>
              <a:t>Kolik čtverečků potřebujeme?</a:t>
            </a:r>
          </a:p>
          <a:p>
            <a:pPr marL="742950" lvl="1" indent="-285750">
              <a:buFont typeface="Wingdings" pitchFamily="2" charset="2"/>
              <a:buChar char="§"/>
            </a:pPr>
            <a:r>
              <a:rPr lang="cs-CZ" sz="2000" dirty="0">
                <a:solidFill>
                  <a:srgbClr val="FF0000"/>
                </a:solidFill>
              </a:rPr>
              <a:t>4</a:t>
            </a:r>
            <a:r>
              <a:rPr lang="cs-CZ" sz="2000" dirty="0" smtClean="0">
                <a:solidFill>
                  <a:srgbClr val="FF0000"/>
                </a:solidFill>
              </a:rPr>
              <a:t> * 4 = 16</a:t>
            </a:r>
          </a:p>
          <a:p>
            <a:pPr marL="742950" lvl="1" indent="-285750">
              <a:buFont typeface="Wingdings" pitchFamily="2" charset="2"/>
              <a:buChar char="§"/>
            </a:pPr>
            <a:r>
              <a:rPr lang="cs-CZ" sz="2000" i="1" dirty="0" smtClean="0">
                <a:solidFill>
                  <a:srgbClr val="FF0000"/>
                </a:solidFill>
              </a:rPr>
              <a:t>Čtyři řady po </a:t>
            </a:r>
            <a:r>
              <a:rPr lang="cs-CZ" sz="2000" i="1" dirty="0" err="1" smtClean="0">
                <a:solidFill>
                  <a:srgbClr val="FF0000"/>
                </a:solidFill>
              </a:rPr>
              <a:t>čteřech</a:t>
            </a:r>
            <a:r>
              <a:rPr lang="cs-CZ" sz="2000" i="1" dirty="0" smtClean="0">
                <a:solidFill>
                  <a:srgbClr val="FF0000"/>
                </a:solidFill>
              </a:rPr>
              <a:t> čtverečcích.</a:t>
            </a:r>
          </a:p>
          <a:p>
            <a:pPr lvl="1"/>
            <a:endParaRPr lang="cs-CZ" sz="2000" i="1" dirty="0" smtClean="0">
              <a:solidFill>
                <a:srgbClr val="FF0000"/>
              </a:solidFill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cs-CZ" sz="2000" b="1" u="sng" dirty="0" smtClean="0">
                <a:solidFill>
                  <a:srgbClr val="FF0000"/>
                </a:solidFill>
              </a:rPr>
              <a:t>Obsah</a:t>
            </a:r>
            <a:r>
              <a:rPr lang="cs-CZ" sz="2000" dirty="0" smtClean="0"/>
              <a:t> značíme </a:t>
            </a:r>
            <a:r>
              <a:rPr lang="cs-CZ" sz="2000" i="1" dirty="0" smtClean="0">
                <a:solidFill>
                  <a:srgbClr val="FF0000"/>
                </a:solidFill>
              </a:rPr>
              <a:t>velkým tiskacím</a:t>
            </a:r>
            <a:r>
              <a:rPr lang="cs-CZ" sz="2000" b="1" u="sng" dirty="0" smtClean="0">
                <a:solidFill>
                  <a:srgbClr val="FF0000"/>
                </a:solidFill>
              </a:rPr>
              <a:t> S</a:t>
            </a:r>
            <a:r>
              <a:rPr lang="cs-CZ" sz="2000" dirty="0" smtClean="0"/>
              <a:t>.</a:t>
            </a:r>
          </a:p>
          <a:p>
            <a:endParaRPr lang="cs-CZ" sz="2500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cs-CZ" sz="2500" b="1" u="sng" dirty="0" smtClean="0">
                <a:solidFill>
                  <a:srgbClr val="FF0000"/>
                </a:solidFill>
              </a:rPr>
              <a:t>Vzoreček:</a:t>
            </a:r>
            <a:r>
              <a:rPr lang="cs-CZ" sz="2500" dirty="0" smtClean="0"/>
              <a:t> </a:t>
            </a:r>
            <a:r>
              <a:rPr lang="cs-CZ" sz="2500" b="1" dirty="0" smtClean="0">
                <a:solidFill>
                  <a:srgbClr val="FF0000"/>
                </a:solidFill>
              </a:rPr>
              <a:t>S = a * a</a:t>
            </a:r>
          </a:p>
          <a:p>
            <a:pPr marL="342900" indent="-342900">
              <a:buFont typeface="Arial" pitchFamily="34" charset="0"/>
              <a:buChar char="•"/>
            </a:pPr>
            <a:endParaRPr lang="cs-CZ" sz="2500" b="1" dirty="0" smtClean="0">
              <a:solidFill>
                <a:srgbClr val="FF0000"/>
              </a:solidFill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cs-CZ" sz="2000" dirty="0" smtClean="0"/>
              <a:t>Výsledek nám vyjde v jednotkách metrů </a:t>
            </a:r>
            <a:r>
              <a:rPr lang="cs-CZ" sz="2000" dirty="0" err="1" smtClean="0"/>
              <a:t>čtverčních</a:t>
            </a:r>
            <a:r>
              <a:rPr lang="cs-CZ" sz="2000" dirty="0" smtClean="0"/>
              <a:t> = </a:t>
            </a:r>
            <a:r>
              <a:rPr lang="cs-CZ" sz="2000" b="1" u="sng" dirty="0" smtClean="0"/>
              <a:t>m</a:t>
            </a:r>
            <a:r>
              <a:rPr lang="cs-CZ" sz="2000" b="1" u="sng" baseline="30000" dirty="0" smtClean="0"/>
              <a:t>2</a:t>
            </a:r>
          </a:p>
          <a:p>
            <a:pPr marL="285750" indent="-285750">
              <a:buFont typeface="Arial" pitchFamily="34" charset="0"/>
              <a:buChar char="•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722035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71600" y="692696"/>
            <a:ext cx="7344816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200" dirty="0" smtClean="0"/>
              <a:t>Vypočítejte:</a:t>
            </a:r>
          </a:p>
          <a:p>
            <a:endParaRPr lang="cs-CZ" dirty="0" smtClean="0"/>
          </a:p>
          <a:p>
            <a:r>
              <a:rPr lang="cs-CZ" sz="2000" dirty="0" smtClean="0"/>
              <a:t>David má pokojíček ve tvaru čtverce. Jedna strana pokoje měří 5 metrů. Kolik metrů čtverečních lina bude potřebovat na pokrytí celé podlahy?</a:t>
            </a:r>
            <a:endParaRPr lang="cs-CZ" sz="2000" dirty="0"/>
          </a:p>
        </p:txBody>
      </p:sp>
      <p:pic>
        <p:nvPicPr>
          <p:cNvPr id="1026" name="Picture 2" descr="C:\Users\ZSTREBON\AppData\Local\Microsoft\Windows\Temporary Internet Files\Content.IE5\69JGZ4KK\MP900423029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9344" y="2132856"/>
            <a:ext cx="4077072" cy="4077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52717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23528" y="548680"/>
            <a:ext cx="4572000" cy="159575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  <a:spcAft>
                <a:spcPts val="1200"/>
              </a:spcAft>
            </a:pPr>
            <a:r>
              <a:rPr lang="cs-CZ" dirty="0"/>
              <a:t>Zdroje:</a:t>
            </a:r>
          </a:p>
          <a:p>
            <a:pPr>
              <a:lnSpc>
                <a:spcPct val="150000"/>
              </a:lnSpc>
              <a:spcAft>
                <a:spcPts val="1200"/>
              </a:spcAft>
            </a:pPr>
            <a:r>
              <a:rPr lang="cs-CZ" dirty="0"/>
              <a:t>	Archiv autora</a:t>
            </a:r>
          </a:p>
          <a:p>
            <a:pPr>
              <a:lnSpc>
                <a:spcPct val="150000"/>
              </a:lnSpc>
              <a:spcAft>
                <a:spcPts val="1200"/>
              </a:spcAft>
            </a:pPr>
            <a:r>
              <a:rPr lang="cs-CZ" dirty="0"/>
              <a:t>	</a:t>
            </a:r>
            <a:r>
              <a:rPr lang="cs-CZ" u="sng" dirty="0">
                <a:hlinkClick r:id="rId2"/>
              </a:rPr>
              <a:t>www.office.misrosoft.com</a:t>
            </a:r>
            <a:r>
              <a:rPr lang="cs-CZ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170066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29</TotalTime>
  <Words>277</Words>
  <Application>Microsoft Office PowerPoint</Application>
  <PresentationFormat>Předvádění na obrazovce (4:3)</PresentationFormat>
  <Paragraphs>108</Paragraphs>
  <Slides>7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6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14" baseType="lpstr">
      <vt:lpstr>Arial</vt:lpstr>
      <vt:lpstr>Georgia</vt:lpstr>
      <vt:lpstr>Times New Roman</vt:lpstr>
      <vt:lpstr>Trebuchet MS</vt:lpstr>
      <vt:lpstr>Verdana</vt:lpstr>
      <vt:lpstr>Wingdings</vt:lpstr>
      <vt:lpstr>Aerodynamika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ZSTREBON</dc:creator>
  <cp:lastModifiedBy>Petra</cp:lastModifiedBy>
  <cp:revision>5</cp:revision>
  <dcterms:created xsi:type="dcterms:W3CDTF">2012-03-27T15:35:31Z</dcterms:created>
  <dcterms:modified xsi:type="dcterms:W3CDTF">2016-01-12T15:58:36Z</dcterms:modified>
</cp:coreProperties>
</file>