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65" r:id="rId5"/>
    <p:sldId id="264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10AAA46-4121-4EA5-8AEE-9EFB3898821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5D2087-86C4-42C7-9862-4A2A66791F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107560"/>
              </p:ext>
            </p:extLst>
          </p:nvPr>
        </p:nvGraphicFramePr>
        <p:xfrm>
          <a:off x="1665288" y="2414588"/>
          <a:ext cx="5813425" cy="31088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VY_32_INOVACE_3269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Obdélník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Základní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rovinné geometrické tvary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Matematika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 obsahuje pět snímků obsahující</a:t>
                      </a:r>
                      <a:r>
                        <a:rPr lang="cs-CZ" sz="1200" baseline="0" dirty="0" smtClean="0">
                          <a:effectLst/>
                        </a:rPr>
                        <a:t> základní souhrnné informace o obdélníku.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Řeší jednoduché praktické slovní úlohy a problémy, </a:t>
                      </a:r>
                      <a:r>
                        <a:rPr lang="cs-CZ" sz="1200" dirty="0" smtClean="0">
                          <a:effectLst/>
                        </a:rPr>
                        <a:t>Žáci si zopakují</a:t>
                      </a:r>
                      <a:r>
                        <a:rPr lang="cs-CZ" sz="1200" baseline="0" dirty="0" smtClean="0">
                          <a:effectLst/>
                        </a:rPr>
                        <a:t> již získané informace o základních geometrických útvarech a doplní si rozšiřující informace. Žáci by se měli po shlédnutí této prezentace orientovat v termínech strana, vrchol, úhlopříčka, obvod, obsah, apod.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565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79511" y="1203575"/>
            <a:ext cx="3180679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D		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C</a:t>
            </a: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	</a:t>
            </a:r>
            <a:r>
              <a:rPr kumimoji="0" lang="cs-CZ" sz="25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43924" y="1988404"/>
            <a:ext cx="49685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b="1" u="sng" dirty="0" smtClean="0">
                <a:solidFill>
                  <a:srgbClr val="FF0000"/>
                </a:solidFill>
              </a:rPr>
              <a:t>Obdélník</a:t>
            </a:r>
            <a:r>
              <a:rPr lang="cs-CZ" sz="2200" dirty="0" smtClean="0"/>
              <a:t> je </a:t>
            </a:r>
            <a:r>
              <a:rPr lang="cs-CZ" sz="2200" b="1" dirty="0" smtClean="0">
                <a:solidFill>
                  <a:srgbClr val="FF0000"/>
                </a:solidFill>
              </a:rPr>
              <a:t>čtyřúhelník</a:t>
            </a:r>
            <a:r>
              <a:rPr lang="cs-CZ" sz="22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u="sng" dirty="0" smtClean="0"/>
              <a:t>Vrcholy</a:t>
            </a:r>
            <a:r>
              <a:rPr lang="cs-CZ" sz="2200" dirty="0" smtClean="0"/>
              <a:t> obdélníku ABCD jsou A, B, C, D.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u="sng" dirty="0" smtClean="0"/>
              <a:t>Strany</a:t>
            </a:r>
            <a:r>
              <a:rPr lang="cs-CZ" sz="2200" dirty="0" smtClean="0"/>
              <a:t> obdélníku ABCD jsou úsečky AB, BC, CD, DA.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i="1" u="sng" dirty="0" smtClean="0">
                <a:solidFill>
                  <a:srgbClr val="FF0000"/>
                </a:solidFill>
              </a:rPr>
              <a:t>Protější</a:t>
            </a:r>
            <a:r>
              <a:rPr lang="cs-CZ" sz="2200" dirty="0" smtClean="0"/>
              <a:t> strany jsou </a:t>
            </a:r>
            <a:r>
              <a:rPr lang="cs-CZ" sz="2200" u="sng" dirty="0" smtClean="0">
                <a:solidFill>
                  <a:srgbClr val="FF0000"/>
                </a:solidFill>
              </a:rPr>
              <a:t>rovnoběžné</a:t>
            </a:r>
            <a:r>
              <a:rPr lang="cs-CZ" sz="2200" dirty="0" smtClean="0"/>
              <a:t> a </a:t>
            </a:r>
            <a:r>
              <a:rPr lang="cs-CZ" sz="2200" u="sng" dirty="0" smtClean="0">
                <a:solidFill>
                  <a:srgbClr val="FF0000"/>
                </a:solidFill>
              </a:rPr>
              <a:t>jsou</a:t>
            </a:r>
            <a:r>
              <a:rPr lang="cs-CZ" sz="2200" dirty="0" smtClean="0"/>
              <a:t> </a:t>
            </a:r>
            <a:r>
              <a:rPr lang="cs-CZ" sz="2200" u="sng" dirty="0" smtClean="0">
                <a:solidFill>
                  <a:srgbClr val="FF0000"/>
                </a:solidFill>
              </a:rPr>
              <a:t>shodné</a:t>
            </a:r>
            <a:r>
              <a:rPr lang="cs-CZ" sz="2200" dirty="0" smtClean="0"/>
              <a:t>.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200" b="1" i="1" u="sng" dirty="0" smtClean="0">
                <a:solidFill>
                  <a:srgbClr val="FF0000"/>
                </a:solidFill>
              </a:rPr>
              <a:t>Sousední</a:t>
            </a:r>
            <a:r>
              <a:rPr lang="cs-CZ" sz="2200" dirty="0" smtClean="0"/>
              <a:t> strany jsou na sebe </a:t>
            </a:r>
            <a:r>
              <a:rPr lang="cs-CZ" sz="2200" u="sng" dirty="0" smtClean="0">
                <a:solidFill>
                  <a:srgbClr val="FF0000"/>
                </a:solidFill>
              </a:rPr>
              <a:t>kolmé</a:t>
            </a:r>
            <a:r>
              <a:rPr lang="cs-CZ" sz="2200" dirty="0" smtClean="0"/>
              <a:t> a </a:t>
            </a:r>
            <a:r>
              <a:rPr lang="cs-CZ" sz="2200" u="sng" dirty="0" smtClean="0">
                <a:solidFill>
                  <a:srgbClr val="FF0000"/>
                </a:solidFill>
              </a:rPr>
              <a:t>nejsou shodné</a:t>
            </a:r>
            <a:r>
              <a:rPr lang="cs-CZ" sz="2200" dirty="0" smtClean="0"/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80566" y="435708"/>
            <a:ext cx="3766425" cy="7848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4500" b="1" u="sng" dirty="0" smtClean="0">
                <a:solidFill>
                  <a:srgbClr val="FF0000"/>
                </a:solidFill>
              </a:rPr>
              <a:t>OBDÉLNÍK</a:t>
            </a:r>
            <a:endParaRPr lang="cs-CZ" sz="4500" b="1" u="sng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05574" y="1629873"/>
            <a:ext cx="2323783" cy="385638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3129358" y="1629873"/>
            <a:ext cx="0" cy="38563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05575" y="5486260"/>
            <a:ext cx="232378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05575" y="1629873"/>
            <a:ext cx="232378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805575" y="1629873"/>
            <a:ext cx="0" cy="38563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28857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67944" y="2348880"/>
            <a:ext cx="4572000" cy="178510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b="1" i="1" u="sng" dirty="0">
                <a:solidFill>
                  <a:srgbClr val="FF0000"/>
                </a:solidFill>
              </a:rPr>
              <a:t>Úhlopříčky</a:t>
            </a:r>
            <a:r>
              <a:rPr lang="cs-CZ" sz="2200" dirty="0"/>
              <a:t> obdélníku ABCD jsou úsečky AC a BD.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b="1" i="1" u="sng" dirty="0">
                <a:solidFill>
                  <a:srgbClr val="FF0000"/>
                </a:solidFill>
              </a:rPr>
              <a:t>Úhlopříčky</a:t>
            </a:r>
            <a:r>
              <a:rPr lang="cs-CZ" sz="2200" dirty="0"/>
              <a:t> jsou </a:t>
            </a:r>
            <a:r>
              <a:rPr lang="cs-CZ" sz="2200" u="sng" dirty="0">
                <a:solidFill>
                  <a:srgbClr val="FF0000"/>
                </a:solidFill>
              </a:rPr>
              <a:t>shodné, půlí se a nejsou</a:t>
            </a:r>
            <a:r>
              <a:rPr lang="cs-CZ" sz="2200" dirty="0"/>
              <a:t> na sebe </a:t>
            </a:r>
            <a:r>
              <a:rPr lang="cs-CZ" sz="2200" u="sng" dirty="0">
                <a:solidFill>
                  <a:srgbClr val="FF0000"/>
                </a:solidFill>
              </a:rPr>
              <a:t>kolmé</a:t>
            </a:r>
            <a:r>
              <a:rPr lang="cs-CZ" sz="2200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1053662"/>
            <a:ext cx="2323783" cy="385638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323528" y="627365"/>
            <a:ext cx="3180679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D		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C</a:t>
            </a: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	</a:t>
            </a:r>
            <a:r>
              <a:rPr kumimoji="0" lang="cs-CZ" sz="25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971599" y="1074444"/>
            <a:ext cx="2323783" cy="3856387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71598" y="1066238"/>
            <a:ext cx="2323783" cy="3856387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71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053662"/>
            <a:ext cx="2323783" cy="385638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323528" y="627365"/>
            <a:ext cx="3382657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D		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C</a:t>
            </a: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</a:t>
            </a:r>
            <a:r>
              <a:rPr lang="cs-CZ" sz="2500" i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  <a:endParaRPr lang="cs-CZ" sz="2500" i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	</a:t>
            </a:r>
            <a:r>
              <a:rPr kumimoji="0" lang="cs-CZ" sz="25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a        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928" y="723069"/>
            <a:ext cx="37444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Obvod obdélníku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1628800"/>
            <a:ext cx="345638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r>
              <a:rPr lang="cs-CZ" dirty="0" smtClean="0"/>
              <a:t> = 5 cm</a:t>
            </a:r>
          </a:p>
          <a:p>
            <a:r>
              <a:rPr lang="cs-CZ" i="1" dirty="0" smtClean="0"/>
              <a:t>b</a:t>
            </a:r>
            <a:r>
              <a:rPr lang="cs-CZ" dirty="0" smtClean="0"/>
              <a:t> = 9 cm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b="1" u="sng" dirty="0" smtClean="0">
                <a:solidFill>
                  <a:srgbClr val="FF0000"/>
                </a:solidFill>
              </a:rPr>
              <a:t>Obvod</a:t>
            </a:r>
            <a:r>
              <a:rPr lang="cs-CZ" dirty="0" smtClean="0"/>
              <a:t> je </a:t>
            </a:r>
            <a:r>
              <a:rPr lang="cs-CZ" i="1" dirty="0" smtClean="0">
                <a:solidFill>
                  <a:srgbClr val="FF0000"/>
                </a:solidFill>
              </a:rPr>
              <a:t>součet všech stran.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Jak vypočítám obvod?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5 + 5 + 9 + 9 = 28 cm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Dvakrát strana </a:t>
            </a:r>
            <a:r>
              <a:rPr lang="cs-CZ" i="1" dirty="0" smtClean="0"/>
              <a:t>a + </a:t>
            </a:r>
            <a:r>
              <a:rPr lang="cs-CZ" dirty="0" smtClean="0"/>
              <a:t>dvakrát strana </a:t>
            </a:r>
            <a:r>
              <a:rPr lang="cs-CZ" i="1" dirty="0" smtClean="0"/>
              <a:t>b.</a:t>
            </a:r>
          </a:p>
          <a:p>
            <a:pPr lvl="1"/>
            <a:endParaRPr lang="cs-CZ" i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b="1" u="sng" dirty="0" smtClean="0">
                <a:solidFill>
                  <a:srgbClr val="FF0000"/>
                </a:solidFill>
              </a:rPr>
              <a:t>Obvod</a:t>
            </a:r>
            <a:r>
              <a:rPr lang="cs-CZ" dirty="0" smtClean="0"/>
              <a:t> značíme </a:t>
            </a:r>
            <a:r>
              <a:rPr lang="cs-CZ" i="1" dirty="0" smtClean="0">
                <a:solidFill>
                  <a:srgbClr val="FF0000"/>
                </a:solidFill>
              </a:rPr>
              <a:t>malým psacím písmenem </a:t>
            </a:r>
            <a:r>
              <a:rPr lang="cs-CZ" b="1" i="1" u="sng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u="sng" dirty="0" smtClean="0">
                <a:solidFill>
                  <a:srgbClr val="FF0000"/>
                </a:solidFill>
              </a:rPr>
              <a:t>Vzoreček:</a:t>
            </a:r>
            <a:r>
              <a:rPr lang="cs-CZ" sz="2200" dirty="0" smtClean="0"/>
              <a:t> </a:t>
            </a:r>
            <a:r>
              <a:rPr lang="cs-CZ" sz="2200" i="1" dirty="0" smtClean="0">
                <a:solidFill>
                  <a:srgbClr val="FF0000"/>
                </a:solidFill>
              </a:rPr>
              <a:t>o = 2a + 2b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600" y="4929486"/>
            <a:ext cx="232378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71600" y="1072229"/>
            <a:ext cx="232378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295383" y="1073099"/>
            <a:ext cx="0" cy="38563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961973" y="1073099"/>
            <a:ext cx="0" cy="38563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55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053662"/>
            <a:ext cx="2448272" cy="41035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323528" y="558576"/>
            <a:ext cx="3526928" cy="5093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D		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C</a:t>
            </a: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  </a:t>
            </a:r>
            <a:r>
              <a:rPr kumimoji="0" lang="cs-CZ" sz="25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5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5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A</a:t>
            </a:r>
            <a:r>
              <a:rPr kumimoji="0" lang="cs-CZ" sz="2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	</a:t>
            </a:r>
            <a:r>
              <a:rPr kumimoji="0" lang="cs-CZ" sz="25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</a:t>
            </a:r>
            <a:r>
              <a:rPr kumimoji="0" lang="cs-CZ" sz="25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r>
              <a:rPr kumimoji="0" lang="cs-CZ" sz="25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</a:t>
            </a:r>
            <a:r>
              <a:rPr lang="cs-CZ" sz="25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4293096"/>
            <a:ext cx="24482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71600" y="3501008"/>
            <a:ext cx="24482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71600" y="2708920"/>
            <a:ext cx="24482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971600" y="1844824"/>
            <a:ext cx="24482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763688" y="1053662"/>
            <a:ext cx="0" cy="410353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627784" y="1053662"/>
            <a:ext cx="0" cy="410353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094971" y="684330"/>
            <a:ext cx="33843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Obsah obdélníku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94971" y="1830301"/>
            <a:ext cx="4608512" cy="34009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Kolik čtverečků potřebujeme?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3 * 5 = 15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i="1" dirty="0" smtClean="0">
                <a:solidFill>
                  <a:srgbClr val="FF0000"/>
                </a:solidFill>
              </a:rPr>
              <a:t>Tři řady po pěti čtverečcích.</a:t>
            </a:r>
          </a:p>
          <a:p>
            <a:pPr lvl="1"/>
            <a:endParaRPr lang="cs-CZ" sz="2000" i="1" dirty="0" smtClean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u="sng" dirty="0" smtClean="0">
                <a:solidFill>
                  <a:srgbClr val="FF0000"/>
                </a:solidFill>
              </a:rPr>
              <a:t>Obsah</a:t>
            </a:r>
            <a:r>
              <a:rPr lang="cs-CZ" sz="2000" dirty="0" smtClean="0"/>
              <a:t> značíme </a:t>
            </a:r>
            <a:r>
              <a:rPr lang="cs-CZ" sz="2000" i="1" dirty="0" smtClean="0">
                <a:solidFill>
                  <a:srgbClr val="FF0000"/>
                </a:solidFill>
              </a:rPr>
              <a:t>velkým tiskacím</a:t>
            </a:r>
            <a:r>
              <a:rPr lang="cs-CZ" sz="2000" b="1" u="sng" dirty="0" smtClean="0">
                <a:solidFill>
                  <a:srgbClr val="FF0000"/>
                </a:solidFill>
              </a:rPr>
              <a:t> S</a:t>
            </a:r>
            <a:r>
              <a:rPr lang="cs-CZ" sz="2000" dirty="0" smtClean="0"/>
              <a:t>.</a:t>
            </a:r>
          </a:p>
          <a:p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b="1" u="sng" dirty="0" smtClean="0">
                <a:solidFill>
                  <a:srgbClr val="FF0000"/>
                </a:solidFill>
              </a:rPr>
              <a:t>Vzoreček:</a:t>
            </a:r>
            <a:r>
              <a:rPr lang="cs-CZ" sz="2500" dirty="0"/>
              <a:t> </a:t>
            </a:r>
            <a:r>
              <a:rPr lang="cs-CZ" sz="2500" b="1" dirty="0" smtClean="0">
                <a:solidFill>
                  <a:srgbClr val="FF0000"/>
                </a:solidFill>
              </a:rPr>
              <a:t>S = a * b</a:t>
            </a:r>
            <a:endParaRPr lang="cs-CZ" sz="2500" b="1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500" b="1" dirty="0" smtClean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Výsledek nám vyjde v jednotkách metrů </a:t>
            </a:r>
            <a:r>
              <a:rPr lang="cs-CZ" sz="2000" dirty="0" err="1" smtClean="0"/>
              <a:t>čtverčních</a:t>
            </a:r>
            <a:r>
              <a:rPr lang="cs-CZ" sz="2000" dirty="0" smtClean="0"/>
              <a:t> = </a:t>
            </a:r>
            <a:r>
              <a:rPr lang="cs-CZ" sz="2000" b="1" u="sng" dirty="0" smtClean="0"/>
              <a:t>m</a:t>
            </a:r>
            <a:r>
              <a:rPr lang="cs-CZ" sz="2000" b="1" u="sng" baseline="30000" dirty="0" smtClean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0832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70567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Vypočítejte:</a:t>
            </a:r>
          </a:p>
          <a:p>
            <a:endParaRPr lang="cs-CZ" dirty="0" smtClean="0"/>
          </a:p>
          <a:p>
            <a:pPr algn="just"/>
            <a:r>
              <a:rPr lang="cs-CZ" sz="2000" dirty="0" smtClean="0"/>
              <a:t>Paní Nováková má zahradu širokou 6 metrů, délka zahrady je 11 metrů. Kolem celé zahrady chce vybudovat plot, kolik metrů pletiva bude potřebovat?</a:t>
            </a:r>
            <a:endParaRPr lang="cs-CZ" sz="2000" dirty="0"/>
          </a:p>
        </p:txBody>
      </p:sp>
      <p:pic>
        <p:nvPicPr>
          <p:cNvPr id="1026" name="Picture 2" descr="C:\Users\ZSTREBON\AppData\Local\Microsoft\Windows\Temporary Internet Files\Content.IE5\YSFGGJHQ\MP9004317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20101"/>
            <a:ext cx="3933056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97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4572000" cy="159575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</a:t>
            </a:r>
            <a:r>
              <a:rPr lang="cs-CZ" u="sng" dirty="0">
                <a:hlinkClick r:id="rId2"/>
              </a:rPr>
              <a:t>www.office.misrosoft.com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267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305</TotalTime>
  <Words>294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22</cp:revision>
  <dcterms:created xsi:type="dcterms:W3CDTF">2012-02-21T06:35:12Z</dcterms:created>
  <dcterms:modified xsi:type="dcterms:W3CDTF">2012-04-04T11:36:26Z</dcterms:modified>
</cp:coreProperties>
</file>