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60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813379-9932-490D-970D-D6B983F7683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A995DF-9D20-4AE2-9CDE-B3A8F0C39E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496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49171-7A58-46E0-BC65-EE9DA585C31F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78FCCB-D13F-45FC-977F-005F620C362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49171-7A58-46E0-BC65-EE9DA585C31F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78FCCB-D13F-45FC-977F-005F620C362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49171-7A58-46E0-BC65-EE9DA585C31F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78FCCB-D13F-45FC-977F-005F620C36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49171-7A58-46E0-BC65-EE9DA585C31F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78FCCB-D13F-45FC-977F-005F620C362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49171-7A58-46E0-BC65-EE9DA585C31F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78FCCB-D13F-45FC-977F-005F620C362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49171-7A58-46E0-BC65-EE9DA585C31F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78FCCB-D13F-45FC-977F-005F620C36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49171-7A58-46E0-BC65-EE9DA585C31F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78FCCB-D13F-45FC-977F-005F620C36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49171-7A58-46E0-BC65-EE9DA585C31F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78FCCB-D13F-45FC-977F-005F620C36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49171-7A58-46E0-BC65-EE9DA585C31F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78FCCB-D13F-45FC-977F-005F620C362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49171-7A58-46E0-BC65-EE9DA585C31F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78FCCB-D13F-45FC-977F-005F620C36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49171-7A58-46E0-BC65-EE9DA585C31F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78FCCB-D13F-45FC-977F-005F620C36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D549171-7A58-46E0-BC65-EE9DA585C31F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678FCCB-D13F-45FC-977F-005F620C362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7724098"/>
              </p:ext>
            </p:extLst>
          </p:nvPr>
        </p:nvGraphicFramePr>
        <p:xfrm>
          <a:off x="1665288" y="2414588"/>
          <a:ext cx="5813425" cy="3331161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22232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Šárka Petříková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VY_32_INOVACE_3270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Písemné násobení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Písemné násobení jednociferným i víceciferným činitelem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4.C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prezentaci, která žákům pomůže k osvojení postupu písemného násobení.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Žáci si nejprve zopakují postup pamětného násobení, poté si osvojí postup písemného násobení jednociferným činitelem bez i s přechodem přes desítku a nakonec se naučí i postup písemného násobení víceciferným činitelem.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Pracovní list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85468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332656"/>
            <a:ext cx="8640960" cy="61709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500" b="1" u="sng" dirty="0" smtClean="0">
                <a:solidFill>
                  <a:srgbClr val="FF0000"/>
                </a:solidFill>
              </a:rPr>
              <a:t>Pamětné násobení:</a:t>
            </a:r>
            <a:endParaRPr lang="cs-CZ" sz="4500" b="1" u="sng" dirty="0">
              <a:solidFill>
                <a:srgbClr val="FF0000"/>
              </a:solidFill>
            </a:endParaRPr>
          </a:p>
          <a:p>
            <a:endParaRPr lang="cs-CZ" sz="2500" dirty="0" smtClean="0"/>
          </a:p>
          <a:p>
            <a:pPr algn="ctr"/>
            <a:r>
              <a:rPr lang="cs-CZ" sz="2500" dirty="0" smtClean="0"/>
              <a:t>41 </a:t>
            </a:r>
            <a:r>
              <a:rPr lang="cs-CZ" sz="2500" dirty="0" smtClean="0"/>
              <a:t>. </a:t>
            </a:r>
            <a:r>
              <a:rPr lang="cs-CZ" sz="2500" dirty="0" smtClean="0"/>
              <a:t>2 </a:t>
            </a:r>
          </a:p>
          <a:p>
            <a:pPr marL="342900" indent="-342900">
              <a:buAutoNum type="arabicPeriod"/>
            </a:pPr>
            <a:r>
              <a:rPr lang="cs-CZ" sz="2500" dirty="0" smtClean="0"/>
              <a:t>Rozložíme si číslo na taková čísla, která umíme vynásobit 2:</a:t>
            </a:r>
          </a:p>
          <a:p>
            <a:r>
              <a:rPr lang="cs-CZ" sz="2500" dirty="0"/>
              <a:t>	</a:t>
            </a:r>
            <a:endParaRPr lang="cs-CZ" sz="2500" dirty="0" smtClean="0"/>
          </a:p>
          <a:p>
            <a:r>
              <a:rPr lang="cs-CZ" sz="2500" dirty="0" smtClean="0"/>
              <a:t>	41 </a:t>
            </a:r>
            <a:r>
              <a:rPr lang="cs-CZ" sz="2500" dirty="0" smtClean="0"/>
              <a:t>. </a:t>
            </a:r>
            <a:r>
              <a:rPr lang="cs-CZ" sz="2500" dirty="0" smtClean="0"/>
              <a:t>2 = </a:t>
            </a:r>
            <a:r>
              <a:rPr lang="cs-CZ" sz="2500" b="1" dirty="0" smtClean="0">
                <a:solidFill>
                  <a:srgbClr val="FF0000"/>
                </a:solidFill>
              </a:rPr>
              <a:t>(40 + 1)</a:t>
            </a:r>
            <a:r>
              <a:rPr lang="cs-CZ" sz="2500" dirty="0" smtClean="0"/>
              <a:t> </a:t>
            </a:r>
            <a:r>
              <a:rPr lang="cs-CZ" sz="2500" dirty="0" smtClean="0">
                <a:solidFill>
                  <a:srgbClr val="0070C0"/>
                </a:solidFill>
              </a:rPr>
              <a:t>. </a:t>
            </a:r>
            <a:r>
              <a:rPr lang="cs-CZ" sz="2500" dirty="0" smtClean="0">
                <a:solidFill>
                  <a:srgbClr val="0070C0"/>
                </a:solidFill>
              </a:rPr>
              <a:t>2</a:t>
            </a:r>
            <a:r>
              <a:rPr lang="cs-CZ" sz="2500" dirty="0" smtClean="0"/>
              <a:t> </a:t>
            </a:r>
          </a:p>
          <a:p>
            <a:endParaRPr lang="cs-CZ" sz="2500" dirty="0" smtClean="0"/>
          </a:p>
          <a:p>
            <a:pPr marL="342900" indent="-342900">
              <a:buAutoNum type="arabicPeriod" startAt="2"/>
            </a:pPr>
            <a:r>
              <a:rPr lang="cs-CZ" sz="2500" dirty="0" smtClean="0"/>
              <a:t>Vynásobíme čísla:</a:t>
            </a:r>
          </a:p>
          <a:p>
            <a:endParaRPr lang="cs-CZ" sz="2500" dirty="0"/>
          </a:p>
          <a:p>
            <a:r>
              <a:rPr lang="cs-CZ" sz="2500" dirty="0" smtClean="0"/>
              <a:t>	</a:t>
            </a:r>
            <a:r>
              <a:rPr lang="cs-CZ" sz="2500" dirty="0">
                <a:solidFill>
                  <a:srgbClr val="FF0000"/>
                </a:solidFill>
              </a:rPr>
              <a:t>4</a:t>
            </a:r>
            <a:r>
              <a:rPr lang="cs-CZ" sz="2500" dirty="0" smtClean="0">
                <a:solidFill>
                  <a:srgbClr val="FF0000"/>
                </a:solidFill>
              </a:rPr>
              <a:t>0</a:t>
            </a:r>
            <a:r>
              <a:rPr lang="cs-CZ" sz="2500" b="1" dirty="0" smtClean="0"/>
              <a:t> </a:t>
            </a:r>
            <a:r>
              <a:rPr lang="cs-CZ" sz="2500" b="1" dirty="0" smtClean="0">
                <a:solidFill>
                  <a:srgbClr val="0070C0"/>
                </a:solidFill>
              </a:rPr>
              <a:t>. </a:t>
            </a:r>
            <a:r>
              <a:rPr lang="cs-CZ" sz="2500" b="1" dirty="0" smtClean="0">
                <a:solidFill>
                  <a:srgbClr val="0070C0"/>
                </a:solidFill>
              </a:rPr>
              <a:t>2</a:t>
            </a:r>
            <a:r>
              <a:rPr lang="cs-CZ" sz="2500" b="1" dirty="0" smtClean="0"/>
              <a:t> + </a:t>
            </a:r>
            <a:r>
              <a:rPr lang="cs-CZ" sz="2500" dirty="0">
                <a:solidFill>
                  <a:srgbClr val="FF0000"/>
                </a:solidFill>
              </a:rPr>
              <a:t>1</a:t>
            </a:r>
            <a:r>
              <a:rPr lang="cs-CZ" sz="2500" dirty="0" smtClean="0"/>
              <a:t> </a:t>
            </a:r>
            <a:r>
              <a:rPr lang="cs-CZ" sz="2500" b="1" dirty="0" smtClean="0">
                <a:solidFill>
                  <a:srgbClr val="0070C0"/>
                </a:solidFill>
              </a:rPr>
              <a:t>. </a:t>
            </a:r>
            <a:r>
              <a:rPr lang="cs-CZ" sz="2500" b="1" dirty="0" smtClean="0">
                <a:solidFill>
                  <a:srgbClr val="0070C0"/>
                </a:solidFill>
              </a:rPr>
              <a:t>2</a:t>
            </a:r>
            <a:r>
              <a:rPr lang="cs-CZ" sz="2500" b="1" dirty="0" smtClean="0"/>
              <a:t> </a:t>
            </a:r>
          </a:p>
          <a:p>
            <a:endParaRPr lang="cs-CZ" sz="2500" b="1" dirty="0"/>
          </a:p>
          <a:p>
            <a:pPr marL="342900" indent="-342900">
              <a:buAutoNum type="arabicPeriod" startAt="3"/>
            </a:pPr>
            <a:r>
              <a:rPr lang="cs-CZ" sz="2500" dirty="0" smtClean="0"/>
              <a:t>Výsledky sečteme:</a:t>
            </a:r>
          </a:p>
          <a:p>
            <a:endParaRPr lang="cs-CZ" sz="2500" dirty="0" smtClean="0"/>
          </a:p>
          <a:p>
            <a:r>
              <a:rPr lang="cs-CZ" sz="2500" dirty="0"/>
              <a:t>	</a:t>
            </a:r>
            <a:r>
              <a:rPr lang="cs-CZ" sz="2500" b="1" dirty="0">
                <a:solidFill>
                  <a:srgbClr val="FF0000"/>
                </a:solidFill>
              </a:rPr>
              <a:t>8</a:t>
            </a:r>
            <a:r>
              <a:rPr lang="cs-CZ" sz="2500" b="1" dirty="0" smtClean="0">
                <a:solidFill>
                  <a:srgbClr val="FF0000"/>
                </a:solidFill>
              </a:rPr>
              <a:t>0 + 2 </a:t>
            </a:r>
            <a:r>
              <a:rPr lang="cs-CZ" sz="2500" dirty="0" smtClean="0"/>
              <a:t>= </a:t>
            </a:r>
            <a:r>
              <a:rPr lang="cs-CZ" sz="2500" b="1" u="sng" dirty="0" smtClean="0"/>
              <a:t>8</a:t>
            </a:r>
            <a:r>
              <a:rPr lang="cs-CZ" sz="2500" b="1" u="sng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696043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07116" y="309567"/>
            <a:ext cx="8568952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500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Písemné násobení:</a:t>
            </a:r>
            <a:endParaRPr lang="cs-CZ" sz="4500" b="1" u="sng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cs-CZ" sz="2200" dirty="0" smtClean="0">
                <a:latin typeface="Calibri" pitchFamily="34" charset="0"/>
                <a:cs typeface="Calibri" pitchFamily="34" charset="0"/>
              </a:rPr>
              <a:t>Zapisujeme pod sebe a postupně násobíme řád jednotek a další řády (podobně, jako u písemného sčítání).</a:t>
            </a:r>
            <a:endParaRPr lang="cs-CZ" sz="2200" dirty="0">
              <a:latin typeface="Calibri" pitchFamily="34" charset="0"/>
              <a:cs typeface="Calibri" pitchFamily="34" charset="0"/>
            </a:endParaRPr>
          </a:p>
          <a:p>
            <a:pPr marL="342900" indent="-342900">
              <a:buAutoNum type="arabicPeriod"/>
            </a:pPr>
            <a:r>
              <a:rPr lang="cs-CZ" sz="2200" b="1" u="sng" dirty="0" smtClean="0">
                <a:latin typeface="Calibri" pitchFamily="34" charset="0"/>
                <a:cs typeface="Calibri" pitchFamily="34" charset="0"/>
              </a:rPr>
              <a:t>ZÁPIS:</a:t>
            </a:r>
          </a:p>
          <a:p>
            <a:pPr marL="342900" indent="-342900">
              <a:buAutoNum type="arabicPeriod"/>
            </a:pPr>
            <a:endParaRPr lang="cs-CZ" sz="2200" dirty="0">
              <a:latin typeface="Calibri" pitchFamily="34" charset="0"/>
              <a:cs typeface="Calibri" pitchFamily="34" charset="0"/>
            </a:endParaRPr>
          </a:p>
          <a:p>
            <a:r>
              <a:rPr lang="cs-CZ" sz="2200" dirty="0">
                <a:latin typeface="Calibri" pitchFamily="34" charset="0"/>
                <a:cs typeface="Calibri" pitchFamily="34" charset="0"/>
              </a:rPr>
              <a:t>	</a:t>
            </a:r>
            <a:r>
              <a:rPr lang="cs-CZ" sz="2200" dirty="0" smtClean="0">
                <a:latin typeface="Calibri" pitchFamily="34" charset="0"/>
                <a:cs typeface="Calibri" pitchFamily="34" charset="0"/>
              </a:rPr>
              <a:t>	4</a:t>
            </a:r>
            <a:r>
              <a:rPr lang="cs-CZ" sz="2200" dirty="0">
                <a:latin typeface="Calibri" pitchFamily="34" charset="0"/>
                <a:cs typeface="Calibri" pitchFamily="34" charset="0"/>
              </a:rPr>
              <a:t>1</a:t>
            </a:r>
            <a:endParaRPr lang="cs-CZ" sz="22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200" dirty="0">
                <a:latin typeface="Calibri" pitchFamily="34" charset="0"/>
                <a:cs typeface="Calibri" pitchFamily="34" charset="0"/>
              </a:rPr>
              <a:t>	</a:t>
            </a:r>
            <a:r>
              <a:rPr lang="cs-CZ" sz="2200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2200" u="sng" dirty="0" smtClean="0">
                <a:latin typeface="Calibri" pitchFamily="34" charset="0"/>
                <a:cs typeface="Calibri" pitchFamily="34" charset="0"/>
              </a:rPr>
              <a:t>.2</a:t>
            </a:r>
            <a:endParaRPr lang="cs-CZ" sz="2200" dirty="0">
              <a:latin typeface="Calibri" pitchFamily="34" charset="0"/>
              <a:cs typeface="Calibri" pitchFamily="34" charset="0"/>
            </a:endParaRPr>
          </a:p>
          <a:p>
            <a:pPr marL="342900" indent="-342900">
              <a:buFont typeface="+mj-lt"/>
              <a:buAutoNum type="arabicPeriod" startAt="2"/>
            </a:pPr>
            <a:r>
              <a:rPr lang="cs-CZ" sz="2200" b="1" u="sng" dirty="0" smtClean="0">
                <a:latin typeface="Calibri" pitchFamily="34" charset="0"/>
                <a:cs typeface="Calibri" pitchFamily="34" charset="0"/>
              </a:rPr>
              <a:t>VÝPOČET:</a:t>
            </a:r>
            <a:endParaRPr lang="cs-CZ" sz="2200" b="1" u="sng" dirty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2200" dirty="0" smtClean="0">
                <a:latin typeface="Calibri" pitchFamily="34" charset="0"/>
                <a:cs typeface="Calibri" pitchFamily="34" charset="0"/>
              </a:rPr>
              <a:t>a) nejdříve násobíme jednotky: 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				</a:t>
            </a:r>
            <a:r>
              <a:rPr lang="cs-CZ" sz="4000" dirty="0" smtClean="0">
                <a:latin typeface="Calibri" pitchFamily="34" charset="0"/>
                <a:cs typeface="Calibri" pitchFamily="34" charset="0"/>
              </a:rPr>
              <a:t>41</a:t>
            </a:r>
          </a:p>
          <a:p>
            <a:r>
              <a:rPr lang="cs-CZ" dirty="0">
                <a:latin typeface="Calibri" pitchFamily="34" charset="0"/>
                <a:cs typeface="Calibri" pitchFamily="34" charset="0"/>
              </a:rPr>
              <a:t>	</a:t>
            </a:r>
            <a:r>
              <a:rPr lang="cs-CZ" sz="2200" dirty="0" smtClean="0">
                <a:latin typeface="Calibri" pitchFamily="34" charset="0"/>
                <a:cs typeface="Calibri" pitchFamily="34" charset="0"/>
              </a:rPr>
              <a:t>b) dále násobíme desítky: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			                </a:t>
            </a:r>
            <a:r>
              <a:rPr lang="cs-CZ" sz="4000" u="sng" dirty="0" smtClean="0">
                <a:latin typeface="Calibri" pitchFamily="34" charset="0"/>
                <a:cs typeface="Calibri" pitchFamily="34" charset="0"/>
              </a:rPr>
              <a:t>. </a:t>
            </a:r>
            <a:r>
              <a:rPr lang="cs-CZ" sz="4000" u="sng" dirty="0" smtClean="0">
                <a:latin typeface="Calibri" pitchFamily="34" charset="0"/>
                <a:cs typeface="Calibri" pitchFamily="34" charset="0"/>
              </a:rPr>
              <a:t>2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								 </a:t>
            </a:r>
            <a:r>
              <a:rPr lang="cs-CZ" sz="40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8</a:t>
            </a:r>
            <a:r>
              <a:rPr lang="cs-CZ" sz="4000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2</a:t>
            </a:r>
          </a:p>
          <a:p>
            <a:pPr marL="342900" indent="-342900">
              <a:buFont typeface="+mj-lt"/>
              <a:buAutoNum type="arabicPeriod" startAt="3"/>
            </a:pPr>
            <a:r>
              <a:rPr lang="cs-CZ" sz="2200" b="1" u="sng" dirty="0" smtClean="0">
                <a:latin typeface="Calibri" pitchFamily="34" charset="0"/>
                <a:cs typeface="Calibri" pitchFamily="34" charset="0"/>
              </a:rPr>
              <a:t>KONTROLA: </a:t>
            </a:r>
            <a:endParaRPr lang="cs-CZ" sz="2200" dirty="0">
              <a:latin typeface="Calibri" pitchFamily="34" charset="0"/>
              <a:cs typeface="Calibri" pitchFamily="34" charset="0"/>
            </a:endParaRPr>
          </a:p>
          <a:p>
            <a:pPr lvl="1"/>
            <a:r>
              <a:rPr lang="cs-CZ" dirty="0">
                <a:latin typeface="Calibri" pitchFamily="34" charset="0"/>
                <a:cs typeface="Calibri" pitchFamily="34" charset="0"/>
              </a:rPr>
              <a:t>	</a:t>
            </a:r>
            <a:r>
              <a:rPr lang="cs-CZ" sz="2200" dirty="0" smtClean="0">
                <a:latin typeface="Calibri" pitchFamily="34" charset="0"/>
                <a:cs typeface="Calibri" pitchFamily="34" charset="0"/>
              </a:rPr>
              <a:t>Kontrolu provedeme sčítáním: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2500" dirty="0" smtClean="0">
                <a:latin typeface="Calibri" pitchFamily="34" charset="0"/>
                <a:cs typeface="Calibri" pitchFamily="34" charset="0"/>
              </a:rPr>
              <a:t>41</a:t>
            </a:r>
          </a:p>
          <a:p>
            <a:pPr lvl="1"/>
            <a:r>
              <a:rPr lang="cs-CZ" dirty="0">
                <a:latin typeface="Calibri" pitchFamily="34" charset="0"/>
                <a:cs typeface="Calibri" pitchFamily="34" charset="0"/>
              </a:rPr>
              <a:t>	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				</a:t>
            </a:r>
            <a:r>
              <a:rPr lang="cs-CZ" sz="2500" u="sng" dirty="0" smtClean="0">
                <a:latin typeface="Calibri" pitchFamily="34" charset="0"/>
                <a:cs typeface="Calibri" pitchFamily="34" charset="0"/>
              </a:rPr>
              <a:t>41</a:t>
            </a:r>
          </a:p>
          <a:p>
            <a:pPr lvl="1"/>
            <a:r>
              <a:rPr lang="cs-CZ" dirty="0">
                <a:latin typeface="Calibri" pitchFamily="34" charset="0"/>
                <a:cs typeface="Calibri" pitchFamily="34" charset="0"/>
              </a:rPr>
              <a:t>	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				</a:t>
            </a:r>
            <a:r>
              <a:rPr lang="cs-CZ" sz="2500" dirty="0" smtClean="0">
                <a:latin typeface="Calibri" pitchFamily="34" charset="0"/>
                <a:cs typeface="Calibri" pitchFamily="34" charset="0"/>
              </a:rPr>
              <a:t>82</a:t>
            </a:r>
            <a:endParaRPr lang="cs-CZ" sz="25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860032" y="3228020"/>
            <a:ext cx="1584176" cy="36004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latin typeface="Calibri" pitchFamily="34" charset="0"/>
                <a:cs typeface="Calibri" pitchFamily="34" charset="0"/>
              </a:rPr>
              <a:t>2 </a:t>
            </a:r>
            <a:r>
              <a:rPr lang="cs-CZ" sz="3000" b="1" dirty="0" smtClean="0">
                <a:latin typeface="Calibri" pitchFamily="34" charset="0"/>
                <a:cs typeface="Calibri" pitchFamily="34" charset="0"/>
              </a:rPr>
              <a:t>. </a:t>
            </a:r>
            <a:r>
              <a:rPr lang="cs-CZ" sz="3000" b="1" dirty="0" smtClean="0">
                <a:latin typeface="Calibri" pitchFamily="34" charset="0"/>
                <a:cs typeface="Calibri" pitchFamily="34" charset="0"/>
              </a:rPr>
              <a:t>1 = 2</a:t>
            </a:r>
            <a:endParaRPr lang="cs-CZ" sz="3000" b="1" dirty="0">
              <a:latin typeface="Calibri" pitchFamily="34" charset="0"/>
              <a:cs typeface="Calibri" pitchFamily="34" charset="0"/>
            </a:endParaRPr>
          </a:p>
        </p:txBody>
      </p:sp>
      <p:cxnSp>
        <p:nvCxnSpPr>
          <p:cNvPr id="6" name="Přímá spojnice se šipkou 5"/>
          <p:cNvCxnSpPr>
            <a:stCxn id="4" idx="3"/>
          </p:cNvCxnSpPr>
          <p:nvPr/>
        </p:nvCxnSpPr>
        <p:spPr>
          <a:xfrm>
            <a:off x="6444208" y="3408040"/>
            <a:ext cx="1656184" cy="1317104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4411038" y="3832566"/>
            <a:ext cx="2016224" cy="432048"/>
          </a:xfrm>
          <a:prstGeom prst="rect">
            <a:avLst/>
          </a:prstGeom>
          <a:solidFill>
            <a:srgbClr val="FF000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latin typeface="Calibri" pitchFamily="34" charset="0"/>
                <a:cs typeface="Calibri" pitchFamily="34" charset="0"/>
              </a:rPr>
              <a:t>2 </a:t>
            </a:r>
            <a:r>
              <a:rPr lang="cs-CZ" sz="3000" b="1" dirty="0" smtClean="0">
                <a:latin typeface="Calibri" pitchFamily="34" charset="0"/>
                <a:cs typeface="Calibri" pitchFamily="34" charset="0"/>
              </a:rPr>
              <a:t>. </a:t>
            </a:r>
            <a:r>
              <a:rPr lang="cs-CZ" sz="3000" b="1" dirty="0" smtClean="0">
                <a:latin typeface="Calibri" pitchFamily="34" charset="0"/>
                <a:cs typeface="Calibri" pitchFamily="34" charset="0"/>
              </a:rPr>
              <a:t>4 = 8</a:t>
            </a:r>
            <a:endParaRPr lang="cs-CZ" sz="3000" b="1" dirty="0">
              <a:latin typeface="Calibri" pitchFamily="34" charset="0"/>
              <a:cs typeface="Calibri" pitchFamily="34" charset="0"/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6444208" y="4048590"/>
            <a:ext cx="1368152" cy="82057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7208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49694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200" dirty="0" smtClean="0">
              <a:latin typeface="Calibri" pitchFamily="34" charset="0"/>
              <a:cs typeface="Calibri" pitchFamily="34" charset="0"/>
            </a:endParaRPr>
          </a:p>
          <a:p>
            <a:endParaRPr lang="cs-CZ" sz="2200" dirty="0">
              <a:latin typeface="Calibri" pitchFamily="34" charset="0"/>
              <a:cs typeface="Calibri" pitchFamily="34" charset="0"/>
            </a:endParaRPr>
          </a:p>
          <a:p>
            <a:endParaRPr lang="cs-CZ" sz="22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7524" y="334527"/>
            <a:ext cx="8568952" cy="56630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Násobení větších čísel </a:t>
            </a:r>
            <a:r>
              <a:rPr lang="cs-CZ" sz="2200" b="1" u="sng" dirty="0" err="1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jednocif</a:t>
            </a:r>
            <a:r>
              <a:rPr lang="cs-CZ" sz="2200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. činitelem s přechodem přes desítku</a:t>
            </a:r>
          </a:p>
          <a:p>
            <a:pPr marL="342900" indent="-342900">
              <a:buAutoNum type="arabicPeriod"/>
            </a:pPr>
            <a:endParaRPr lang="cs-CZ" sz="2200" b="1" u="sng" dirty="0">
              <a:latin typeface="Calibri" pitchFamily="34" charset="0"/>
              <a:cs typeface="Calibri" pitchFamily="34" charset="0"/>
            </a:endParaRPr>
          </a:p>
          <a:p>
            <a:pPr marL="342900" indent="-342900">
              <a:buAutoNum type="arabicPeriod"/>
            </a:pPr>
            <a:r>
              <a:rPr lang="cs-CZ" sz="2200" b="1" u="sng" dirty="0" smtClean="0">
                <a:latin typeface="Calibri" pitchFamily="34" charset="0"/>
                <a:cs typeface="Calibri" pitchFamily="34" charset="0"/>
              </a:rPr>
              <a:t>ZÁPIS:</a:t>
            </a:r>
            <a:r>
              <a:rPr lang="cs-CZ" sz="2200" dirty="0" smtClean="0">
                <a:latin typeface="Calibri" pitchFamily="34" charset="0"/>
                <a:cs typeface="Calibri" pitchFamily="34" charset="0"/>
              </a:rPr>
              <a:t>	3267</a:t>
            </a:r>
          </a:p>
          <a:p>
            <a:r>
              <a:rPr lang="cs-CZ" sz="2200" dirty="0">
                <a:latin typeface="Calibri" pitchFamily="34" charset="0"/>
                <a:cs typeface="Calibri" pitchFamily="34" charset="0"/>
              </a:rPr>
              <a:t>	</a:t>
            </a:r>
            <a:r>
              <a:rPr lang="cs-CZ" sz="2200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2200" u="sng" dirty="0" smtClean="0">
                <a:latin typeface="Calibri" pitchFamily="34" charset="0"/>
                <a:cs typeface="Calibri" pitchFamily="34" charset="0"/>
              </a:rPr>
              <a:t>   </a:t>
            </a:r>
            <a:r>
              <a:rPr lang="cs-CZ" sz="2200" u="sng" dirty="0" smtClean="0">
                <a:latin typeface="Calibri" pitchFamily="34" charset="0"/>
                <a:cs typeface="Calibri" pitchFamily="34" charset="0"/>
              </a:rPr>
              <a:t>. </a:t>
            </a:r>
            <a:r>
              <a:rPr lang="cs-CZ" sz="2200" u="sng" dirty="0" smtClean="0">
                <a:latin typeface="Calibri" pitchFamily="34" charset="0"/>
                <a:cs typeface="Calibri" pitchFamily="34" charset="0"/>
              </a:rPr>
              <a:t>2</a:t>
            </a:r>
            <a:endParaRPr lang="cs-CZ" sz="2200" u="sng" dirty="0">
              <a:latin typeface="Calibri" pitchFamily="34" charset="0"/>
              <a:cs typeface="Calibri" pitchFamily="34" charset="0"/>
            </a:endParaRPr>
          </a:p>
          <a:p>
            <a:r>
              <a:rPr lang="cs-CZ" sz="2200" b="1" dirty="0" smtClean="0">
                <a:latin typeface="Calibri" pitchFamily="34" charset="0"/>
                <a:cs typeface="Calibri" pitchFamily="34" charset="0"/>
              </a:rPr>
              <a:t>2.   </a:t>
            </a:r>
            <a:r>
              <a:rPr lang="cs-CZ" sz="2200" b="1" u="sng" dirty="0" smtClean="0">
                <a:latin typeface="Calibri" pitchFamily="34" charset="0"/>
                <a:cs typeface="Calibri" pitchFamily="34" charset="0"/>
              </a:rPr>
              <a:t>VÝPOČET:</a:t>
            </a:r>
            <a:endParaRPr lang="cs-CZ" sz="2200" b="1" u="sng" dirty="0">
              <a:latin typeface="Calibri" pitchFamily="34" charset="0"/>
              <a:cs typeface="Calibri" pitchFamily="34" charset="0"/>
            </a:endParaRPr>
          </a:p>
          <a:p>
            <a:r>
              <a:rPr lang="cs-CZ" sz="2200" dirty="0" smtClean="0">
                <a:latin typeface="Calibri" pitchFamily="34" charset="0"/>
                <a:cs typeface="Calibri" pitchFamily="34" charset="0"/>
              </a:rPr>
              <a:t>a) nejdříve násobíme jednotky:  					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437</a:t>
            </a:r>
            <a:r>
              <a:rPr lang="cs-CZ" sz="3000" dirty="0">
                <a:latin typeface="Calibri" pitchFamily="34" charset="0"/>
                <a:cs typeface="Calibri" pitchFamily="34" charset="0"/>
              </a:rPr>
              <a:t>9</a:t>
            </a:r>
            <a:endParaRPr lang="cs-CZ" sz="30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200" dirty="0" smtClean="0">
                <a:latin typeface="Calibri" pitchFamily="34" charset="0"/>
                <a:cs typeface="Calibri" pitchFamily="34" charset="0"/>
              </a:rPr>
              <a:t>b) dále násobíme desítky: 			                 	   </a:t>
            </a:r>
            <a:r>
              <a:rPr lang="cs-CZ" sz="3000" u="sng" dirty="0" smtClean="0">
                <a:latin typeface="Calibri" pitchFamily="34" charset="0"/>
                <a:cs typeface="Calibri" pitchFamily="34" charset="0"/>
              </a:rPr>
              <a:t>.  </a:t>
            </a:r>
            <a:r>
              <a:rPr lang="cs-CZ" sz="3000" u="sng" dirty="0" smtClean="0">
                <a:latin typeface="Calibri" pitchFamily="34" charset="0"/>
                <a:cs typeface="Calibri" pitchFamily="34" charset="0"/>
              </a:rPr>
              <a:t>2</a:t>
            </a:r>
          </a:p>
          <a:p>
            <a:r>
              <a:rPr lang="cs-CZ" sz="2200" dirty="0" smtClean="0">
                <a:latin typeface="Calibri" pitchFamily="34" charset="0"/>
                <a:cs typeface="Calibri" pitchFamily="34" charset="0"/>
              </a:rPr>
              <a:t>c) násobíme stovky:					</a:t>
            </a:r>
            <a:r>
              <a:rPr lang="cs-CZ" sz="2200" dirty="0">
                <a:latin typeface="Calibri" pitchFamily="34" charset="0"/>
                <a:cs typeface="Calibri" pitchFamily="34" charset="0"/>
              </a:rPr>
              <a:t>	</a:t>
            </a:r>
            <a:r>
              <a:rPr lang="cs-CZ" sz="3000" b="1" dirty="0" smtClean="0">
                <a:solidFill>
                  <a:srgbClr val="7030A0"/>
                </a:solidFill>
                <a:latin typeface="Calibri" pitchFamily="34" charset="0"/>
                <a:cs typeface="Calibri" pitchFamily="34" charset="0"/>
              </a:rPr>
              <a:t>8</a:t>
            </a:r>
            <a:r>
              <a:rPr lang="cs-CZ" sz="3000" b="1" dirty="0" smtClean="0">
                <a:solidFill>
                  <a:srgbClr val="0070C0"/>
                </a:solidFill>
                <a:latin typeface="Calibri" pitchFamily="34" charset="0"/>
                <a:cs typeface="Calibri" pitchFamily="34" charset="0"/>
              </a:rPr>
              <a:t>7</a:t>
            </a:r>
            <a:r>
              <a:rPr lang="cs-CZ" sz="30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5</a:t>
            </a:r>
            <a:r>
              <a:rPr lang="cs-CZ" sz="3000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8</a:t>
            </a:r>
            <a:endParaRPr lang="cs-CZ" sz="3000" b="1" dirty="0">
              <a:solidFill>
                <a:srgbClr val="00B050"/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cs-CZ" sz="2200" dirty="0" smtClean="0">
                <a:latin typeface="Calibri" pitchFamily="34" charset="0"/>
                <a:cs typeface="Calibri" pitchFamily="34" charset="0"/>
              </a:rPr>
              <a:t>d) násobíme tisíce: </a:t>
            </a:r>
            <a:endParaRPr lang="cs-CZ" sz="2200" dirty="0">
              <a:latin typeface="Calibri" pitchFamily="34" charset="0"/>
              <a:cs typeface="Calibri" pitchFamily="34" charset="0"/>
            </a:endParaRPr>
          </a:p>
          <a:p>
            <a:endParaRPr lang="cs-CZ" sz="3000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200" b="1" dirty="0" smtClean="0">
                <a:latin typeface="Calibri" pitchFamily="34" charset="0"/>
                <a:cs typeface="Calibri" pitchFamily="34" charset="0"/>
              </a:rPr>
              <a:t>3.  </a:t>
            </a:r>
            <a:r>
              <a:rPr lang="cs-CZ" sz="2200" b="1" u="sng" dirty="0" smtClean="0">
                <a:latin typeface="Calibri" pitchFamily="34" charset="0"/>
                <a:cs typeface="Calibri" pitchFamily="34" charset="0"/>
              </a:rPr>
              <a:t>KONTROLA: </a:t>
            </a:r>
            <a:endParaRPr lang="cs-CZ" sz="2200" dirty="0">
              <a:latin typeface="Calibri" pitchFamily="34" charset="0"/>
              <a:cs typeface="Calibri" pitchFamily="34" charset="0"/>
            </a:endParaRPr>
          </a:p>
          <a:p>
            <a:pPr lvl="1"/>
            <a:r>
              <a:rPr lang="cs-CZ" sz="2200" dirty="0">
                <a:latin typeface="Calibri" pitchFamily="34" charset="0"/>
                <a:cs typeface="Calibri" pitchFamily="34" charset="0"/>
              </a:rPr>
              <a:t>	</a:t>
            </a:r>
            <a:r>
              <a:rPr lang="cs-CZ" sz="2200" dirty="0" smtClean="0">
                <a:latin typeface="Calibri" pitchFamily="34" charset="0"/>
                <a:cs typeface="Calibri" pitchFamily="34" charset="0"/>
              </a:rPr>
              <a:t>Kontrolu provedeme sčítáním:	4 379</a:t>
            </a:r>
          </a:p>
          <a:p>
            <a:pPr lvl="1"/>
            <a:r>
              <a:rPr lang="cs-CZ" sz="2200" dirty="0">
                <a:latin typeface="Calibri" pitchFamily="34" charset="0"/>
                <a:cs typeface="Calibri" pitchFamily="34" charset="0"/>
              </a:rPr>
              <a:t>	</a:t>
            </a:r>
            <a:r>
              <a:rPr lang="cs-CZ" sz="2200" dirty="0" smtClean="0">
                <a:latin typeface="Calibri" pitchFamily="34" charset="0"/>
                <a:cs typeface="Calibri" pitchFamily="34" charset="0"/>
              </a:rPr>
              <a:t>				</a:t>
            </a:r>
            <a:r>
              <a:rPr lang="cs-CZ" sz="2200" u="sng" dirty="0" smtClean="0">
                <a:latin typeface="Calibri" pitchFamily="34" charset="0"/>
                <a:cs typeface="Calibri" pitchFamily="34" charset="0"/>
              </a:rPr>
              <a:t>4 379</a:t>
            </a:r>
          </a:p>
          <a:p>
            <a:pPr lvl="1"/>
            <a:r>
              <a:rPr lang="cs-CZ" sz="2200" dirty="0">
                <a:latin typeface="Calibri" pitchFamily="34" charset="0"/>
                <a:cs typeface="Calibri" pitchFamily="34" charset="0"/>
              </a:rPr>
              <a:t>	</a:t>
            </a:r>
            <a:r>
              <a:rPr lang="cs-CZ" sz="2200" dirty="0" smtClean="0">
                <a:latin typeface="Calibri" pitchFamily="34" charset="0"/>
                <a:cs typeface="Calibri" pitchFamily="34" charset="0"/>
              </a:rPr>
              <a:t>				8 758</a:t>
            </a:r>
          </a:p>
          <a:p>
            <a:r>
              <a:rPr lang="cs-CZ" sz="2200" dirty="0" smtClean="0">
                <a:latin typeface="Calibri" pitchFamily="34" charset="0"/>
                <a:cs typeface="Calibri" pitchFamily="34" charset="0"/>
              </a:rPr>
              <a:t>		</a:t>
            </a:r>
            <a:endParaRPr lang="cs-CZ" sz="22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788024" y="2023210"/>
            <a:ext cx="1789080" cy="36004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000" b="1" dirty="0" smtClean="0">
                <a:latin typeface="Calibri" pitchFamily="34" charset="0"/>
                <a:cs typeface="Calibri" pitchFamily="34" charset="0"/>
              </a:rPr>
              <a:t>2 </a:t>
            </a:r>
            <a:r>
              <a:rPr lang="cs-CZ" sz="3000" b="1" dirty="0" smtClean="0">
                <a:latin typeface="Calibri" pitchFamily="34" charset="0"/>
                <a:cs typeface="Calibri" pitchFamily="34" charset="0"/>
              </a:rPr>
              <a:t>. </a:t>
            </a:r>
            <a:r>
              <a:rPr lang="cs-CZ" sz="3000" b="1" dirty="0">
                <a:latin typeface="Calibri" pitchFamily="34" charset="0"/>
                <a:cs typeface="Calibri" pitchFamily="34" charset="0"/>
              </a:rPr>
              <a:t>9</a:t>
            </a:r>
            <a:r>
              <a:rPr lang="cs-CZ" sz="3000" b="1" dirty="0" smtClean="0">
                <a:latin typeface="Calibri" pitchFamily="34" charset="0"/>
                <a:cs typeface="Calibri" pitchFamily="34" charset="0"/>
              </a:rPr>
              <a:t> = </a:t>
            </a:r>
            <a:r>
              <a:rPr lang="cs-CZ" sz="30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1</a:t>
            </a:r>
            <a:r>
              <a:rPr lang="cs-CZ" sz="3000" b="1" dirty="0">
                <a:latin typeface="Calibri" pitchFamily="34" charset="0"/>
                <a:cs typeface="Calibri" pitchFamily="34" charset="0"/>
              </a:rPr>
              <a:t>8</a:t>
            </a:r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6577104" y="2149625"/>
            <a:ext cx="1665319" cy="847327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3384910" y="2438963"/>
            <a:ext cx="3743374" cy="432048"/>
          </a:xfrm>
          <a:prstGeom prst="rect">
            <a:avLst/>
          </a:prstGeom>
          <a:solidFill>
            <a:srgbClr val="FF000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000" b="1" dirty="0" smtClean="0">
                <a:latin typeface="Calibri" pitchFamily="34" charset="0"/>
                <a:cs typeface="Calibri" pitchFamily="34" charset="0"/>
              </a:rPr>
              <a:t>2 </a:t>
            </a:r>
            <a:r>
              <a:rPr lang="cs-CZ" sz="3000" b="1" dirty="0" smtClean="0">
                <a:latin typeface="Calibri" pitchFamily="34" charset="0"/>
                <a:cs typeface="Calibri" pitchFamily="34" charset="0"/>
              </a:rPr>
              <a:t>. </a:t>
            </a:r>
            <a:r>
              <a:rPr lang="cs-CZ" sz="3000" b="1" dirty="0">
                <a:latin typeface="Calibri" pitchFamily="34" charset="0"/>
                <a:cs typeface="Calibri" pitchFamily="34" charset="0"/>
              </a:rPr>
              <a:t>7</a:t>
            </a:r>
            <a:r>
              <a:rPr lang="cs-CZ" sz="3000" b="1" dirty="0" smtClean="0">
                <a:latin typeface="Calibri" pitchFamily="34" charset="0"/>
                <a:cs typeface="Calibri" pitchFamily="34" charset="0"/>
              </a:rPr>
              <a:t> = 14; 14 + </a:t>
            </a:r>
            <a:r>
              <a:rPr lang="cs-CZ" sz="3000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1</a:t>
            </a:r>
            <a:r>
              <a:rPr lang="cs-CZ" sz="3000" b="1" dirty="0" smtClean="0">
                <a:latin typeface="Calibri" pitchFamily="34" charset="0"/>
                <a:cs typeface="Calibri" pitchFamily="34" charset="0"/>
              </a:rPr>
              <a:t> = </a:t>
            </a:r>
            <a:r>
              <a:rPr lang="cs-CZ" sz="3000" b="1" dirty="0" smtClean="0">
                <a:solidFill>
                  <a:srgbClr val="0070C0"/>
                </a:solidFill>
                <a:latin typeface="Calibri" pitchFamily="34" charset="0"/>
                <a:cs typeface="Calibri" pitchFamily="34" charset="0"/>
              </a:rPr>
              <a:t>1</a:t>
            </a:r>
            <a:r>
              <a:rPr lang="cs-CZ" sz="3000" b="1" dirty="0">
                <a:latin typeface="Calibri" pitchFamily="34" charset="0"/>
                <a:cs typeface="Calibri" pitchFamily="34" charset="0"/>
              </a:rPr>
              <a:t>5</a:t>
            </a:r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7137621" y="2745071"/>
            <a:ext cx="965555" cy="251881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3632818" y="2986642"/>
            <a:ext cx="3135665" cy="432048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2 </a:t>
            </a:r>
            <a:r>
              <a:rPr lang="cs-CZ" sz="30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. </a:t>
            </a:r>
            <a:r>
              <a:rPr lang="cs-CZ" sz="30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3 = 6; </a:t>
            </a:r>
            <a:r>
              <a:rPr lang="cs-CZ" sz="3000" b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6</a:t>
            </a:r>
            <a:r>
              <a:rPr lang="cs-CZ" sz="30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+ </a:t>
            </a:r>
            <a:r>
              <a:rPr lang="cs-CZ" sz="30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1</a:t>
            </a:r>
            <a:r>
              <a:rPr lang="cs-CZ" sz="30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= 7</a:t>
            </a:r>
            <a:endParaRPr lang="cs-CZ" sz="3000" b="1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cxnSp>
        <p:nvCxnSpPr>
          <p:cNvPr id="20" name="Přímá spojnice se šipkou 19"/>
          <p:cNvCxnSpPr/>
          <p:nvPr/>
        </p:nvCxnSpPr>
        <p:spPr>
          <a:xfrm>
            <a:off x="6776689" y="3032956"/>
            <a:ext cx="1107679" cy="36004"/>
          </a:xfrm>
          <a:prstGeom prst="straightConnector1">
            <a:avLst/>
          </a:prstGeom>
          <a:ln>
            <a:solidFill>
              <a:srgbClr val="0070C0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1" name="Obdélník 20"/>
          <p:cNvSpPr/>
          <p:nvPr/>
        </p:nvSpPr>
        <p:spPr>
          <a:xfrm>
            <a:off x="4875552" y="3477203"/>
            <a:ext cx="1901137" cy="43204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latin typeface="Calibri" pitchFamily="34" charset="0"/>
                <a:cs typeface="Calibri" pitchFamily="34" charset="0"/>
              </a:rPr>
              <a:t>2 </a:t>
            </a:r>
            <a:r>
              <a:rPr lang="cs-CZ" sz="3000" b="1" dirty="0" smtClean="0">
                <a:latin typeface="Calibri" pitchFamily="34" charset="0"/>
                <a:cs typeface="Calibri" pitchFamily="34" charset="0"/>
              </a:rPr>
              <a:t>. </a:t>
            </a:r>
            <a:r>
              <a:rPr lang="cs-CZ" sz="3000" b="1" dirty="0" smtClean="0">
                <a:latin typeface="Calibri" pitchFamily="34" charset="0"/>
                <a:cs typeface="Calibri" pitchFamily="34" charset="0"/>
              </a:rPr>
              <a:t>4 = 8</a:t>
            </a:r>
            <a:endParaRPr lang="cs-CZ" sz="3000" b="1" dirty="0">
              <a:latin typeface="Calibri" pitchFamily="34" charset="0"/>
              <a:cs typeface="Calibri" pitchFamily="34" charset="0"/>
            </a:endParaRPr>
          </a:p>
        </p:txBody>
      </p:sp>
      <p:cxnSp>
        <p:nvCxnSpPr>
          <p:cNvPr id="23" name="Přímá spojnice se šipkou 22"/>
          <p:cNvCxnSpPr/>
          <p:nvPr/>
        </p:nvCxnSpPr>
        <p:spPr>
          <a:xfrm flipV="1">
            <a:off x="6776689" y="3284984"/>
            <a:ext cx="963663" cy="408244"/>
          </a:xfrm>
          <a:prstGeom prst="straightConnector1">
            <a:avLst/>
          </a:prstGeom>
          <a:ln>
            <a:solidFill>
              <a:srgbClr val="7030A0"/>
            </a:solidFill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0023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1000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1000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1000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6" dur="1000"/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8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54938"/>
            <a:ext cx="9144000" cy="73558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b="1" u="sng" dirty="0" smtClean="0">
                <a:solidFill>
                  <a:srgbClr val="FF0000"/>
                </a:solidFill>
              </a:rPr>
              <a:t>Písemné násobení větších čísel víceciferným činitelem</a:t>
            </a:r>
          </a:p>
          <a:p>
            <a:pPr algn="ctr"/>
            <a:endParaRPr lang="cs-CZ" sz="2200" b="1" u="sng" dirty="0">
              <a:solidFill>
                <a:srgbClr val="FF0000"/>
              </a:solidFill>
            </a:endParaRPr>
          </a:p>
          <a:p>
            <a:pPr marL="457200" indent="-457200">
              <a:buAutoNum type="arabicPeriod"/>
            </a:pPr>
            <a:r>
              <a:rPr lang="cs-CZ" sz="2200" dirty="0" smtClean="0"/>
              <a:t>ZÁPIS: </a:t>
            </a:r>
          </a:p>
          <a:p>
            <a:r>
              <a:rPr lang="cs-CZ" sz="2200" dirty="0"/>
              <a:t>	</a:t>
            </a:r>
            <a:r>
              <a:rPr lang="cs-CZ" sz="2200" dirty="0" smtClean="0"/>
              <a:t>	2 432</a:t>
            </a:r>
          </a:p>
          <a:p>
            <a:r>
              <a:rPr lang="cs-CZ" sz="2200" dirty="0"/>
              <a:t>	</a:t>
            </a:r>
            <a:r>
              <a:rPr lang="cs-CZ" sz="2200" dirty="0" smtClean="0"/>
              <a:t>	</a:t>
            </a:r>
            <a:r>
              <a:rPr lang="cs-CZ" sz="2200" u="sng" dirty="0" smtClean="0"/>
              <a:t>. </a:t>
            </a:r>
            <a:r>
              <a:rPr lang="cs-CZ" sz="2200" u="sng" dirty="0" smtClean="0"/>
              <a:t>212</a:t>
            </a:r>
          </a:p>
          <a:p>
            <a:r>
              <a:rPr lang="cs-CZ" sz="2200" dirty="0" smtClean="0"/>
              <a:t>2. VÝPOČET:</a:t>
            </a:r>
          </a:p>
          <a:p>
            <a:r>
              <a:rPr lang="cs-CZ" sz="2200" dirty="0"/>
              <a:t>	</a:t>
            </a:r>
            <a:r>
              <a:rPr lang="cs-CZ" sz="2200" dirty="0" smtClean="0"/>
              <a:t>a) Násobíme jednotkami 2. činitele.</a:t>
            </a:r>
            <a:r>
              <a:rPr lang="cs-CZ" sz="2200" dirty="0"/>
              <a:t> </a:t>
            </a:r>
            <a:r>
              <a:rPr lang="cs-CZ" sz="2200" dirty="0" smtClean="0"/>
              <a:t>		  </a:t>
            </a:r>
            <a:r>
              <a:rPr lang="cs-CZ" sz="2200" dirty="0"/>
              <a:t>	</a:t>
            </a:r>
            <a:r>
              <a:rPr lang="cs-CZ" sz="2000" dirty="0" smtClean="0"/>
              <a:t>Výsledky začínáme psát pod řád jednotek </a:t>
            </a:r>
            <a:r>
              <a:rPr lang="cs-CZ" sz="2000" dirty="0"/>
              <a:t> </a:t>
            </a:r>
            <a:r>
              <a:rPr lang="cs-CZ" sz="2000" dirty="0" smtClean="0"/>
              <a:t>	         </a:t>
            </a:r>
            <a:r>
              <a:rPr lang="cs-CZ" sz="2000" dirty="0"/>
              <a:t>	</a:t>
            </a:r>
            <a:endParaRPr lang="cs-CZ" sz="2000" dirty="0" smtClean="0"/>
          </a:p>
          <a:p>
            <a:r>
              <a:rPr lang="cs-CZ" sz="2000" dirty="0"/>
              <a:t>	</a:t>
            </a:r>
            <a:r>
              <a:rPr lang="cs-CZ" sz="2000" dirty="0" smtClean="0"/>
              <a:t>a pokračujeme doleva.</a:t>
            </a:r>
          </a:p>
          <a:p>
            <a:r>
              <a:rPr lang="cs-CZ" sz="2000" dirty="0" smtClean="0"/>
              <a:t> 		</a:t>
            </a:r>
          </a:p>
          <a:p>
            <a:r>
              <a:rPr lang="cs-CZ" sz="2000" dirty="0" smtClean="0"/>
              <a:t>			  </a:t>
            </a:r>
            <a:r>
              <a:rPr lang="cs-CZ" sz="2000" dirty="0"/>
              <a:t>	</a:t>
            </a:r>
            <a:r>
              <a:rPr lang="cs-CZ" sz="2200" dirty="0" smtClean="0"/>
              <a:t>	</a:t>
            </a:r>
          </a:p>
          <a:p>
            <a:r>
              <a:rPr lang="cs-CZ" sz="2200" dirty="0" smtClean="0"/>
              <a:t>	b) Násobíme desítkami 2. činitele.		</a:t>
            </a:r>
            <a:endParaRPr lang="cs-CZ" sz="2200" u="sng" dirty="0" smtClean="0">
              <a:solidFill>
                <a:srgbClr val="7030A0"/>
              </a:solidFill>
            </a:endParaRPr>
          </a:p>
          <a:p>
            <a:r>
              <a:rPr lang="cs-CZ" sz="2000" dirty="0"/>
              <a:t>	</a:t>
            </a:r>
            <a:r>
              <a:rPr lang="cs-CZ" sz="2000" dirty="0" smtClean="0"/>
              <a:t>Výsledky začínáme psát pod řád desítek.	 	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	</a:t>
            </a:r>
          </a:p>
          <a:p>
            <a:r>
              <a:rPr lang="cs-CZ" sz="2200" dirty="0" smtClean="0"/>
              <a:t>	</a:t>
            </a:r>
          </a:p>
          <a:p>
            <a:r>
              <a:rPr lang="cs-CZ" sz="2200" dirty="0" smtClean="0"/>
              <a:t>	c) Násobíme stovkami 2. činitele.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Výsledky začínáme psát pod řád stovek.				</a:t>
            </a:r>
          </a:p>
          <a:p>
            <a:endParaRPr lang="cs-CZ" sz="2000" b="1" u="sng" dirty="0">
              <a:solidFill>
                <a:srgbClr val="FF0000"/>
              </a:solidFill>
            </a:endParaRPr>
          </a:p>
          <a:p>
            <a:r>
              <a:rPr lang="cs-CZ" sz="2200" dirty="0">
                <a:solidFill>
                  <a:srgbClr val="FF0000"/>
                </a:solidFill>
              </a:rPr>
              <a:t>	</a:t>
            </a:r>
            <a:endParaRPr lang="cs-CZ" sz="2200" dirty="0" smtClean="0">
              <a:solidFill>
                <a:srgbClr val="FF0000"/>
              </a:solidFill>
            </a:endParaRPr>
          </a:p>
          <a:p>
            <a:r>
              <a:rPr lang="cs-CZ" sz="2200" dirty="0">
                <a:solidFill>
                  <a:srgbClr val="FF0000"/>
                </a:solidFill>
              </a:rPr>
              <a:t>	</a:t>
            </a:r>
            <a:r>
              <a:rPr lang="cs-CZ" sz="2200" dirty="0" smtClean="0"/>
              <a:t>d) Součiny sečteme.</a:t>
            </a:r>
            <a:endParaRPr lang="cs-CZ" sz="2200" dirty="0"/>
          </a:p>
          <a:p>
            <a:pPr algn="ctr"/>
            <a:endParaRPr lang="cs-CZ" sz="2200" b="1" u="sng" dirty="0" smtClean="0">
              <a:solidFill>
                <a:srgbClr val="FF0000"/>
              </a:solidFill>
            </a:endParaRPr>
          </a:p>
          <a:p>
            <a:pPr algn="ctr"/>
            <a:endParaRPr lang="cs-CZ" sz="2200" b="1" u="sng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008406" y="3388715"/>
            <a:ext cx="4628193" cy="328317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00B050"/>
                </a:solidFill>
              </a:rPr>
              <a:t>2 </a:t>
            </a:r>
            <a:r>
              <a:rPr lang="cs-CZ" dirty="0" smtClean="0">
                <a:solidFill>
                  <a:schemeClr val="tx1"/>
                </a:solidFill>
              </a:rPr>
              <a:t>. </a:t>
            </a:r>
            <a:r>
              <a:rPr lang="cs-CZ" dirty="0">
                <a:solidFill>
                  <a:srgbClr val="00B050"/>
                </a:solidFill>
              </a:rPr>
              <a:t>2 </a:t>
            </a:r>
            <a:r>
              <a:rPr lang="cs-CZ" dirty="0">
                <a:solidFill>
                  <a:schemeClr val="tx1"/>
                </a:solidFill>
              </a:rPr>
              <a:t>=</a:t>
            </a:r>
            <a:r>
              <a:rPr lang="cs-CZ" dirty="0">
                <a:solidFill>
                  <a:srgbClr val="00B050"/>
                </a:solidFill>
              </a:rPr>
              <a:t> 4    2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. </a:t>
            </a:r>
            <a:r>
              <a:rPr lang="cs-CZ" dirty="0">
                <a:solidFill>
                  <a:srgbClr val="FF0000"/>
                </a:solidFill>
              </a:rPr>
              <a:t>3 </a:t>
            </a:r>
            <a:r>
              <a:rPr lang="cs-CZ" dirty="0">
                <a:solidFill>
                  <a:schemeClr val="tx1"/>
                </a:solidFill>
              </a:rPr>
              <a:t>=</a:t>
            </a:r>
            <a:r>
              <a:rPr lang="cs-CZ" dirty="0">
                <a:solidFill>
                  <a:srgbClr val="FF0000"/>
                </a:solidFill>
              </a:rPr>
              <a:t> 6     </a:t>
            </a:r>
            <a:r>
              <a:rPr lang="cs-CZ" dirty="0">
                <a:solidFill>
                  <a:srgbClr val="00B050"/>
                </a:solidFill>
              </a:rPr>
              <a:t>2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. </a:t>
            </a:r>
            <a:r>
              <a:rPr lang="cs-CZ" dirty="0">
                <a:solidFill>
                  <a:srgbClr val="7030A0"/>
                </a:solidFill>
              </a:rPr>
              <a:t>4 </a:t>
            </a:r>
            <a:r>
              <a:rPr lang="cs-CZ" dirty="0">
                <a:solidFill>
                  <a:schemeClr val="tx1"/>
                </a:solidFill>
              </a:rPr>
              <a:t>=</a:t>
            </a:r>
            <a:r>
              <a:rPr lang="cs-CZ" dirty="0">
                <a:solidFill>
                  <a:srgbClr val="7030A0"/>
                </a:solidFill>
              </a:rPr>
              <a:t> 8     </a:t>
            </a:r>
            <a:r>
              <a:rPr lang="cs-CZ" dirty="0">
                <a:solidFill>
                  <a:srgbClr val="00B050"/>
                </a:solidFill>
              </a:rPr>
              <a:t>2</a:t>
            </a:r>
            <a:r>
              <a:rPr lang="cs-CZ" dirty="0">
                <a:solidFill>
                  <a:srgbClr val="7030A0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>
                <a:solidFill>
                  <a:srgbClr val="C00000"/>
                </a:solidFill>
              </a:rPr>
              <a:t>2 </a:t>
            </a:r>
            <a:r>
              <a:rPr lang="cs-CZ" dirty="0">
                <a:solidFill>
                  <a:schemeClr val="tx1"/>
                </a:solidFill>
              </a:rPr>
              <a:t>=</a:t>
            </a:r>
            <a:r>
              <a:rPr lang="cs-CZ" dirty="0">
                <a:solidFill>
                  <a:srgbClr val="C00000"/>
                </a:solidFill>
              </a:rPr>
              <a:t> 4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006918" y="4612851"/>
            <a:ext cx="4608512" cy="328317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>
                <a:solidFill>
                  <a:srgbClr val="FF0000"/>
                </a:solidFill>
              </a:rPr>
              <a:t>1</a:t>
            </a:r>
            <a:r>
              <a:rPr lang="cs-CZ" dirty="0"/>
              <a:t> 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r>
              <a:rPr lang="cs-CZ" dirty="0" smtClean="0"/>
              <a:t> </a:t>
            </a:r>
            <a:r>
              <a:rPr lang="cs-CZ" dirty="0">
                <a:solidFill>
                  <a:srgbClr val="00B050"/>
                </a:solidFill>
              </a:rPr>
              <a:t>2</a:t>
            </a:r>
            <a:r>
              <a:rPr lang="cs-CZ" dirty="0"/>
              <a:t> </a:t>
            </a:r>
            <a:r>
              <a:rPr lang="cs-CZ" dirty="0">
                <a:solidFill>
                  <a:schemeClr val="tx1"/>
                </a:solidFill>
              </a:rPr>
              <a:t>=</a:t>
            </a:r>
            <a:r>
              <a:rPr lang="cs-CZ" dirty="0"/>
              <a:t> </a:t>
            </a:r>
            <a:r>
              <a:rPr lang="cs-CZ" dirty="0">
                <a:solidFill>
                  <a:srgbClr val="FF0000"/>
                </a:solidFill>
              </a:rPr>
              <a:t>2</a:t>
            </a:r>
            <a:r>
              <a:rPr lang="cs-CZ" dirty="0"/>
              <a:t>     </a:t>
            </a:r>
            <a:r>
              <a:rPr lang="cs-CZ" dirty="0">
                <a:solidFill>
                  <a:srgbClr val="FF0000"/>
                </a:solidFill>
              </a:rPr>
              <a:t>1 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r>
              <a:rPr lang="cs-CZ" dirty="0" smtClean="0"/>
              <a:t> </a:t>
            </a:r>
            <a:r>
              <a:rPr lang="cs-CZ" dirty="0">
                <a:solidFill>
                  <a:srgbClr val="FF0000"/>
                </a:solidFill>
              </a:rPr>
              <a:t>3</a:t>
            </a:r>
            <a:r>
              <a:rPr lang="cs-CZ" dirty="0"/>
              <a:t> </a:t>
            </a:r>
            <a:r>
              <a:rPr lang="cs-CZ" dirty="0">
                <a:solidFill>
                  <a:schemeClr val="tx1"/>
                </a:solidFill>
              </a:rPr>
              <a:t>=</a:t>
            </a:r>
            <a:r>
              <a:rPr lang="cs-CZ" dirty="0"/>
              <a:t> </a:t>
            </a:r>
            <a:r>
              <a:rPr lang="cs-CZ" dirty="0">
                <a:solidFill>
                  <a:srgbClr val="7030A0"/>
                </a:solidFill>
              </a:rPr>
              <a:t>3</a:t>
            </a:r>
            <a:r>
              <a:rPr lang="cs-CZ" dirty="0"/>
              <a:t>     </a:t>
            </a:r>
            <a:r>
              <a:rPr lang="cs-CZ" dirty="0">
                <a:solidFill>
                  <a:srgbClr val="FF0000"/>
                </a:solidFill>
              </a:rPr>
              <a:t>1</a:t>
            </a:r>
            <a:r>
              <a:rPr lang="cs-CZ" dirty="0"/>
              <a:t> 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r>
              <a:rPr lang="cs-CZ" dirty="0" smtClean="0"/>
              <a:t> </a:t>
            </a:r>
            <a:r>
              <a:rPr lang="cs-CZ" dirty="0">
                <a:solidFill>
                  <a:srgbClr val="7030A0"/>
                </a:solidFill>
              </a:rPr>
              <a:t>4 </a:t>
            </a:r>
            <a:r>
              <a:rPr lang="cs-CZ" dirty="0">
                <a:solidFill>
                  <a:schemeClr val="tx1"/>
                </a:solidFill>
              </a:rPr>
              <a:t>=</a:t>
            </a:r>
            <a:r>
              <a:rPr lang="cs-CZ" dirty="0"/>
              <a:t> </a:t>
            </a:r>
            <a:r>
              <a:rPr lang="cs-CZ" dirty="0">
                <a:solidFill>
                  <a:srgbClr val="C00000"/>
                </a:solidFill>
              </a:rPr>
              <a:t>4</a:t>
            </a:r>
            <a:r>
              <a:rPr lang="cs-CZ" dirty="0"/>
              <a:t>    </a:t>
            </a:r>
            <a:r>
              <a:rPr lang="cs-CZ" dirty="0" smtClean="0">
                <a:solidFill>
                  <a:srgbClr val="FF0000"/>
                </a:solidFill>
              </a:rPr>
              <a:t>1</a:t>
            </a:r>
            <a:r>
              <a:rPr lang="cs-CZ" dirty="0"/>
              <a:t> </a:t>
            </a:r>
            <a:r>
              <a:rPr lang="cs-CZ" dirty="0" smtClean="0">
                <a:solidFill>
                  <a:schemeClr val="tx1"/>
                </a:solidFill>
              </a:rPr>
              <a:t>. </a:t>
            </a:r>
            <a:r>
              <a:rPr lang="cs-CZ" dirty="0" smtClean="0">
                <a:solidFill>
                  <a:srgbClr val="C00000"/>
                </a:solidFill>
              </a:rPr>
              <a:t>2</a:t>
            </a:r>
            <a:r>
              <a:rPr lang="cs-CZ" dirty="0" smtClean="0"/>
              <a:t> </a:t>
            </a:r>
            <a:r>
              <a:rPr lang="cs-CZ" dirty="0">
                <a:solidFill>
                  <a:schemeClr val="tx1"/>
                </a:solidFill>
              </a:rPr>
              <a:t>=</a:t>
            </a:r>
            <a:r>
              <a:rPr lang="cs-CZ" dirty="0"/>
              <a:t> </a:t>
            </a:r>
            <a:r>
              <a:rPr lang="cs-CZ" dirty="0">
                <a:solidFill>
                  <a:srgbClr val="FFC000"/>
                </a:solidFill>
              </a:rPr>
              <a:t>2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1043608" y="5908995"/>
            <a:ext cx="4608512" cy="328317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>
                <a:solidFill>
                  <a:srgbClr val="7030A0"/>
                </a:solidFill>
              </a:rPr>
              <a:t>2</a:t>
            </a:r>
            <a:r>
              <a:rPr lang="cs-CZ" dirty="0"/>
              <a:t> </a:t>
            </a:r>
            <a:r>
              <a:rPr lang="cs-CZ" dirty="0" smtClean="0">
                <a:solidFill>
                  <a:schemeClr val="tx1"/>
                </a:solidFill>
              </a:rPr>
              <a:t>. </a:t>
            </a:r>
            <a:r>
              <a:rPr lang="cs-CZ" dirty="0">
                <a:solidFill>
                  <a:srgbClr val="00B050"/>
                </a:solidFill>
              </a:rPr>
              <a:t>2</a:t>
            </a:r>
            <a:r>
              <a:rPr lang="cs-CZ" dirty="0"/>
              <a:t> </a:t>
            </a:r>
            <a:r>
              <a:rPr lang="cs-CZ" dirty="0">
                <a:solidFill>
                  <a:schemeClr val="tx1"/>
                </a:solidFill>
              </a:rPr>
              <a:t>=</a:t>
            </a:r>
            <a:r>
              <a:rPr lang="cs-CZ" dirty="0"/>
              <a:t> </a:t>
            </a:r>
            <a:r>
              <a:rPr lang="cs-CZ" dirty="0">
                <a:solidFill>
                  <a:srgbClr val="7030A0"/>
                </a:solidFill>
              </a:rPr>
              <a:t>4</a:t>
            </a:r>
            <a:r>
              <a:rPr lang="cs-CZ" dirty="0"/>
              <a:t>     </a:t>
            </a:r>
            <a:r>
              <a:rPr lang="cs-CZ" dirty="0">
                <a:solidFill>
                  <a:srgbClr val="7030A0"/>
                </a:solidFill>
              </a:rPr>
              <a:t>2</a:t>
            </a:r>
            <a:r>
              <a:rPr lang="cs-CZ" dirty="0"/>
              <a:t> </a:t>
            </a:r>
            <a:r>
              <a:rPr lang="cs-CZ" dirty="0" smtClean="0">
                <a:solidFill>
                  <a:schemeClr val="tx1"/>
                </a:solidFill>
              </a:rPr>
              <a:t>. </a:t>
            </a:r>
            <a:r>
              <a:rPr lang="cs-CZ" dirty="0">
                <a:solidFill>
                  <a:srgbClr val="FF0000"/>
                </a:solidFill>
              </a:rPr>
              <a:t>3</a:t>
            </a:r>
            <a:r>
              <a:rPr lang="cs-CZ" dirty="0"/>
              <a:t> </a:t>
            </a:r>
            <a:r>
              <a:rPr lang="cs-CZ" dirty="0">
                <a:solidFill>
                  <a:schemeClr val="tx1"/>
                </a:solidFill>
              </a:rPr>
              <a:t>=</a:t>
            </a:r>
            <a:r>
              <a:rPr lang="cs-CZ" dirty="0"/>
              <a:t> </a:t>
            </a:r>
            <a:r>
              <a:rPr lang="cs-CZ" dirty="0">
                <a:solidFill>
                  <a:srgbClr val="C00000"/>
                </a:solidFill>
              </a:rPr>
              <a:t>6</a:t>
            </a:r>
            <a:r>
              <a:rPr lang="cs-CZ" dirty="0"/>
              <a:t>     </a:t>
            </a:r>
            <a:r>
              <a:rPr lang="cs-CZ" dirty="0">
                <a:solidFill>
                  <a:srgbClr val="7030A0"/>
                </a:solidFill>
              </a:rPr>
              <a:t>2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. </a:t>
            </a:r>
            <a:r>
              <a:rPr lang="cs-CZ" dirty="0" smtClean="0">
                <a:solidFill>
                  <a:srgbClr val="7030A0"/>
                </a:solidFill>
              </a:rPr>
              <a:t>4</a:t>
            </a:r>
            <a:r>
              <a:rPr lang="cs-CZ" dirty="0" smtClean="0"/>
              <a:t> </a:t>
            </a:r>
            <a:r>
              <a:rPr lang="cs-CZ" dirty="0">
                <a:solidFill>
                  <a:schemeClr val="tx1"/>
                </a:solidFill>
              </a:rPr>
              <a:t>=</a:t>
            </a:r>
            <a:r>
              <a:rPr lang="cs-CZ" dirty="0"/>
              <a:t> </a:t>
            </a:r>
            <a:r>
              <a:rPr lang="cs-CZ" dirty="0">
                <a:solidFill>
                  <a:srgbClr val="FFC000"/>
                </a:solidFill>
              </a:rPr>
              <a:t>8</a:t>
            </a:r>
            <a:r>
              <a:rPr lang="cs-CZ" dirty="0"/>
              <a:t>     </a:t>
            </a:r>
            <a:r>
              <a:rPr lang="cs-CZ" dirty="0">
                <a:solidFill>
                  <a:srgbClr val="7030A0"/>
                </a:solidFill>
              </a:rPr>
              <a:t>2</a:t>
            </a:r>
            <a:r>
              <a:rPr lang="cs-CZ" dirty="0"/>
              <a:t> 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r>
              <a:rPr lang="cs-CZ" dirty="0" smtClean="0"/>
              <a:t> </a:t>
            </a:r>
            <a:r>
              <a:rPr lang="cs-CZ" dirty="0">
                <a:solidFill>
                  <a:srgbClr val="C00000"/>
                </a:solidFill>
              </a:rPr>
              <a:t>2</a:t>
            </a:r>
            <a:r>
              <a:rPr lang="cs-CZ" dirty="0"/>
              <a:t> </a:t>
            </a:r>
            <a:r>
              <a:rPr lang="cs-CZ" dirty="0">
                <a:solidFill>
                  <a:schemeClr val="tx1"/>
                </a:solidFill>
              </a:rPr>
              <a:t>=</a:t>
            </a:r>
            <a:r>
              <a:rPr lang="cs-CZ" dirty="0"/>
              <a:t> 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4</a:t>
            </a:r>
            <a:r>
              <a:rPr lang="cs-CZ" dirty="0"/>
              <a:t> 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6732240" y="2173140"/>
            <a:ext cx="2016223" cy="3024336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000" dirty="0" smtClean="0">
                <a:solidFill>
                  <a:srgbClr val="C00000"/>
                </a:solidFill>
              </a:rPr>
              <a:t>    2</a:t>
            </a:r>
            <a:r>
              <a:rPr lang="cs-CZ" sz="3000" dirty="0" smtClean="0">
                <a:solidFill>
                  <a:srgbClr val="7030A0"/>
                </a:solidFill>
              </a:rPr>
              <a:t>4</a:t>
            </a:r>
            <a:r>
              <a:rPr lang="cs-CZ" sz="3000" dirty="0" smtClean="0">
                <a:solidFill>
                  <a:srgbClr val="FF0000"/>
                </a:solidFill>
              </a:rPr>
              <a:t>3</a:t>
            </a:r>
            <a:r>
              <a:rPr lang="cs-CZ" sz="3000" dirty="0" smtClean="0">
                <a:solidFill>
                  <a:srgbClr val="00B050"/>
                </a:solidFill>
              </a:rPr>
              <a:t>2</a:t>
            </a:r>
            <a:endParaRPr lang="cs-CZ" sz="3000" dirty="0">
              <a:solidFill>
                <a:srgbClr val="00B050"/>
              </a:solidFill>
            </a:endParaRPr>
          </a:p>
          <a:p>
            <a:r>
              <a:rPr lang="cs-CZ" sz="3000" u="sng" dirty="0" smtClean="0">
                <a:solidFill>
                  <a:schemeClr val="tx1"/>
                </a:solidFill>
              </a:rPr>
              <a:t>   </a:t>
            </a:r>
            <a:r>
              <a:rPr lang="cs-CZ" sz="3000" u="sng" dirty="0" smtClean="0">
                <a:solidFill>
                  <a:schemeClr val="tx1"/>
                </a:solidFill>
              </a:rPr>
              <a:t>.  </a:t>
            </a:r>
            <a:r>
              <a:rPr lang="cs-CZ" sz="3000" u="sng" dirty="0">
                <a:solidFill>
                  <a:srgbClr val="7030A0"/>
                </a:solidFill>
              </a:rPr>
              <a:t>2</a:t>
            </a:r>
            <a:r>
              <a:rPr lang="cs-CZ" sz="3000" u="sng" dirty="0">
                <a:solidFill>
                  <a:srgbClr val="FF0000"/>
                </a:solidFill>
              </a:rPr>
              <a:t>1</a:t>
            </a:r>
            <a:r>
              <a:rPr lang="cs-CZ" sz="3000" u="sng" dirty="0">
                <a:solidFill>
                  <a:srgbClr val="00B050"/>
                </a:solidFill>
              </a:rPr>
              <a:t>2</a:t>
            </a:r>
            <a:endParaRPr lang="cs-CZ" sz="3000" dirty="0">
              <a:solidFill>
                <a:srgbClr val="00B050"/>
              </a:solidFill>
            </a:endParaRPr>
          </a:p>
          <a:p>
            <a:r>
              <a:rPr lang="cs-CZ" sz="3000" dirty="0" smtClean="0">
                <a:solidFill>
                  <a:srgbClr val="C00000"/>
                </a:solidFill>
              </a:rPr>
              <a:t>    4</a:t>
            </a:r>
            <a:r>
              <a:rPr lang="cs-CZ" sz="3000" dirty="0" smtClean="0">
                <a:solidFill>
                  <a:srgbClr val="7030A0"/>
                </a:solidFill>
              </a:rPr>
              <a:t>8</a:t>
            </a:r>
            <a:r>
              <a:rPr lang="cs-CZ" sz="3000" dirty="0" smtClean="0">
                <a:solidFill>
                  <a:srgbClr val="FF0000"/>
                </a:solidFill>
              </a:rPr>
              <a:t>6</a:t>
            </a:r>
            <a:r>
              <a:rPr lang="cs-CZ" sz="3000" dirty="0" smtClean="0">
                <a:solidFill>
                  <a:srgbClr val="00B050"/>
                </a:solidFill>
              </a:rPr>
              <a:t>4</a:t>
            </a:r>
            <a:endParaRPr lang="cs-CZ" sz="3000" dirty="0">
              <a:solidFill>
                <a:srgbClr val="00B050"/>
              </a:solidFill>
            </a:endParaRPr>
          </a:p>
          <a:p>
            <a:r>
              <a:rPr lang="cs-CZ" sz="3000" dirty="0" smtClean="0">
                <a:solidFill>
                  <a:srgbClr val="FFC000"/>
                </a:solidFill>
              </a:rPr>
              <a:t>  2</a:t>
            </a:r>
            <a:r>
              <a:rPr lang="cs-CZ" sz="3000" dirty="0" smtClean="0">
                <a:solidFill>
                  <a:srgbClr val="C00000"/>
                </a:solidFill>
              </a:rPr>
              <a:t>4</a:t>
            </a:r>
            <a:r>
              <a:rPr lang="cs-CZ" sz="3000" dirty="0" smtClean="0">
                <a:solidFill>
                  <a:srgbClr val="7030A0"/>
                </a:solidFill>
              </a:rPr>
              <a:t>3</a:t>
            </a:r>
            <a:r>
              <a:rPr lang="cs-CZ" sz="3000" dirty="0" smtClean="0">
                <a:solidFill>
                  <a:srgbClr val="FF0000"/>
                </a:solidFill>
              </a:rPr>
              <a:t>2</a:t>
            </a:r>
            <a:endParaRPr lang="cs-CZ" sz="3000" dirty="0">
              <a:solidFill>
                <a:srgbClr val="FF0000"/>
              </a:solidFill>
            </a:endParaRPr>
          </a:p>
          <a:p>
            <a:r>
              <a:rPr lang="cs-CZ" sz="3000" u="sng" dirty="0" smtClean="0">
                <a:solidFill>
                  <a:schemeClr val="bg2">
                    <a:lumMod val="75000"/>
                  </a:schemeClr>
                </a:solidFill>
              </a:rPr>
              <a:t>4</a:t>
            </a:r>
            <a:r>
              <a:rPr lang="cs-CZ" sz="3000" u="sng" dirty="0" smtClean="0">
                <a:solidFill>
                  <a:srgbClr val="FFC000"/>
                </a:solidFill>
              </a:rPr>
              <a:t>8</a:t>
            </a:r>
            <a:r>
              <a:rPr lang="cs-CZ" sz="3000" u="sng" dirty="0" smtClean="0">
                <a:solidFill>
                  <a:srgbClr val="C00000"/>
                </a:solidFill>
              </a:rPr>
              <a:t>6</a:t>
            </a:r>
            <a:r>
              <a:rPr lang="cs-CZ" sz="3000" u="sng" dirty="0" smtClean="0">
                <a:solidFill>
                  <a:srgbClr val="7030A0"/>
                </a:solidFill>
              </a:rPr>
              <a:t>4		     </a:t>
            </a:r>
            <a:endParaRPr lang="cs-CZ" sz="3000" u="sng" dirty="0">
              <a:solidFill>
                <a:srgbClr val="7030A0"/>
              </a:solidFill>
            </a:endParaRPr>
          </a:p>
          <a:p>
            <a:r>
              <a:rPr lang="cs-CZ" sz="3000" dirty="0" smtClean="0">
                <a:solidFill>
                  <a:schemeClr val="bg2">
                    <a:lumMod val="75000"/>
                  </a:schemeClr>
                </a:solidFill>
              </a:rPr>
              <a:t>5</a:t>
            </a:r>
            <a:r>
              <a:rPr lang="cs-CZ" sz="3000" dirty="0" smtClean="0">
                <a:solidFill>
                  <a:srgbClr val="FFC000"/>
                </a:solidFill>
              </a:rPr>
              <a:t>1</a:t>
            </a:r>
            <a:r>
              <a:rPr lang="cs-CZ" sz="3000" dirty="0" smtClean="0">
                <a:solidFill>
                  <a:srgbClr val="C00000"/>
                </a:solidFill>
              </a:rPr>
              <a:t>5</a:t>
            </a:r>
            <a:r>
              <a:rPr lang="cs-CZ" sz="3000" dirty="0" smtClean="0">
                <a:solidFill>
                  <a:srgbClr val="7030A0"/>
                </a:solidFill>
              </a:rPr>
              <a:t>5</a:t>
            </a:r>
            <a:r>
              <a:rPr lang="cs-CZ" sz="3000" dirty="0" smtClean="0">
                <a:solidFill>
                  <a:srgbClr val="FF0000"/>
                </a:solidFill>
              </a:rPr>
              <a:t>8</a:t>
            </a:r>
            <a:r>
              <a:rPr lang="cs-CZ" sz="3000" dirty="0" smtClean="0">
                <a:solidFill>
                  <a:srgbClr val="00B050"/>
                </a:solidFill>
              </a:rPr>
              <a:t>4</a:t>
            </a:r>
            <a:endParaRPr lang="cs-CZ" sz="3000" dirty="0"/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5636599" y="3388715"/>
            <a:ext cx="2391785" cy="216024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5615430" y="4077072"/>
            <a:ext cx="2021578" cy="72008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5652120" y="4612851"/>
            <a:ext cx="1800200" cy="1479020"/>
          </a:xfrm>
          <a:prstGeom prst="straightConnector1">
            <a:avLst/>
          </a:prstGeom>
          <a:ln>
            <a:solidFill>
              <a:srgbClr val="7030A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1" name="Pravoúhlá spojnice 20"/>
          <p:cNvCxnSpPr/>
          <p:nvPr/>
        </p:nvCxnSpPr>
        <p:spPr>
          <a:xfrm flipV="1">
            <a:off x="3635896" y="4797154"/>
            <a:ext cx="4536504" cy="1800202"/>
          </a:xfrm>
          <a:prstGeom prst="bentConnector3">
            <a:avLst>
              <a:gd name="adj1" fmla="val 115051"/>
            </a:avLst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3103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17" grpId="0" animBg="1"/>
      <p:bldP spid="28" grpId="0" animBg="1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179</TotalTime>
  <Words>261</Words>
  <Application>Microsoft Office PowerPoint</Application>
  <PresentationFormat>Předvádění na obrazovce (4:3)</PresentationFormat>
  <Paragraphs>98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Učitel</cp:lastModifiedBy>
  <cp:revision>23</cp:revision>
  <dcterms:created xsi:type="dcterms:W3CDTF">2011-12-06T06:38:57Z</dcterms:created>
  <dcterms:modified xsi:type="dcterms:W3CDTF">2012-06-13T11:18:03Z</dcterms:modified>
</cp:coreProperties>
</file>