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1" r:id="rId2"/>
    <p:sldId id="257" r:id="rId3"/>
    <p:sldId id="258" r:id="rId4"/>
    <p:sldId id="259" r:id="rId5"/>
    <p:sldId id="260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880D3C-A921-476B-AB9F-B3213644B823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C90BC86-D240-4D3E-BAD7-E388D6D6847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880D3C-A921-476B-AB9F-B3213644B823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C90BC86-D240-4D3E-BAD7-E388D6D6847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880D3C-A921-476B-AB9F-B3213644B823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90BC86-D240-4D3E-BAD7-E388D6D6847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880D3C-A921-476B-AB9F-B3213644B823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90BC86-D240-4D3E-BAD7-E388D6D6847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880D3C-A921-476B-AB9F-B3213644B823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9C90BC86-D240-4D3E-BAD7-E388D6D68474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880D3C-A921-476B-AB9F-B3213644B823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90BC86-D240-4D3E-BAD7-E388D6D6847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880D3C-A921-476B-AB9F-B3213644B823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90BC86-D240-4D3E-BAD7-E388D6D6847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880D3C-A921-476B-AB9F-B3213644B823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90BC86-D240-4D3E-BAD7-E388D6D6847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880D3C-A921-476B-AB9F-B3213644B823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90BC86-D240-4D3E-BAD7-E388D6D68474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880D3C-A921-476B-AB9F-B3213644B823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90BC86-D240-4D3E-BAD7-E388D6D6847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880D3C-A921-476B-AB9F-B3213644B823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90BC86-D240-4D3E-BAD7-E388D6D6847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3880D3C-A921-476B-AB9F-B3213644B823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C90BC86-D240-4D3E-BAD7-E388D6D68474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s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25056595"/>
              </p:ext>
            </p:extLst>
          </p:nvPr>
        </p:nvGraphicFramePr>
        <p:xfrm>
          <a:off x="1665288" y="2414588"/>
          <a:ext cx="5813425" cy="3108960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Šárka Petříková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VY_32_INOVACE_3271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Trojúhelník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Základní rovinné tvary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Matematika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4.C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851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effectLst/>
                        </a:rPr>
                        <a:t>Materiál obsahuje pět snímků obsahující</a:t>
                      </a:r>
                      <a:r>
                        <a:rPr lang="cs-CZ" sz="1200" baseline="0" dirty="0" smtClean="0">
                          <a:effectLst/>
                        </a:rPr>
                        <a:t> základní souhrnné informace o trojúhelníku.</a:t>
                      </a:r>
                      <a:endParaRPr lang="cs-CZ" sz="120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68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Řeší jednoduché praktické slovní úlohy a problémy, </a:t>
                      </a:r>
                      <a:r>
                        <a:rPr lang="cs-CZ" sz="1200" dirty="0" smtClean="0">
                          <a:effectLst/>
                        </a:rPr>
                        <a:t>Žáci si zopakují</a:t>
                      </a:r>
                      <a:r>
                        <a:rPr lang="cs-CZ" sz="1200" baseline="0" dirty="0" smtClean="0">
                          <a:effectLst/>
                        </a:rPr>
                        <a:t> již získané informace o základních geometrických útvarech a doplní si rozšiřující informace. Žáci by se měli po shlédnutí této prezentace orientovat v termínech strana, vrchol, rovnostranný, rovnoramenný, různostranný trojúhelník.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67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444420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vnoramenný trojúhelník 1"/>
          <p:cNvSpPr/>
          <p:nvPr/>
        </p:nvSpPr>
        <p:spPr>
          <a:xfrm>
            <a:off x="201038" y="1556792"/>
            <a:ext cx="3816424" cy="3744416"/>
          </a:xfrm>
          <a:prstGeom prst="triangl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-32734" y="968190"/>
            <a:ext cx="4283968" cy="49398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500" dirty="0" smtClean="0"/>
              <a:t>                 C</a:t>
            </a:r>
          </a:p>
          <a:p>
            <a:endParaRPr lang="cs-CZ" sz="3500" dirty="0"/>
          </a:p>
          <a:p>
            <a:endParaRPr lang="cs-CZ" sz="3500" dirty="0" smtClean="0"/>
          </a:p>
          <a:p>
            <a:endParaRPr lang="cs-CZ" sz="3500" dirty="0"/>
          </a:p>
          <a:p>
            <a:endParaRPr lang="cs-CZ" sz="3500" dirty="0" smtClean="0"/>
          </a:p>
          <a:p>
            <a:endParaRPr lang="cs-CZ" sz="3500" dirty="0"/>
          </a:p>
          <a:p>
            <a:endParaRPr lang="cs-CZ" sz="3500" dirty="0" smtClean="0"/>
          </a:p>
          <a:p>
            <a:endParaRPr lang="cs-CZ" sz="3500" dirty="0" smtClean="0"/>
          </a:p>
          <a:p>
            <a:r>
              <a:rPr lang="cs-CZ" sz="3500" dirty="0" smtClean="0"/>
              <a:t>A                                B</a:t>
            </a:r>
            <a:endParaRPr lang="cs-CZ" sz="35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55776" y="432342"/>
            <a:ext cx="5184576" cy="78483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4500" b="1" u="sng" dirty="0" smtClean="0">
                <a:solidFill>
                  <a:srgbClr val="FF0000"/>
                </a:solidFill>
              </a:rPr>
              <a:t>TROJÚHELNÍK</a:t>
            </a:r>
            <a:endParaRPr lang="cs-CZ" sz="4500" b="1" u="sng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017462" y="1340768"/>
            <a:ext cx="4947026" cy="44935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200" b="1" u="sng" dirty="0" smtClean="0">
                <a:solidFill>
                  <a:srgbClr val="FF0000"/>
                </a:solidFill>
              </a:rPr>
              <a:t>Trojúhelník</a:t>
            </a:r>
            <a:r>
              <a:rPr lang="cs-CZ" sz="2200" dirty="0" smtClean="0"/>
              <a:t> má </a:t>
            </a:r>
            <a:r>
              <a:rPr lang="cs-CZ" sz="2200" b="1" dirty="0" smtClean="0">
                <a:solidFill>
                  <a:srgbClr val="FF0000"/>
                </a:solidFill>
              </a:rPr>
              <a:t>tři úhly</a:t>
            </a:r>
            <a:r>
              <a:rPr lang="cs-CZ" sz="2200" dirty="0" smtClean="0"/>
              <a:t>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200" dirty="0" smtClean="0"/>
              <a:t>Vrcholy trojúhelníku ABC jsou A, B, C.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200" dirty="0" smtClean="0"/>
              <a:t>Strany trojúhelníku ABC jsou úsečky AB, BC, CA.</a:t>
            </a:r>
          </a:p>
          <a:p>
            <a:pPr marL="742950" lvl="1" indent="-285750">
              <a:buFont typeface="Wingdings" pitchFamily="2" charset="2"/>
              <a:buChar char="§"/>
            </a:pPr>
            <a:r>
              <a:rPr lang="cs-CZ" sz="2200" b="1" i="1" u="sng" dirty="0" smtClean="0">
                <a:solidFill>
                  <a:srgbClr val="FF0000"/>
                </a:solidFill>
              </a:rPr>
              <a:t>Různostranný trojúhelník </a:t>
            </a:r>
          </a:p>
          <a:p>
            <a:pPr lvl="1"/>
            <a:r>
              <a:rPr lang="cs-CZ" sz="2200" dirty="0" smtClean="0"/>
              <a:t>= strany </a:t>
            </a:r>
            <a:r>
              <a:rPr lang="cs-CZ" sz="2200" b="1" u="sng" dirty="0" smtClean="0"/>
              <a:t>nejsou shodné</a:t>
            </a:r>
            <a:r>
              <a:rPr lang="cs-CZ" sz="2200" dirty="0" smtClean="0"/>
              <a:t>.</a:t>
            </a:r>
          </a:p>
          <a:p>
            <a:pPr marL="742950" lvl="1" indent="-285750">
              <a:buFont typeface="Wingdings" pitchFamily="2" charset="2"/>
              <a:buChar char="§"/>
            </a:pPr>
            <a:r>
              <a:rPr lang="cs-CZ" sz="2200" b="1" i="1" u="sng" dirty="0" smtClean="0">
                <a:solidFill>
                  <a:srgbClr val="FF0000"/>
                </a:solidFill>
              </a:rPr>
              <a:t>Rovnostranný trojúhelník </a:t>
            </a:r>
          </a:p>
          <a:p>
            <a:pPr lvl="1"/>
            <a:r>
              <a:rPr lang="cs-CZ" sz="2200" dirty="0" smtClean="0"/>
              <a:t>= </a:t>
            </a:r>
            <a:r>
              <a:rPr lang="cs-CZ" sz="2200" u="sng" dirty="0" smtClean="0"/>
              <a:t>všechny strany jsou shodné</a:t>
            </a:r>
            <a:r>
              <a:rPr lang="cs-CZ" sz="2200" dirty="0" smtClean="0"/>
              <a:t>.</a:t>
            </a:r>
          </a:p>
          <a:p>
            <a:pPr marL="742950" lvl="1" indent="-285750">
              <a:buFont typeface="Wingdings" pitchFamily="2" charset="2"/>
              <a:buChar char="§"/>
            </a:pPr>
            <a:r>
              <a:rPr lang="cs-CZ" sz="2200" b="1" i="1" u="sng" dirty="0" smtClean="0">
                <a:solidFill>
                  <a:srgbClr val="FF0000"/>
                </a:solidFill>
              </a:rPr>
              <a:t>Rovnoramenný trojúhelník</a:t>
            </a:r>
            <a:r>
              <a:rPr lang="cs-CZ" sz="2200" dirty="0" smtClean="0"/>
              <a:t> </a:t>
            </a:r>
          </a:p>
          <a:p>
            <a:pPr lvl="1"/>
            <a:r>
              <a:rPr lang="cs-CZ" sz="2200" dirty="0" smtClean="0"/>
              <a:t>= </a:t>
            </a:r>
            <a:r>
              <a:rPr lang="cs-CZ" sz="2200" u="sng" dirty="0" smtClean="0"/>
              <a:t>dvě strany jsou shodné</a:t>
            </a:r>
            <a:r>
              <a:rPr lang="cs-CZ" sz="2200" dirty="0" smtClean="0"/>
              <a:t>.</a:t>
            </a:r>
            <a:endParaRPr lang="cs-CZ" sz="2200" dirty="0"/>
          </a:p>
          <a:p>
            <a:pPr marL="742950" lvl="1" indent="-285750">
              <a:buFont typeface="Wingdings" pitchFamily="2" charset="2"/>
              <a:buChar char="§"/>
            </a:pPr>
            <a:r>
              <a:rPr lang="cs-CZ" sz="2200" b="1" i="1" u="sng" dirty="0" smtClean="0">
                <a:solidFill>
                  <a:srgbClr val="FF0000"/>
                </a:solidFill>
              </a:rPr>
              <a:t>Pravoúhlý trojúhelník </a:t>
            </a:r>
          </a:p>
          <a:p>
            <a:pPr lvl="1"/>
            <a:r>
              <a:rPr lang="cs-CZ" sz="2200" dirty="0" smtClean="0"/>
              <a:t>= </a:t>
            </a:r>
            <a:r>
              <a:rPr lang="cs-CZ" sz="2200" u="sng" dirty="0" smtClean="0"/>
              <a:t>dvě strany svírají pravý úhel</a:t>
            </a:r>
            <a:r>
              <a:rPr lang="cs-CZ" sz="2200" dirty="0" smtClean="0"/>
              <a:t>.</a:t>
            </a:r>
          </a:p>
        </p:txBody>
      </p:sp>
      <p:cxnSp>
        <p:nvCxnSpPr>
          <p:cNvPr id="9" name="Přímá spojnice 8"/>
          <p:cNvCxnSpPr/>
          <p:nvPr/>
        </p:nvCxnSpPr>
        <p:spPr>
          <a:xfrm>
            <a:off x="179512" y="5301208"/>
            <a:ext cx="3837950" cy="0"/>
          </a:xfrm>
          <a:prstGeom prst="line">
            <a:avLst/>
          </a:prstGeom>
          <a:ln w="571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H="1" flipV="1">
            <a:off x="2087724" y="1556792"/>
            <a:ext cx="1908212" cy="3744416"/>
          </a:xfrm>
          <a:prstGeom prst="line">
            <a:avLst/>
          </a:prstGeom>
          <a:ln w="571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H="1">
            <a:off x="179512" y="1556792"/>
            <a:ext cx="1908212" cy="3744416"/>
          </a:xfrm>
          <a:prstGeom prst="line">
            <a:avLst/>
          </a:prstGeom>
          <a:ln w="571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815477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1000"/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77458" y="463020"/>
            <a:ext cx="4283968" cy="49398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500" dirty="0" smtClean="0"/>
              <a:t>C</a:t>
            </a:r>
          </a:p>
          <a:p>
            <a:endParaRPr lang="cs-CZ" sz="3500" dirty="0"/>
          </a:p>
          <a:p>
            <a:endParaRPr lang="cs-CZ" sz="3500" dirty="0" smtClean="0"/>
          </a:p>
          <a:p>
            <a:endParaRPr lang="cs-CZ" sz="3500" dirty="0"/>
          </a:p>
          <a:p>
            <a:endParaRPr lang="cs-CZ" sz="3500" dirty="0" smtClean="0"/>
          </a:p>
          <a:p>
            <a:endParaRPr lang="cs-CZ" sz="3500" dirty="0"/>
          </a:p>
          <a:p>
            <a:endParaRPr lang="cs-CZ" sz="3500" dirty="0" smtClean="0"/>
          </a:p>
          <a:p>
            <a:r>
              <a:rPr lang="cs-CZ" sz="3500" dirty="0" smtClean="0"/>
              <a:t>     </a:t>
            </a:r>
          </a:p>
          <a:p>
            <a:r>
              <a:rPr lang="cs-CZ" sz="3500" dirty="0" smtClean="0"/>
              <a:t>     A                   B</a:t>
            </a:r>
            <a:endParaRPr lang="cs-CZ" sz="35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851920" y="1340768"/>
            <a:ext cx="4947026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742950" lvl="1" indent="-285750">
              <a:buFont typeface="Wingdings" pitchFamily="2" charset="2"/>
              <a:buChar char="§"/>
            </a:pPr>
            <a:r>
              <a:rPr lang="cs-CZ" sz="3000" b="1" i="1" u="sng" dirty="0" smtClean="0">
                <a:solidFill>
                  <a:srgbClr val="FF0000"/>
                </a:solidFill>
              </a:rPr>
              <a:t>Různostranný trojúhelník </a:t>
            </a:r>
          </a:p>
          <a:p>
            <a:pPr lvl="1"/>
            <a:endParaRPr lang="cs-CZ" sz="2200" dirty="0" smtClean="0"/>
          </a:p>
          <a:p>
            <a:pPr lvl="1"/>
            <a:r>
              <a:rPr lang="cs-CZ" sz="2200" dirty="0" smtClean="0"/>
              <a:t>= strany </a:t>
            </a:r>
            <a:r>
              <a:rPr lang="cs-CZ" sz="2200" b="1" u="sng" dirty="0" smtClean="0"/>
              <a:t>nejsou shodné</a:t>
            </a:r>
            <a:r>
              <a:rPr lang="cs-CZ" sz="2200" dirty="0" smtClean="0"/>
              <a:t>.</a:t>
            </a:r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6894" y="1196752"/>
            <a:ext cx="3398783" cy="3472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23554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vnoramenný trojúhelník 2"/>
          <p:cNvSpPr/>
          <p:nvPr/>
        </p:nvSpPr>
        <p:spPr>
          <a:xfrm>
            <a:off x="1119242" y="863280"/>
            <a:ext cx="2808312" cy="4320480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3851920" y="1124744"/>
            <a:ext cx="4572000" cy="1692771"/>
          </a:xfrm>
          <a:prstGeom prst="rect">
            <a:avLst/>
          </a:prstGeom>
        </p:spPr>
        <p:txBody>
          <a:bodyPr>
            <a:spAutoFit/>
          </a:bodyPr>
          <a:lstStyle/>
          <a:p>
            <a:pPr marL="742950" lvl="1" indent="-285750">
              <a:buFont typeface="Wingdings" pitchFamily="2" charset="2"/>
              <a:buChar char="§"/>
            </a:pPr>
            <a:r>
              <a:rPr lang="cs-CZ" sz="3000" b="1" i="1" u="sng" dirty="0" smtClean="0">
                <a:solidFill>
                  <a:srgbClr val="FF0000"/>
                </a:solidFill>
              </a:rPr>
              <a:t>Rovnoramenný trojúhelník </a:t>
            </a:r>
            <a:endParaRPr lang="cs-CZ" sz="3000" b="1" i="1" u="sng" dirty="0">
              <a:solidFill>
                <a:srgbClr val="FF0000"/>
              </a:solidFill>
            </a:endParaRPr>
          </a:p>
          <a:p>
            <a:pPr lvl="1"/>
            <a:endParaRPr lang="cs-CZ" sz="2200" dirty="0"/>
          </a:p>
          <a:p>
            <a:pPr lvl="1"/>
            <a:r>
              <a:rPr lang="cs-CZ" sz="2200" dirty="0"/>
              <a:t>= </a:t>
            </a:r>
            <a:r>
              <a:rPr lang="cs-CZ" sz="2200" dirty="0" smtClean="0"/>
              <a:t>dvě strany </a:t>
            </a:r>
            <a:r>
              <a:rPr lang="cs-CZ" sz="2200" b="1" u="sng" dirty="0" smtClean="0"/>
              <a:t>jsou shodné.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81414" y="284307"/>
            <a:ext cx="4283968" cy="54784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500" dirty="0" smtClean="0"/>
              <a:t>                 C</a:t>
            </a:r>
          </a:p>
          <a:p>
            <a:endParaRPr lang="cs-CZ" sz="3500" dirty="0"/>
          </a:p>
          <a:p>
            <a:endParaRPr lang="cs-CZ" sz="3500" dirty="0" smtClean="0"/>
          </a:p>
          <a:p>
            <a:endParaRPr lang="cs-CZ" sz="3500" dirty="0"/>
          </a:p>
          <a:p>
            <a:endParaRPr lang="cs-CZ" sz="3500" dirty="0" smtClean="0"/>
          </a:p>
          <a:p>
            <a:endParaRPr lang="cs-CZ" sz="3500" dirty="0"/>
          </a:p>
          <a:p>
            <a:endParaRPr lang="cs-CZ" sz="3500" dirty="0" smtClean="0"/>
          </a:p>
          <a:p>
            <a:r>
              <a:rPr lang="cs-CZ" sz="3500" dirty="0" smtClean="0"/>
              <a:t>     </a:t>
            </a:r>
          </a:p>
          <a:p>
            <a:r>
              <a:rPr lang="cs-CZ" sz="3500" dirty="0" smtClean="0"/>
              <a:t>     </a:t>
            </a:r>
          </a:p>
          <a:p>
            <a:r>
              <a:rPr lang="cs-CZ" sz="3500" dirty="0"/>
              <a:t> </a:t>
            </a:r>
            <a:r>
              <a:rPr lang="cs-CZ" sz="3500" dirty="0" smtClean="0"/>
              <a:t>   A                        B</a:t>
            </a:r>
            <a:endParaRPr lang="cs-CZ" sz="3500" dirty="0"/>
          </a:p>
        </p:txBody>
      </p:sp>
    </p:spTree>
    <p:extLst>
      <p:ext uri="{BB962C8B-B14F-4D97-AF65-F5344CB8AC3E}">
        <p14:creationId xmlns:p14="http://schemas.microsoft.com/office/powerpoint/2010/main" val="816110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vnoramenný trojúhelník 1"/>
          <p:cNvSpPr/>
          <p:nvPr/>
        </p:nvSpPr>
        <p:spPr>
          <a:xfrm>
            <a:off x="323528" y="980728"/>
            <a:ext cx="4104456" cy="3672408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102568" y="347025"/>
            <a:ext cx="4464496" cy="49398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500" dirty="0" smtClean="0"/>
              <a:t>                  C</a:t>
            </a:r>
          </a:p>
          <a:p>
            <a:endParaRPr lang="cs-CZ" sz="3500" dirty="0"/>
          </a:p>
          <a:p>
            <a:endParaRPr lang="cs-CZ" sz="3500" dirty="0" smtClean="0"/>
          </a:p>
          <a:p>
            <a:endParaRPr lang="cs-CZ" sz="3500" dirty="0"/>
          </a:p>
          <a:p>
            <a:endParaRPr lang="cs-CZ" sz="3500" dirty="0" smtClean="0"/>
          </a:p>
          <a:p>
            <a:endParaRPr lang="cs-CZ" sz="3500" dirty="0"/>
          </a:p>
          <a:p>
            <a:endParaRPr lang="cs-CZ" sz="3500" dirty="0" smtClean="0"/>
          </a:p>
          <a:p>
            <a:r>
              <a:rPr lang="cs-CZ" sz="3500" dirty="0" smtClean="0"/>
              <a:t>      </a:t>
            </a:r>
          </a:p>
          <a:p>
            <a:r>
              <a:rPr lang="cs-CZ" sz="3500" dirty="0" smtClean="0"/>
              <a:t>A                                 B</a:t>
            </a:r>
            <a:endParaRPr lang="cs-CZ" sz="3500" dirty="0"/>
          </a:p>
        </p:txBody>
      </p:sp>
      <p:sp>
        <p:nvSpPr>
          <p:cNvPr id="4" name="Obdélník 3"/>
          <p:cNvSpPr/>
          <p:nvPr/>
        </p:nvSpPr>
        <p:spPr>
          <a:xfrm>
            <a:off x="3995936" y="1484784"/>
            <a:ext cx="4572000" cy="2031325"/>
          </a:xfrm>
          <a:prstGeom prst="rect">
            <a:avLst/>
          </a:prstGeom>
        </p:spPr>
        <p:txBody>
          <a:bodyPr>
            <a:spAutoFit/>
          </a:bodyPr>
          <a:lstStyle/>
          <a:p>
            <a:pPr marL="742950" lvl="1" indent="-285750">
              <a:buFont typeface="Wingdings" pitchFamily="2" charset="2"/>
              <a:buChar char="§"/>
            </a:pPr>
            <a:r>
              <a:rPr lang="cs-CZ" sz="3000" b="1" i="1" u="sng" dirty="0" smtClean="0">
                <a:solidFill>
                  <a:srgbClr val="FF0000"/>
                </a:solidFill>
              </a:rPr>
              <a:t>Rovnostranný trojúhelník </a:t>
            </a:r>
            <a:endParaRPr lang="cs-CZ" sz="3000" b="1" i="1" u="sng" dirty="0">
              <a:solidFill>
                <a:srgbClr val="FF0000"/>
              </a:solidFill>
            </a:endParaRPr>
          </a:p>
          <a:p>
            <a:pPr lvl="1"/>
            <a:endParaRPr lang="cs-CZ" sz="2200" dirty="0"/>
          </a:p>
          <a:p>
            <a:pPr lvl="1"/>
            <a:r>
              <a:rPr lang="cs-CZ" sz="2200" dirty="0"/>
              <a:t>= </a:t>
            </a:r>
            <a:r>
              <a:rPr lang="cs-CZ" sz="2200" dirty="0" smtClean="0"/>
              <a:t>všechny strany </a:t>
            </a:r>
            <a:r>
              <a:rPr lang="cs-CZ" sz="2200" b="1" u="sng" dirty="0" smtClean="0"/>
              <a:t>jsou shodné.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031957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692696"/>
            <a:ext cx="4572000" cy="1646605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cs-CZ" dirty="0"/>
              <a:t>Zdroje:</a:t>
            </a:r>
          </a:p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cs-CZ" dirty="0"/>
              <a:t>	Archiv autora</a:t>
            </a:r>
          </a:p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cs-CZ" dirty="0"/>
              <a:t>	</a:t>
            </a:r>
            <a:r>
              <a:rPr lang="cs-CZ" u="sng" dirty="0">
                <a:hlinkClick r:id="rId2"/>
              </a:rPr>
              <a:t>www.office.misrosoft.com</a:t>
            </a:r>
            <a:r>
              <a:rPr lang="cs-CZ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2933750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48</TotalTime>
  <Words>198</Words>
  <Application>Microsoft Office PowerPoint</Application>
  <PresentationFormat>Předvádění na obrazovce (4:3)</PresentationFormat>
  <Paragraphs>81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Cesta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ZSTREBON</dc:creator>
  <cp:lastModifiedBy>install</cp:lastModifiedBy>
  <cp:revision>5</cp:revision>
  <dcterms:created xsi:type="dcterms:W3CDTF">2012-03-27T15:41:18Z</dcterms:created>
  <dcterms:modified xsi:type="dcterms:W3CDTF">2012-04-10T12:39:44Z</dcterms:modified>
</cp:coreProperties>
</file>